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6" r:id="rId5"/>
    <p:sldId id="302" r:id="rId6"/>
    <p:sldId id="315" r:id="rId7"/>
    <p:sldId id="316" r:id="rId8"/>
    <p:sldId id="317" r:id="rId9"/>
    <p:sldId id="312" r:id="rId10"/>
    <p:sldId id="318" r:id="rId11"/>
    <p:sldId id="313" r:id="rId12"/>
    <p:sldId id="314" r:id="rId13"/>
    <p:sldId id="319" r:id="rId14"/>
    <p:sldId id="320" r:id="rId15"/>
    <p:sldId id="321" r:id="rId16"/>
    <p:sldId id="322" r:id="rId17"/>
    <p:sldId id="323" r:id="rId18"/>
    <p:sldId id="324" r:id="rId19"/>
    <p:sldId id="32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5" orient="horz" pos="1896" userDrawn="1">
          <p15:clr>
            <a:srgbClr val="A4A3A4"/>
          </p15:clr>
        </p15:guide>
        <p15:guide id="6" orient="horz" pos="3504" userDrawn="1">
          <p15:clr>
            <a:srgbClr val="A4A3A4"/>
          </p15:clr>
        </p15:guide>
        <p15:guide id="7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388A6"/>
    <a:srgbClr val="0909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1F7CD6-64AB-48FA-B668-032C17759279}" v="11" dt="2025-07-10T14:08:22.7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595" autoAdjust="0"/>
  </p:normalViewPr>
  <p:slideViewPr>
    <p:cSldViewPr snapToGrid="0">
      <p:cViewPr varScale="1">
        <p:scale>
          <a:sx n="106" d="100"/>
          <a:sy n="106" d="100"/>
        </p:scale>
        <p:origin x="792" y="96"/>
      </p:cViewPr>
      <p:guideLst>
        <p:guide orient="horz" pos="1896"/>
        <p:guide orient="horz" pos="3504"/>
        <p:guide pos="3840"/>
      </p:guideLst>
    </p:cSldViewPr>
  </p:slideViewPr>
  <p:outlineViewPr>
    <p:cViewPr>
      <p:scale>
        <a:sx n="33" d="100"/>
        <a:sy n="33" d="100"/>
      </p:scale>
      <p:origin x="0" y="-2239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48" d="100"/>
          <a:sy n="48" d="100"/>
        </p:scale>
        <p:origin x="1836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3031A82-4A00-4794-A488-59AC186D7CF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C85656-A361-4B32-99B1-66591145F7D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14AEED-FF0D-4512-BD5F-9F077F06D9A7}" type="datetimeFigureOut">
              <a:rPr lang="en-US" smtClean="0"/>
              <a:t>2/5/2026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1AFD4F-E871-421C-96C6-CCFAA872CB3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FE0EF6-A335-4727-9E75-458707395EE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7C8AB8-F519-4C44-A217-B2548CA6E5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4095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F9B45-E22A-4A9C-91D5-81685A72A6FA}" type="datetimeFigureOut">
              <a:rPr lang="en-US" smtClean="0"/>
              <a:t>2/5/2026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303549-A82F-409E-AD53-534267A0E1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649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03549-A82F-409E-AD53-534267A0E10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7456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B9B2B6-64D4-9F5D-7303-D0D0EA4158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A51CFA-5988-9CBA-BDA0-A29BB5D6C5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D0EF6D-8421-194F-0CD5-CC0D9C46FE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D65AC2-09C7-AE17-C484-B3BE4082B4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03549-A82F-409E-AD53-534267A0E10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05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CE6EA7-22B4-E8F6-DB68-23AEEF38F6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B0FE25-DEE1-49CB-725B-1D869147EC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7ADCCD-4049-EAAB-6E6F-FDF9F8035E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33C912-6F05-220C-9466-FA441A67B7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03549-A82F-409E-AD53-534267A0E10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1385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0B879D-20B7-A1FE-0A3B-AC469125E8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BEA886-8BA2-FFED-3A56-225AE526C9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22A70B-4D95-ED15-3A0C-76AAA533AC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F29AE6-73D0-BCC6-267C-4EA03F6858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03549-A82F-409E-AD53-534267A0E10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4266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C43569-F479-9038-C31B-ABFDCED2D0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3C0736-13B4-2582-6DD6-637CFB9394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1C6D538-A036-C0F1-8E78-C9048901BD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03FFDB-DB7B-4157-5B57-239EF9D683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03549-A82F-409E-AD53-534267A0E10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805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2B1C7B-93FA-6568-EB24-FBF6914DC9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A02896-6276-F677-8AFC-1A4142FB27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65CC29-3512-E454-683C-92D4CD3431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441867-C610-8E78-74A1-AE45CFB912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03549-A82F-409E-AD53-534267A0E10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8982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4ABA6B-4B02-FF86-FFC3-18C40738B5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672DF1-1C9B-E3F1-FF66-AF0506F74D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2DDD7B-68B4-9A3A-EE34-57F65E7681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8BF6E2-F561-B379-3321-78ACF80034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03549-A82F-409E-AD53-534267A0E10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739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DED754-D197-FB6B-7385-ECDDDFF752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6EC5E0-0C55-0BCD-9626-35E24D71AC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CEB996-B10D-5607-46AC-1C69844FE3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B2C96C-3467-8574-DBC1-FFCD1664CE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03549-A82F-409E-AD53-534267A0E10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073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75F9E9-9A8A-3E0B-2BA5-55252BDD1C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3BD0D9-24CE-4E82-304F-6A295657DE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A26D91-B71D-794A-0FDB-51B67162EF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23DFE0-F1E1-7525-A3C5-652166939B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03549-A82F-409E-AD53-534267A0E10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904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674B6E-A408-A6F1-8B14-40D87ED40A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54D4D3-5A82-BE4D-CA6B-B4527E0819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AF651D-F45E-9A0F-ED78-51CA9ACE88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46A1CC-F8A3-6AF3-5168-C6EE163D47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03549-A82F-409E-AD53-534267A0E10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504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543CF3-A3F3-BB0B-347E-7B684CEE0E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4DE1A20-1178-DD30-FDF3-032B9A8F63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7DB05F-14BE-9521-524B-6A0BBE7369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CEB6EC-72B7-211E-87B0-64257A936E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03549-A82F-409E-AD53-534267A0E10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1064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50BB48-779F-5D10-612F-70B0363729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1965CA-A1C4-A9E2-CABB-C137F6DE8B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00990D-4FFF-8C8C-1333-8CA0D7A968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5D0A78-F1D9-6468-97EE-15D32DF0BA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03549-A82F-409E-AD53-534267A0E10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7290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CA0293-87E7-8600-8832-BEA492FC78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EE4311-8677-A4E4-CD2B-48B7B2E256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4EC299-4D57-76BF-6F28-64C7231AAC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7D29E9-21E4-E880-3599-87F79D50E0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03549-A82F-409E-AD53-534267A0E10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529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C393A3-404E-C707-EFA6-22F8830CD6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53EC2B-A6C9-05AE-AF21-5010A14A8D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A3158C-35CE-220A-5B37-1559142EE1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421749-3CB9-A095-B6C5-3A03EC18BE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03549-A82F-409E-AD53-534267A0E10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694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60B071-8611-58A4-1359-42B1EDBD04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D6D2C1-86FC-E14F-DE4E-7C502BA44B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F9EAFC-0497-266F-F2A7-E72681E1F3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8A67DE-6C96-2838-9EF5-6025715D98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03549-A82F-409E-AD53-534267A0E10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040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D379641C-8260-44A4-9F71-E216C07A38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24" y="0"/>
            <a:ext cx="12188952" cy="6858000"/>
          </a:xfrm>
          <a:custGeom>
            <a:avLst/>
            <a:gdLst>
              <a:gd name="connsiteX0" fmla="*/ 0 w 12188952"/>
              <a:gd name="connsiteY0" fmla="*/ 0 h 6858000"/>
              <a:gd name="connsiteX1" fmla="*/ 12188952 w 12188952"/>
              <a:gd name="connsiteY1" fmla="*/ 0 h 6858000"/>
              <a:gd name="connsiteX2" fmla="*/ 12188952 w 12188952"/>
              <a:gd name="connsiteY2" fmla="*/ 6858000 h 6858000"/>
              <a:gd name="connsiteX3" fmla="*/ 0 w 12188952"/>
              <a:gd name="connsiteY3" fmla="*/ 6858000 h 6858000"/>
              <a:gd name="connsiteX4" fmla="*/ 0 w 12188952"/>
              <a:gd name="connsiteY4" fmla="*/ 4416742 h 6858000"/>
              <a:gd name="connsiteX5" fmla="*/ 9142476 w 12188952"/>
              <a:gd name="connsiteY5" fmla="*/ 4416742 h 6858000"/>
              <a:gd name="connsiteX6" fmla="*/ 9142476 w 12188952"/>
              <a:gd name="connsiteY6" fmla="*/ 4188142 h 6858000"/>
              <a:gd name="connsiteX7" fmla="*/ 0 w 12188952"/>
              <a:gd name="connsiteY7" fmla="*/ 418814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6858000"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lnTo>
                  <a:pt x="0" y="4416742"/>
                </a:lnTo>
                <a:lnTo>
                  <a:pt x="9142476" y="4416742"/>
                </a:lnTo>
                <a:lnTo>
                  <a:pt x="9142476" y="4188142"/>
                </a:lnTo>
                <a:lnTo>
                  <a:pt x="0" y="4188142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4636008"/>
            <a:ext cx="9144000" cy="1107959"/>
          </a:xfrm>
        </p:spPr>
        <p:txBody>
          <a:bodyPr anchor="b" anchorCtr="0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79D466B-640E-419A-8701-FA39B12DD9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1248" y="5742432"/>
            <a:ext cx="7953375" cy="45720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  <a:latin typeface="+mn-lt"/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  <a:latin typeface="+mn-lt"/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  <a:latin typeface="+mn-lt"/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0659D50-D55F-4F3D-8F15-5B1F1F2B4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188142"/>
            <a:ext cx="9144000" cy="22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B2621B9-2641-4DA3-B7D6-D577C25CF2E9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1524" y="0"/>
            <a:ext cx="12188952" cy="6858000"/>
          </a:xfrm>
          <a:custGeom>
            <a:avLst/>
            <a:gdLst>
              <a:gd name="connsiteX0" fmla="*/ 1030351 w 12188952"/>
              <a:gd name="connsiteY0" fmla="*/ 3231845 h 6858000"/>
              <a:gd name="connsiteX1" fmla="*/ 1030351 w 12188952"/>
              <a:gd name="connsiteY1" fmla="*/ 3460445 h 6858000"/>
              <a:gd name="connsiteX2" fmla="*/ 11122333 w 12188952"/>
              <a:gd name="connsiteY2" fmla="*/ 3460445 h 6858000"/>
              <a:gd name="connsiteX3" fmla="*/ 11122333 w 12188952"/>
              <a:gd name="connsiteY3" fmla="*/ 3231845 h 6858000"/>
              <a:gd name="connsiteX4" fmla="*/ 0 w 12188952"/>
              <a:gd name="connsiteY4" fmla="*/ 0 h 6858000"/>
              <a:gd name="connsiteX5" fmla="*/ 12188952 w 12188952"/>
              <a:gd name="connsiteY5" fmla="*/ 0 h 6858000"/>
              <a:gd name="connsiteX6" fmla="*/ 12188952 w 12188952"/>
              <a:gd name="connsiteY6" fmla="*/ 6858000 h 6858000"/>
              <a:gd name="connsiteX7" fmla="*/ 0 w 1218895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6858000">
                <a:moveTo>
                  <a:pt x="1030351" y="3231845"/>
                </a:moveTo>
                <a:lnTo>
                  <a:pt x="1030351" y="3460445"/>
                </a:lnTo>
                <a:lnTo>
                  <a:pt x="11122333" y="3460445"/>
                </a:lnTo>
                <a:lnTo>
                  <a:pt x="11122333" y="3231845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ZA" dirty="0"/>
              <a:t>Pitch deck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3A5BA28D-2313-499F-93AB-7C86B030570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69848" y="2121408"/>
            <a:ext cx="2560320" cy="914400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6000">
                <a:ln w="15875">
                  <a:solidFill>
                    <a:schemeClr val="bg1">
                      <a:lumMod val="85000"/>
                    </a:schemeClr>
                  </a:solidFill>
                </a:ln>
                <a:noFill/>
                <a:latin typeface="+mj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1</a:t>
            </a:r>
            <a:endParaRPr lang="en-ZA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4E9F4FE1-F54C-4B3C-9CED-6C3058B0035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800600" y="2121408"/>
            <a:ext cx="2560320" cy="9144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000" dirty="0">
                <a:ln w="15875">
                  <a:solidFill>
                    <a:schemeClr val="bg1">
                      <a:lumMod val="85000"/>
                    </a:schemeClr>
                  </a:solidFill>
                </a:ln>
                <a:noFill/>
                <a:latin typeface="+mj-lt"/>
              </a:defRPr>
            </a:lvl1pPr>
          </a:lstStyle>
          <a:p>
            <a:pPr marL="266700" lvl="0" indent="-266700" algn="ctr"/>
            <a:r>
              <a:rPr lang="en-US" dirty="0"/>
              <a:t>2</a:t>
            </a:r>
            <a:endParaRPr lang="en-ZA" dirty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26328AB3-6C8E-4BB6-9C01-852150BDFE1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531351" y="2121408"/>
            <a:ext cx="2592505" cy="9144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000" dirty="0">
                <a:ln w="15875">
                  <a:solidFill>
                    <a:schemeClr val="bg1">
                      <a:lumMod val="85000"/>
                    </a:schemeClr>
                  </a:solidFill>
                </a:ln>
                <a:noFill/>
                <a:latin typeface="+mj-lt"/>
              </a:defRPr>
            </a:lvl1pPr>
          </a:lstStyle>
          <a:p>
            <a:pPr marL="266700" lvl="0" indent="-266700" algn="ctr"/>
            <a:r>
              <a:rPr lang="en-US" dirty="0"/>
              <a:t>3</a:t>
            </a:r>
            <a:endParaRPr lang="en-Z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1369B8-B3F7-44DF-975B-57630CED624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069848" y="3730752"/>
            <a:ext cx="2560320" cy="118872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8199533E-4480-4EF0-855E-F0FC142777B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800600" y="3730752"/>
            <a:ext cx="2560320" cy="118872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58E1CB88-990B-431E-A733-AF73E309054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531352" y="3730752"/>
            <a:ext cx="2560320" cy="118872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5" name="Date Placeholder 4">
            <a:extLst>
              <a:ext uri="{FF2B5EF4-FFF2-40B4-BE49-F238E27FC236}">
                <a16:creationId xmlns:a16="http://schemas.microsoft.com/office/drawing/2014/main" id="{DCF4F2F5-E92C-4ECF-9FDE-3E0CE4FBFCA8}"/>
              </a:ext>
            </a:extLst>
          </p:cNvPr>
          <p:cNvSpPr>
            <a:spLocks noGrp="1"/>
          </p:cNvSpPr>
          <p:nvPr>
            <p:ph type="dt" sz="half" idx="38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7/14/20XX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25807F6-AD25-4B86-8D5C-5DBE4B0D30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31875" y="3231845"/>
            <a:ext cx="10091982" cy="22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461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Compet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7A6EC474-5258-4E26-A871-01200EC785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0"/>
            <a:ext cx="12188952" cy="6858000"/>
          </a:xfrm>
          <a:custGeom>
            <a:avLst/>
            <a:gdLst>
              <a:gd name="connsiteX0" fmla="*/ 2816352 w 12188952"/>
              <a:gd name="connsiteY0" fmla="*/ 1690688 h 6858000"/>
              <a:gd name="connsiteX1" fmla="*/ 2816352 w 12188952"/>
              <a:gd name="connsiteY1" fmla="*/ 5576888 h 6858000"/>
              <a:gd name="connsiteX2" fmla="*/ 3044952 w 12188952"/>
              <a:gd name="connsiteY2" fmla="*/ 5576888 h 6858000"/>
              <a:gd name="connsiteX3" fmla="*/ 3044952 w 12188952"/>
              <a:gd name="connsiteY3" fmla="*/ 1690688 h 6858000"/>
              <a:gd name="connsiteX4" fmla="*/ 0 w 12188952"/>
              <a:gd name="connsiteY4" fmla="*/ 0 h 6858000"/>
              <a:gd name="connsiteX5" fmla="*/ 12188952 w 12188952"/>
              <a:gd name="connsiteY5" fmla="*/ 0 h 6858000"/>
              <a:gd name="connsiteX6" fmla="*/ 12188952 w 12188952"/>
              <a:gd name="connsiteY6" fmla="*/ 6858000 h 6858000"/>
              <a:gd name="connsiteX7" fmla="*/ 0 w 1218895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6858000">
                <a:moveTo>
                  <a:pt x="2816352" y="1690688"/>
                </a:moveTo>
                <a:lnTo>
                  <a:pt x="2816352" y="5576888"/>
                </a:lnTo>
                <a:lnTo>
                  <a:pt x="3044952" y="5576888"/>
                </a:lnTo>
                <a:lnTo>
                  <a:pt x="3044952" y="1690688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4F54F31D-9C5E-4286-8D0E-6318D6D19D1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048000" y="1690688"/>
            <a:ext cx="9144000" cy="3886200"/>
          </a:xfrm>
          <a:solidFill>
            <a:schemeClr val="bg1">
              <a:alpha val="93000"/>
            </a:schemeClr>
          </a:solidFill>
        </p:spPr>
        <p:txBody>
          <a:bodyPr lIns="411480" tIns="566928" rIns="4937760" bIns="3063240" anchor="b">
            <a:noAutofit/>
          </a:bodyPr>
          <a:lstStyle>
            <a:lvl1pPr marL="0" indent="0">
              <a:buNone/>
              <a:defRPr sz="180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9E034D-C1DD-48C0-BB6B-FDC6F8EBA5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83280" y="365125"/>
            <a:ext cx="7894320" cy="1325563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BC8B9-8F2B-4131-A090-0ACBEEE80BB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392488" y="2686050"/>
            <a:ext cx="3657600" cy="274320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14E40B-C52C-407A-9311-46FDCD84CB5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629525" y="1919288"/>
            <a:ext cx="3657600" cy="640080"/>
          </a:xfrm>
        </p:spPr>
        <p:txBody>
          <a:bodyPr anchor="b">
            <a:norm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96ED23-22F0-421E-849C-630BEABF8BD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7629525" y="2686050"/>
            <a:ext cx="3657600" cy="274320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7/14/20XX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C1F45E-8700-4861-AD21-BB7A09E1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283171-31EE-44C7-A031-9F840EDE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0D2B628-14C7-401D-8451-24C64BCF3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17876" y="1690688"/>
            <a:ext cx="228600" cy="3886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4698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w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121B4B07-1B80-41CF-89AC-82A7628C9D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0"/>
            <a:ext cx="12188952" cy="6858000"/>
          </a:xfrm>
          <a:custGeom>
            <a:avLst/>
            <a:gdLst>
              <a:gd name="connsiteX0" fmla="*/ 7789164 w 12188952"/>
              <a:gd name="connsiteY0" fmla="*/ 2468880 h 6858000"/>
              <a:gd name="connsiteX1" fmla="*/ 7789164 w 12188952"/>
              <a:gd name="connsiteY1" fmla="*/ 2697480 h 6858000"/>
              <a:gd name="connsiteX2" fmla="*/ 10715244 w 12188952"/>
              <a:gd name="connsiteY2" fmla="*/ 2697480 h 6858000"/>
              <a:gd name="connsiteX3" fmla="*/ 10715244 w 12188952"/>
              <a:gd name="connsiteY3" fmla="*/ 2468880 h 6858000"/>
              <a:gd name="connsiteX4" fmla="*/ 4634484 w 12188952"/>
              <a:gd name="connsiteY4" fmla="*/ 2468880 h 6858000"/>
              <a:gd name="connsiteX5" fmla="*/ 4634484 w 12188952"/>
              <a:gd name="connsiteY5" fmla="*/ 2697480 h 6858000"/>
              <a:gd name="connsiteX6" fmla="*/ 7560564 w 12188952"/>
              <a:gd name="connsiteY6" fmla="*/ 2697480 h 6858000"/>
              <a:gd name="connsiteX7" fmla="*/ 7560564 w 12188952"/>
              <a:gd name="connsiteY7" fmla="*/ 2468880 h 6858000"/>
              <a:gd name="connsiteX8" fmla="*/ 1443228 w 12188952"/>
              <a:gd name="connsiteY8" fmla="*/ 2468880 h 6858000"/>
              <a:gd name="connsiteX9" fmla="*/ 1443228 w 12188952"/>
              <a:gd name="connsiteY9" fmla="*/ 2697480 h 6858000"/>
              <a:gd name="connsiteX10" fmla="*/ 4369308 w 12188952"/>
              <a:gd name="connsiteY10" fmla="*/ 2697480 h 6858000"/>
              <a:gd name="connsiteX11" fmla="*/ 4369308 w 12188952"/>
              <a:gd name="connsiteY11" fmla="*/ 2468880 h 6858000"/>
              <a:gd name="connsiteX12" fmla="*/ 0 w 12188952"/>
              <a:gd name="connsiteY12" fmla="*/ 0 h 6858000"/>
              <a:gd name="connsiteX13" fmla="*/ 12188952 w 12188952"/>
              <a:gd name="connsiteY13" fmla="*/ 0 h 6858000"/>
              <a:gd name="connsiteX14" fmla="*/ 12188952 w 12188952"/>
              <a:gd name="connsiteY14" fmla="*/ 6858000 h 6858000"/>
              <a:gd name="connsiteX15" fmla="*/ 0 w 12188952"/>
              <a:gd name="connsiteY1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88952" h="6858000">
                <a:moveTo>
                  <a:pt x="7789164" y="2468880"/>
                </a:moveTo>
                <a:lnTo>
                  <a:pt x="7789164" y="2697480"/>
                </a:lnTo>
                <a:lnTo>
                  <a:pt x="10715244" y="2697480"/>
                </a:lnTo>
                <a:lnTo>
                  <a:pt x="10715244" y="2468880"/>
                </a:lnTo>
                <a:close/>
                <a:moveTo>
                  <a:pt x="4634484" y="2468880"/>
                </a:moveTo>
                <a:lnTo>
                  <a:pt x="4634484" y="2697480"/>
                </a:lnTo>
                <a:lnTo>
                  <a:pt x="7560564" y="2697480"/>
                </a:lnTo>
                <a:lnTo>
                  <a:pt x="7560564" y="2468880"/>
                </a:lnTo>
                <a:close/>
                <a:moveTo>
                  <a:pt x="1443228" y="2468880"/>
                </a:moveTo>
                <a:lnTo>
                  <a:pt x="1443228" y="2697480"/>
                </a:lnTo>
                <a:lnTo>
                  <a:pt x="4369308" y="2697480"/>
                </a:lnTo>
                <a:lnTo>
                  <a:pt x="4369308" y="2468880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ZA" dirty="0"/>
              <a:t>Pitch deck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840922-E552-4901-81AD-E458DA6BF7F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66800" y="1525143"/>
            <a:ext cx="10058400" cy="548640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400">
                <a:latin typeface="+mj-lt"/>
              </a:defRPr>
            </a:lvl2pPr>
            <a:lvl3pPr marL="914400" indent="0" algn="ctr">
              <a:buNone/>
              <a:defRPr sz="2400">
                <a:latin typeface="+mj-lt"/>
              </a:defRPr>
            </a:lvl3pPr>
            <a:lvl4pPr marL="1371600" indent="0" algn="ctr">
              <a:buNone/>
              <a:defRPr sz="2400">
                <a:latin typeface="+mj-lt"/>
              </a:defRPr>
            </a:lvl4pPr>
            <a:lvl5pPr marL="1828800" indent="0" algn="ctr">
              <a:buNone/>
              <a:defRPr sz="2400">
                <a:latin typeface="+mj-lt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7" name="Date Placeholder 6">
            <a:extLst>
              <a:ext uri="{FF2B5EF4-FFF2-40B4-BE49-F238E27FC236}">
                <a16:creationId xmlns:a16="http://schemas.microsoft.com/office/drawing/2014/main" id="{5DC05003-DC7F-4DC2-9902-F09425302D88}"/>
              </a:ext>
            </a:extLst>
          </p:cNvPr>
          <p:cNvSpPr>
            <a:spLocks noGrp="1"/>
          </p:cNvSpPr>
          <p:nvPr>
            <p:ph type="dt" sz="half" idx="4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7/14/20XX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7E5DD934-36C9-4200-9B07-20B7B5F9B9D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444752" y="2697480"/>
            <a:ext cx="2926080" cy="2504064"/>
          </a:xfrm>
          <a:solidFill>
            <a:schemeClr val="bg1">
              <a:alpha val="90000"/>
            </a:schemeClr>
          </a:solidFill>
        </p:spPr>
        <p:txBody>
          <a:bodyPr tIns="50292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0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Bullet 2</a:t>
            </a:r>
            <a:endParaRPr lang="en-ZA" dirty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6131369D-6688-434C-89C0-00892AA26C8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636008" y="2697587"/>
            <a:ext cx="2926080" cy="2505345"/>
          </a:xfrm>
          <a:solidFill>
            <a:schemeClr val="bg1">
              <a:alpha val="90000"/>
            </a:schemeClr>
          </a:solidFill>
        </p:spPr>
        <p:txBody>
          <a:bodyPr tIns="50292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0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Bullet 3</a:t>
            </a:r>
            <a:endParaRPr lang="en-ZA" dirty="0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255864CA-BF08-4C2C-88EB-589BDFBE27B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790688" y="2697587"/>
            <a:ext cx="2926080" cy="2505345"/>
          </a:xfrm>
          <a:solidFill>
            <a:schemeClr val="bg1">
              <a:alpha val="90000"/>
            </a:schemeClr>
          </a:solidFill>
        </p:spPr>
        <p:txBody>
          <a:bodyPr tIns="50292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0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Bullet 4</a:t>
            </a:r>
            <a:endParaRPr lang="en-ZA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B0287FA-646A-4E57-8C1A-1931B75F1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36008" y="2468880"/>
            <a:ext cx="2926080" cy="22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ED43C36-F674-49C6-8542-3721B150B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790688" y="2468880"/>
            <a:ext cx="2926080" cy="22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CCF3302-2960-44AC-A88C-4C2817511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444752" y="2468880"/>
            <a:ext cx="2926080" cy="22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9809F78-EA1B-4C23-A53E-7DE8B4A6AE1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673352" y="3584448"/>
            <a:ext cx="2468880" cy="1371600"/>
          </a:xfrm>
        </p:spPr>
        <p:txBody>
          <a:bodyPr/>
          <a:lstStyle>
            <a:lvl1pPr marL="0" indent="0" algn="ctr">
              <a:lnSpc>
                <a:spcPts val="22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20AEB661-858B-44C9-9484-E540E04AD36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873775" y="3584448"/>
            <a:ext cx="2468880" cy="1371600"/>
          </a:xfrm>
        </p:spPr>
        <p:txBody>
          <a:bodyPr/>
          <a:lstStyle>
            <a:lvl1pPr marL="0" indent="0" algn="ctr">
              <a:lnSpc>
                <a:spcPts val="22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CCEAE0AB-74EC-4097-A534-A578F109793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019288" y="3584448"/>
            <a:ext cx="2468880" cy="1371600"/>
          </a:xfrm>
        </p:spPr>
        <p:txBody>
          <a:bodyPr/>
          <a:lstStyle>
            <a:lvl1pPr marL="0" indent="0" algn="ctr">
              <a:lnSpc>
                <a:spcPts val="22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099578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68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r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ZA" dirty="0"/>
              <a:t>Pitch deck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5487709A-3CB5-4242-9D31-5DAC5D0494A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09000" y="2130552"/>
            <a:ext cx="2011680" cy="27432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Quadrant Title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D81AA656-0DD9-4717-8FC2-4C8C03D063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09000" y="5184648"/>
            <a:ext cx="2011680" cy="27432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Quadrant Title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970652C9-A2DF-48D4-9530-B3F495F7A4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1248" y="3273552"/>
            <a:ext cx="2011680" cy="274320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Quadrant Title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FBD279E7-C7DE-4501-9F36-BA9F05FFFF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345168" y="3273552"/>
            <a:ext cx="2011680" cy="27432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Quadrant Title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14BA6D1-4FDE-40E9-9F24-4719889A55F7}"/>
              </a:ext>
            </a:extLst>
          </p:cNvPr>
          <p:cNvCxnSpPr>
            <a:cxnSpLocks/>
          </p:cNvCxnSpPr>
          <p:nvPr userDrawn="1"/>
        </p:nvCxnSpPr>
        <p:spPr>
          <a:xfrm>
            <a:off x="929640" y="3631616"/>
            <a:ext cx="1033272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1A3B553-82A9-403C-B8D4-D8C8A4A395B7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473690"/>
            <a:ext cx="0" cy="256032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Date Placeholder 4">
            <a:extLst>
              <a:ext uri="{FF2B5EF4-FFF2-40B4-BE49-F238E27FC236}">
                <a16:creationId xmlns:a16="http://schemas.microsoft.com/office/drawing/2014/main" id="{25C7676A-1D83-4D31-9C74-59C46F152534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7/14/20XX</a:t>
            </a:r>
          </a:p>
        </p:txBody>
      </p:sp>
    </p:spTree>
    <p:extLst>
      <p:ext uri="{BB962C8B-B14F-4D97-AF65-F5344CB8AC3E}">
        <p14:creationId xmlns:p14="http://schemas.microsoft.com/office/powerpoint/2010/main" val="487901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E034D-C1DD-48C0-BB6B-FDC6F8EBA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7FFB71-D3BF-4723-8C5E-44AD8F0E9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3902"/>
            <a:ext cx="5157787" cy="567697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BC8B9-8F2B-4131-A090-0ACBEEE80B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14E40B-C52C-407A-9311-46FDCD84CB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3902"/>
            <a:ext cx="5183188" cy="567697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96ED23-22F0-421E-849C-630BEABF8B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7/14/20XX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C1F45E-8700-4861-AD21-BB7A09E1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283171-31EE-44C7-A031-9F840EDE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DF6BB91-26DF-45B2-B1D3-508C39F349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6613" y="1482296"/>
            <a:ext cx="8321040" cy="365125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j-lt"/>
              </a:defRPr>
            </a:lvl1pPr>
            <a:lvl2pPr marL="457200" indent="0">
              <a:buNone/>
              <a:defRPr sz="2000">
                <a:latin typeface="+mj-lt"/>
              </a:defRPr>
            </a:lvl2pPr>
            <a:lvl3pPr marL="914400" indent="0">
              <a:buNone/>
              <a:defRPr sz="2000">
                <a:latin typeface="+mj-lt"/>
              </a:defRPr>
            </a:lvl3pPr>
            <a:lvl4pPr marL="1371600" indent="0">
              <a:buNone/>
              <a:defRPr sz="2000">
                <a:latin typeface="+mj-lt"/>
              </a:defRPr>
            </a:lvl4pPr>
            <a:lvl5pPr marL="1828800" indent="0">
              <a:buNone/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926302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ZA" dirty="0"/>
              <a:t>Pitch deck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51F6740D-79A8-4846-A90A-F1FF9BBDD00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422952"/>
            <a:ext cx="731520" cy="457200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Year</a:t>
            </a:r>
            <a:endParaRPr lang="en-ZA" dirty="0"/>
          </a:p>
        </p:txBody>
      </p:sp>
      <p:sp>
        <p:nvSpPr>
          <p:cNvPr id="39" name="Text Placeholder 10">
            <a:extLst>
              <a:ext uri="{FF2B5EF4-FFF2-40B4-BE49-F238E27FC236}">
                <a16:creationId xmlns:a16="http://schemas.microsoft.com/office/drawing/2014/main" id="{93E06E79-FBB7-4594-8FC7-631D174541D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7039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0" name="Text Placeholder 10">
            <a:extLst>
              <a:ext uri="{FF2B5EF4-FFF2-40B4-BE49-F238E27FC236}">
                <a16:creationId xmlns:a16="http://schemas.microsoft.com/office/drawing/2014/main" id="{5B6D7F47-7406-4B82-8180-F3AD59BC65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7039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5B79AE07-3E86-4374-9F86-8B70E8158AB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7039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C939686F-A239-4AFE-AF56-38497CCD74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7039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A634BB4E-B10D-4761-A0B8-EBC734EC96D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24228"/>
            <a:ext cx="731520" cy="457200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Year</a:t>
            </a:r>
            <a:endParaRPr lang="en-ZA" dirty="0"/>
          </a:p>
        </p:txBody>
      </p:sp>
      <p:sp>
        <p:nvSpPr>
          <p:cNvPr id="44" name="Text Placeholder 10">
            <a:extLst>
              <a:ext uri="{FF2B5EF4-FFF2-40B4-BE49-F238E27FC236}">
                <a16:creationId xmlns:a16="http://schemas.microsoft.com/office/drawing/2014/main" id="{869255BD-A63E-4BFC-9D2A-E5EABC1DCD8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7039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5" name="Text Placeholder 10">
            <a:extLst>
              <a:ext uri="{FF2B5EF4-FFF2-40B4-BE49-F238E27FC236}">
                <a16:creationId xmlns:a16="http://schemas.microsoft.com/office/drawing/2014/main" id="{31C27FFA-6FA2-4F90-9543-8AE7E5B90E4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7039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6" name="Text Placeholder 10">
            <a:extLst>
              <a:ext uri="{FF2B5EF4-FFF2-40B4-BE49-F238E27FC236}">
                <a16:creationId xmlns:a16="http://schemas.microsoft.com/office/drawing/2014/main" id="{DAA9F46A-F074-488E-91DA-AAC5D23406E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7039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7" name="Text Placeholder 10">
            <a:extLst>
              <a:ext uri="{FF2B5EF4-FFF2-40B4-BE49-F238E27FC236}">
                <a16:creationId xmlns:a16="http://schemas.microsoft.com/office/drawing/2014/main" id="{24F6FE0C-DA66-4BE4-B1CB-AE552497A03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7039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8" name="Text Placeholder 10">
            <a:extLst>
              <a:ext uri="{FF2B5EF4-FFF2-40B4-BE49-F238E27FC236}">
                <a16:creationId xmlns:a16="http://schemas.microsoft.com/office/drawing/2014/main" id="{E02CB3CF-9E17-4C7C-913F-21EFADB96CB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7039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9" name="Text Placeholder 10">
            <a:extLst>
              <a:ext uri="{FF2B5EF4-FFF2-40B4-BE49-F238E27FC236}">
                <a16:creationId xmlns:a16="http://schemas.microsoft.com/office/drawing/2014/main" id="{D3AC456D-7AB5-4BB9-8F76-B607929996B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7039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50" name="Text Placeholder 10">
            <a:extLst>
              <a:ext uri="{FF2B5EF4-FFF2-40B4-BE49-F238E27FC236}">
                <a16:creationId xmlns:a16="http://schemas.microsoft.com/office/drawing/2014/main" id="{C5E41A6A-28FF-4A75-BA52-2FA05EE92EC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7039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51" name="Text Placeholder 10">
            <a:extLst>
              <a:ext uri="{FF2B5EF4-FFF2-40B4-BE49-F238E27FC236}">
                <a16:creationId xmlns:a16="http://schemas.microsoft.com/office/drawing/2014/main" id="{7A1FCD8B-8332-4362-80BA-3DBB4442605C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7039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52" name="Text Placeholder 10">
            <a:extLst>
              <a:ext uri="{FF2B5EF4-FFF2-40B4-BE49-F238E27FC236}">
                <a16:creationId xmlns:a16="http://schemas.microsoft.com/office/drawing/2014/main" id="{F2B53D10-BB76-4138-AAB8-844DCD895BD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35745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53" name="Text Placeholder 10">
            <a:extLst>
              <a:ext uri="{FF2B5EF4-FFF2-40B4-BE49-F238E27FC236}">
                <a16:creationId xmlns:a16="http://schemas.microsoft.com/office/drawing/2014/main" id="{A14739AB-36C4-4467-BA10-CEA1DF2894EF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35745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54" name="Text Placeholder 10">
            <a:extLst>
              <a:ext uri="{FF2B5EF4-FFF2-40B4-BE49-F238E27FC236}">
                <a16:creationId xmlns:a16="http://schemas.microsoft.com/office/drawing/2014/main" id="{024E2A82-D649-44D9-BAA0-65A603E113BB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35745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55" name="Text Placeholder 10">
            <a:extLst>
              <a:ext uri="{FF2B5EF4-FFF2-40B4-BE49-F238E27FC236}">
                <a16:creationId xmlns:a16="http://schemas.microsoft.com/office/drawing/2014/main" id="{5E9DBCF1-3DA9-4975-9B75-DEFC550B69C1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35745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56" name="Text Placeholder 10">
            <a:extLst>
              <a:ext uri="{FF2B5EF4-FFF2-40B4-BE49-F238E27FC236}">
                <a16:creationId xmlns:a16="http://schemas.microsoft.com/office/drawing/2014/main" id="{CD04D2E9-E8EB-43F6-9734-AE8BEED8D892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35745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57" name="Text Placeholder 10">
            <a:extLst>
              <a:ext uri="{FF2B5EF4-FFF2-40B4-BE49-F238E27FC236}">
                <a16:creationId xmlns:a16="http://schemas.microsoft.com/office/drawing/2014/main" id="{DCAF80E4-457C-461E-9E59-6EA9934B8F5F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35745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8A2813EA-E62D-4E2E-A97F-38974F23C88E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35745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59" name="Text Placeholder 10">
            <a:extLst>
              <a:ext uri="{FF2B5EF4-FFF2-40B4-BE49-F238E27FC236}">
                <a16:creationId xmlns:a16="http://schemas.microsoft.com/office/drawing/2014/main" id="{0A4E7225-8A60-45A3-ACE7-2D6D1EA3306D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35745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60" name="Text Placeholder 10">
            <a:extLst>
              <a:ext uri="{FF2B5EF4-FFF2-40B4-BE49-F238E27FC236}">
                <a16:creationId xmlns:a16="http://schemas.microsoft.com/office/drawing/2014/main" id="{FD6DF9FE-80AE-43C3-B35A-B0B773A636E5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35745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61" name="Text Placeholder 10">
            <a:extLst>
              <a:ext uri="{FF2B5EF4-FFF2-40B4-BE49-F238E27FC236}">
                <a16:creationId xmlns:a16="http://schemas.microsoft.com/office/drawing/2014/main" id="{725DE269-1E5D-4437-B997-CCFE8800082F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35745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62" name="Text Placeholder 10">
            <a:extLst>
              <a:ext uri="{FF2B5EF4-FFF2-40B4-BE49-F238E27FC236}">
                <a16:creationId xmlns:a16="http://schemas.microsoft.com/office/drawing/2014/main" id="{EAE25BBD-7B98-417B-B9FC-B2DF70FAFDC0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35745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63" name="Text Placeholder 10">
            <a:extLst>
              <a:ext uri="{FF2B5EF4-FFF2-40B4-BE49-F238E27FC236}">
                <a16:creationId xmlns:a16="http://schemas.microsoft.com/office/drawing/2014/main" id="{0A4DF189-5583-4731-8F70-2578793E0244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35745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65" name="Text Placeholder 3">
            <a:extLst>
              <a:ext uri="{FF2B5EF4-FFF2-40B4-BE49-F238E27FC236}">
                <a16:creationId xmlns:a16="http://schemas.microsoft.com/office/drawing/2014/main" id="{06405A2E-994F-49B5-ABCB-1CA1FCEB08C7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360987" y="2055840"/>
            <a:ext cx="1828800" cy="696885"/>
          </a:xfrm>
          <a:noFill/>
          <a:ln w="12700">
            <a:solidFill>
              <a:schemeClr val="accent3"/>
            </a:solidFill>
          </a:ln>
        </p:spPr>
        <p:txBody>
          <a:bodyPr tIns="36000" anchor="ctr" anchorCtr="1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Item Title</a:t>
            </a:r>
            <a:endParaRPr lang="en-ZA" dirty="0"/>
          </a:p>
        </p:txBody>
      </p:sp>
      <p:sp>
        <p:nvSpPr>
          <p:cNvPr id="67" name="Date Placeholder 4">
            <a:extLst>
              <a:ext uri="{FF2B5EF4-FFF2-40B4-BE49-F238E27FC236}">
                <a16:creationId xmlns:a16="http://schemas.microsoft.com/office/drawing/2014/main" id="{33000A7A-B075-4FF0-8FCA-89256A1A66C8}"/>
              </a:ext>
            </a:extLst>
          </p:cNvPr>
          <p:cNvSpPr>
            <a:spLocks noGrp="1"/>
          </p:cNvSpPr>
          <p:nvPr>
            <p:ph type="dt" sz="half" idx="61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7/14/20XX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7AB03C7-C423-4EA2-AC0C-C153413E216C}"/>
              </a:ext>
            </a:extLst>
          </p:cNvPr>
          <p:cNvSpPr/>
          <p:nvPr userDrawn="1"/>
        </p:nvSpPr>
        <p:spPr>
          <a:xfrm>
            <a:off x="929640" y="3943857"/>
            <a:ext cx="10332720" cy="22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2815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365760"/>
            <a:ext cx="105156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7/14/20XX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7022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12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4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7/14/20XX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8A4789F7-47F3-492F-8AE6-209A1044F3D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4400" y="2047876"/>
            <a:ext cx="2103120" cy="2913793"/>
          </a:xfrm>
          <a:custGeom>
            <a:avLst/>
            <a:gdLst>
              <a:gd name="connsiteX0" fmla="*/ 0 w 2103120"/>
              <a:gd name="connsiteY0" fmla="*/ 0 h 2913793"/>
              <a:gd name="connsiteX1" fmla="*/ 2103120 w 2103120"/>
              <a:gd name="connsiteY1" fmla="*/ 0 h 2913793"/>
              <a:gd name="connsiteX2" fmla="*/ 2103120 w 2103120"/>
              <a:gd name="connsiteY2" fmla="*/ 2913793 h 2913793"/>
              <a:gd name="connsiteX3" fmla="*/ 0 w 2103120"/>
              <a:gd name="connsiteY3" fmla="*/ 2913793 h 2913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3120" h="2913793">
                <a:moveTo>
                  <a:pt x="0" y="0"/>
                </a:moveTo>
                <a:lnTo>
                  <a:pt x="2103120" y="0"/>
                </a:lnTo>
                <a:lnTo>
                  <a:pt x="2103120" y="2913793"/>
                </a:lnTo>
                <a:lnTo>
                  <a:pt x="0" y="2913793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1E566A4-E145-4128-B0EB-DEE6D486BE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1352" y="5257800"/>
            <a:ext cx="2103120" cy="27432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B143611-92A8-4EFD-9C6A-0D18F4DE15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1352" y="5551170"/>
            <a:ext cx="2103120" cy="36576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25A9EE92-C505-4777-B442-72C5A0BDCBF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667760" y="2047875"/>
            <a:ext cx="2103120" cy="3017520"/>
          </a:xfrm>
          <a:custGeom>
            <a:avLst/>
            <a:gdLst>
              <a:gd name="connsiteX0" fmla="*/ 0 w 2103120"/>
              <a:gd name="connsiteY0" fmla="*/ 0 h 3017520"/>
              <a:gd name="connsiteX1" fmla="*/ 2103120 w 2103120"/>
              <a:gd name="connsiteY1" fmla="*/ 0 h 3017520"/>
              <a:gd name="connsiteX2" fmla="*/ 2103120 w 2103120"/>
              <a:gd name="connsiteY2" fmla="*/ 3017520 h 3017520"/>
              <a:gd name="connsiteX3" fmla="*/ 2102104 w 2103120"/>
              <a:gd name="connsiteY3" fmla="*/ 3017520 h 3017520"/>
              <a:gd name="connsiteX4" fmla="*/ 2102104 w 2103120"/>
              <a:gd name="connsiteY4" fmla="*/ 2910625 h 3017520"/>
              <a:gd name="connsiteX5" fmla="*/ 0 w 2103120"/>
              <a:gd name="connsiteY5" fmla="*/ 2910625 h 301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120" h="3017520">
                <a:moveTo>
                  <a:pt x="0" y="0"/>
                </a:moveTo>
                <a:lnTo>
                  <a:pt x="2103120" y="0"/>
                </a:lnTo>
                <a:lnTo>
                  <a:pt x="2103120" y="3017520"/>
                </a:lnTo>
                <a:lnTo>
                  <a:pt x="2102104" y="3017520"/>
                </a:lnTo>
                <a:lnTo>
                  <a:pt x="2102104" y="2910625"/>
                </a:lnTo>
                <a:lnTo>
                  <a:pt x="0" y="2910625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0224436F-4BCF-481B-B0A9-C4AE888185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66744" y="5257800"/>
            <a:ext cx="2103120" cy="27432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CE81F848-2A43-484F-8AB0-8E45A150794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66744" y="5551170"/>
            <a:ext cx="2103120" cy="36576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B98E2731-9AE8-4D4E-969E-814287EE84A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421120" y="2047875"/>
            <a:ext cx="2103120" cy="3017520"/>
          </a:xfrm>
          <a:custGeom>
            <a:avLst/>
            <a:gdLst>
              <a:gd name="connsiteX0" fmla="*/ 0 w 2103120"/>
              <a:gd name="connsiteY0" fmla="*/ 0 h 3017520"/>
              <a:gd name="connsiteX1" fmla="*/ 2103120 w 2103120"/>
              <a:gd name="connsiteY1" fmla="*/ 0 h 3017520"/>
              <a:gd name="connsiteX2" fmla="*/ 2103120 w 2103120"/>
              <a:gd name="connsiteY2" fmla="*/ 3017520 h 3017520"/>
              <a:gd name="connsiteX3" fmla="*/ 2100725 w 2103120"/>
              <a:gd name="connsiteY3" fmla="*/ 3017520 h 3017520"/>
              <a:gd name="connsiteX4" fmla="*/ 2100725 w 2103120"/>
              <a:gd name="connsiteY4" fmla="*/ 2910625 h 3017520"/>
              <a:gd name="connsiteX5" fmla="*/ 0 w 2103120"/>
              <a:gd name="connsiteY5" fmla="*/ 2910625 h 301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120" h="3017520">
                <a:moveTo>
                  <a:pt x="0" y="0"/>
                </a:moveTo>
                <a:lnTo>
                  <a:pt x="2103120" y="0"/>
                </a:lnTo>
                <a:lnTo>
                  <a:pt x="2103120" y="3017520"/>
                </a:lnTo>
                <a:lnTo>
                  <a:pt x="2100725" y="3017520"/>
                </a:lnTo>
                <a:lnTo>
                  <a:pt x="2100725" y="2910625"/>
                </a:lnTo>
                <a:lnTo>
                  <a:pt x="0" y="2910625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AB0DA7E8-8D66-4F86-86F2-604044642B8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19088" y="5257800"/>
            <a:ext cx="2103120" cy="27432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3DC8F7DC-7D79-452D-89D4-DC0155C9686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19088" y="5551170"/>
            <a:ext cx="2103120" cy="36576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ACF06764-EDD6-4592-AF7B-7BF92AF387F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174480" y="2047875"/>
            <a:ext cx="2103120" cy="3017520"/>
          </a:xfrm>
          <a:custGeom>
            <a:avLst/>
            <a:gdLst>
              <a:gd name="connsiteX0" fmla="*/ 0 w 2103120"/>
              <a:gd name="connsiteY0" fmla="*/ 0 h 3017520"/>
              <a:gd name="connsiteX1" fmla="*/ 2103120 w 2103120"/>
              <a:gd name="connsiteY1" fmla="*/ 0 h 3017520"/>
              <a:gd name="connsiteX2" fmla="*/ 2103120 w 2103120"/>
              <a:gd name="connsiteY2" fmla="*/ 2910625 h 3017520"/>
              <a:gd name="connsiteX3" fmla="*/ 2268 w 2103120"/>
              <a:gd name="connsiteY3" fmla="*/ 2910625 h 3017520"/>
              <a:gd name="connsiteX4" fmla="*/ 2268 w 2103120"/>
              <a:gd name="connsiteY4" fmla="*/ 3017520 h 3017520"/>
              <a:gd name="connsiteX5" fmla="*/ 0 w 2103120"/>
              <a:gd name="connsiteY5" fmla="*/ 3017520 h 301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120" h="3017520">
                <a:moveTo>
                  <a:pt x="0" y="0"/>
                </a:moveTo>
                <a:lnTo>
                  <a:pt x="2103120" y="0"/>
                </a:lnTo>
                <a:lnTo>
                  <a:pt x="2103120" y="2910625"/>
                </a:lnTo>
                <a:lnTo>
                  <a:pt x="2268" y="2910625"/>
                </a:lnTo>
                <a:lnTo>
                  <a:pt x="2268" y="3017520"/>
                </a:lnTo>
                <a:lnTo>
                  <a:pt x="0" y="301752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0810DF3C-ABDE-477A-AAF0-72B27ED1749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171432" y="5257800"/>
            <a:ext cx="2103120" cy="27432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EBB0D63B-5F58-422A-A566-A7DE54E85F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71432" y="5551170"/>
            <a:ext cx="2103120" cy="36576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BFF9948-88DC-4F9B-ADAB-743B4534E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4400" y="4961668"/>
            <a:ext cx="2103120" cy="1097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4AB8730-C1E9-4C39-AD6B-791ECCB2A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666744" y="4958500"/>
            <a:ext cx="2103120" cy="1097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D0B1428-A83E-4197-AB02-D6F4EE2027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18725" y="4958500"/>
            <a:ext cx="2103120" cy="1097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4BAF707-3808-4238-963B-95584798BE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76748" y="4958500"/>
            <a:ext cx="2103120" cy="1097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6992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8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7/14/20XX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D0D0D822-3E52-4D3E-BD04-0A87AF2312B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4400" y="2047875"/>
            <a:ext cx="2103120" cy="1371600"/>
          </a:xfrm>
          <a:custGeom>
            <a:avLst/>
            <a:gdLst>
              <a:gd name="connsiteX0" fmla="*/ 0 w 2103120"/>
              <a:gd name="connsiteY0" fmla="*/ 0 h 1371600"/>
              <a:gd name="connsiteX1" fmla="*/ 2103120 w 2103120"/>
              <a:gd name="connsiteY1" fmla="*/ 0 h 1371600"/>
              <a:gd name="connsiteX2" fmla="*/ 2103120 w 2103120"/>
              <a:gd name="connsiteY2" fmla="*/ 1264244 h 1371600"/>
              <a:gd name="connsiteX3" fmla="*/ 142 w 2103120"/>
              <a:gd name="connsiteY3" fmla="*/ 1264244 h 1371600"/>
              <a:gd name="connsiteX4" fmla="*/ 142 w 2103120"/>
              <a:gd name="connsiteY4" fmla="*/ 1371600 h 1371600"/>
              <a:gd name="connsiteX5" fmla="*/ 0 w 2103120"/>
              <a:gd name="connsiteY5" fmla="*/ 137160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120" h="1371600">
                <a:moveTo>
                  <a:pt x="0" y="0"/>
                </a:moveTo>
                <a:lnTo>
                  <a:pt x="2103120" y="0"/>
                </a:lnTo>
                <a:lnTo>
                  <a:pt x="2103120" y="1264244"/>
                </a:lnTo>
                <a:lnTo>
                  <a:pt x="142" y="1264244"/>
                </a:lnTo>
                <a:lnTo>
                  <a:pt x="142" y="1371600"/>
                </a:lnTo>
                <a:lnTo>
                  <a:pt x="0" y="137160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1E566A4-E145-4128-B0EB-DEE6D486BE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1352" y="3524652"/>
            <a:ext cx="2103120" cy="2286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B143611-92A8-4EFD-9C6A-0D18F4DE15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1352" y="3774234"/>
            <a:ext cx="2103120" cy="2286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F1850C15-0C47-405D-A6CC-FC41802A67C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667760" y="2047875"/>
            <a:ext cx="2103120" cy="1371600"/>
          </a:xfrm>
          <a:custGeom>
            <a:avLst/>
            <a:gdLst>
              <a:gd name="connsiteX0" fmla="*/ 0 w 2103120"/>
              <a:gd name="connsiteY0" fmla="*/ 0 h 1371600"/>
              <a:gd name="connsiteX1" fmla="*/ 2103120 w 2103120"/>
              <a:gd name="connsiteY1" fmla="*/ 0 h 1371600"/>
              <a:gd name="connsiteX2" fmla="*/ 2103120 w 2103120"/>
              <a:gd name="connsiteY2" fmla="*/ 1371600 h 1371600"/>
              <a:gd name="connsiteX3" fmla="*/ 2102683 w 2103120"/>
              <a:gd name="connsiteY3" fmla="*/ 1371600 h 1371600"/>
              <a:gd name="connsiteX4" fmla="*/ 2102683 w 2103120"/>
              <a:gd name="connsiteY4" fmla="*/ 1266213 h 1371600"/>
              <a:gd name="connsiteX5" fmla="*/ 0 w 2103120"/>
              <a:gd name="connsiteY5" fmla="*/ 1266213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120" h="1371600">
                <a:moveTo>
                  <a:pt x="0" y="0"/>
                </a:moveTo>
                <a:lnTo>
                  <a:pt x="2103120" y="0"/>
                </a:lnTo>
                <a:lnTo>
                  <a:pt x="2103120" y="1371600"/>
                </a:lnTo>
                <a:lnTo>
                  <a:pt x="2102683" y="1371600"/>
                </a:lnTo>
                <a:lnTo>
                  <a:pt x="2102683" y="1266213"/>
                </a:lnTo>
                <a:lnTo>
                  <a:pt x="0" y="1266213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0224436F-4BCF-481B-B0A9-C4AE888185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66744" y="3524652"/>
            <a:ext cx="2103120" cy="2286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CE81F848-2A43-484F-8AB0-8E45A150794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66744" y="3774234"/>
            <a:ext cx="2103120" cy="2286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4BE5C88B-BE08-4186-BF4E-95E5811D187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421120" y="2047875"/>
            <a:ext cx="2103120" cy="1371600"/>
          </a:xfrm>
          <a:custGeom>
            <a:avLst/>
            <a:gdLst>
              <a:gd name="connsiteX0" fmla="*/ 0 w 2103120"/>
              <a:gd name="connsiteY0" fmla="*/ 0 h 1371600"/>
              <a:gd name="connsiteX1" fmla="*/ 2103120 w 2103120"/>
              <a:gd name="connsiteY1" fmla="*/ 0 h 1371600"/>
              <a:gd name="connsiteX2" fmla="*/ 2103120 w 2103120"/>
              <a:gd name="connsiteY2" fmla="*/ 1371600 h 1371600"/>
              <a:gd name="connsiteX3" fmla="*/ 2100867 w 2103120"/>
              <a:gd name="connsiteY3" fmla="*/ 1371600 h 1371600"/>
              <a:gd name="connsiteX4" fmla="*/ 2100867 w 2103120"/>
              <a:gd name="connsiteY4" fmla="*/ 1266213 h 1371600"/>
              <a:gd name="connsiteX5" fmla="*/ 0 w 2103120"/>
              <a:gd name="connsiteY5" fmla="*/ 1266213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120" h="1371600">
                <a:moveTo>
                  <a:pt x="0" y="0"/>
                </a:moveTo>
                <a:lnTo>
                  <a:pt x="2103120" y="0"/>
                </a:lnTo>
                <a:lnTo>
                  <a:pt x="2103120" y="1371600"/>
                </a:lnTo>
                <a:lnTo>
                  <a:pt x="2100867" y="1371600"/>
                </a:lnTo>
                <a:lnTo>
                  <a:pt x="2100867" y="1266213"/>
                </a:lnTo>
                <a:lnTo>
                  <a:pt x="0" y="1266213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AB0DA7E8-8D66-4F86-86F2-604044642B8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19088" y="3524652"/>
            <a:ext cx="2103120" cy="2286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3DC8F7DC-7D79-452D-89D4-DC0155C9686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19088" y="3774234"/>
            <a:ext cx="2103120" cy="2286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CF3E2C3A-A072-436A-8C0E-682F06540C4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174480" y="2047875"/>
            <a:ext cx="2103120" cy="1371600"/>
          </a:xfrm>
          <a:custGeom>
            <a:avLst/>
            <a:gdLst>
              <a:gd name="connsiteX0" fmla="*/ 0 w 2103120"/>
              <a:gd name="connsiteY0" fmla="*/ 0 h 1371600"/>
              <a:gd name="connsiteX1" fmla="*/ 2103120 w 2103120"/>
              <a:gd name="connsiteY1" fmla="*/ 0 h 1371600"/>
              <a:gd name="connsiteX2" fmla="*/ 2103120 w 2103120"/>
              <a:gd name="connsiteY2" fmla="*/ 1371600 h 1371600"/>
              <a:gd name="connsiteX3" fmla="*/ 2101667 w 2103120"/>
              <a:gd name="connsiteY3" fmla="*/ 1371600 h 1371600"/>
              <a:gd name="connsiteX4" fmla="*/ 2101667 w 2103120"/>
              <a:gd name="connsiteY4" fmla="*/ 1266213 h 1371600"/>
              <a:gd name="connsiteX5" fmla="*/ 0 w 2103120"/>
              <a:gd name="connsiteY5" fmla="*/ 1266213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120" h="1371600">
                <a:moveTo>
                  <a:pt x="0" y="0"/>
                </a:moveTo>
                <a:lnTo>
                  <a:pt x="2103120" y="0"/>
                </a:lnTo>
                <a:lnTo>
                  <a:pt x="2103120" y="1371600"/>
                </a:lnTo>
                <a:lnTo>
                  <a:pt x="2101667" y="1371600"/>
                </a:lnTo>
                <a:lnTo>
                  <a:pt x="2101667" y="1266213"/>
                </a:lnTo>
                <a:lnTo>
                  <a:pt x="0" y="1266213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0810DF3C-ABDE-477A-AAF0-72B27ED1749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171432" y="3524652"/>
            <a:ext cx="2103120" cy="2286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EBB0D63B-5F58-422A-A566-A7DE54E85F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71432" y="3774234"/>
            <a:ext cx="2103120" cy="2286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20DAF781-CA6C-43D3-B553-E58DBF509A4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17448" y="4261336"/>
            <a:ext cx="2103120" cy="1371600"/>
          </a:xfrm>
          <a:custGeom>
            <a:avLst/>
            <a:gdLst>
              <a:gd name="connsiteX0" fmla="*/ 0 w 2103120"/>
              <a:gd name="connsiteY0" fmla="*/ 0 h 1371600"/>
              <a:gd name="connsiteX1" fmla="*/ 2103120 w 2103120"/>
              <a:gd name="connsiteY1" fmla="*/ 0 h 1371600"/>
              <a:gd name="connsiteX2" fmla="*/ 2103120 w 2103120"/>
              <a:gd name="connsiteY2" fmla="*/ 1276026 h 1371600"/>
              <a:gd name="connsiteX3" fmla="*/ 624 w 2103120"/>
              <a:gd name="connsiteY3" fmla="*/ 1276026 h 1371600"/>
              <a:gd name="connsiteX4" fmla="*/ 624 w 2103120"/>
              <a:gd name="connsiteY4" fmla="*/ 1371600 h 1371600"/>
              <a:gd name="connsiteX5" fmla="*/ 0 w 2103120"/>
              <a:gd name="connsiteY5" fmla="*/ 137160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120" h="1371600">
                <a:moveTo>
                  <a:pt x="0" y="0"/>
                </a:moveTo>
                <a:lnTo>
                  <a:pt x="2103120" y="0"/>
                </a:lnTo>
                <a:lnTo>
                  <a:pt x="2103120" y="1276026"/>
                </a:lnTo>
                <a:lnTo>
                  <a:pt x="624" y="1276026"/>
                </a:lnTo>
                <a:lnTo>
                  <a:pt x="624" y="1371600"/>
                </a:lnTo>
                <a:lnTo>
                  <a:pt x="0" y="137160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E502DEDD-A955-4A8D-9A05-828A01CE551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5738113"/>
            <a:ext cx="2103120" cy="2286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E76CEA8C-8899-44E0-9F47-106A711A4CC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6001343"/>
            <a:ext cx="2103120" cy="2286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6" name="Picture Placeholder 45">
            <a:extLst>
              <a:ext uri="{FF2B5EF4-FFF2-40B4-BE49-F238E27FC236}">
                <a16:creationId xmlns:a16="http://schemas.microsoft.com/office/drawing/2014/main" id="{4DE21878-7282-49DF-A1B3-B38F5A85F71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670808" y="4261336"/>
            <a:ext cx="2103120" cy="1371600"/>
          </a:xfrm>
          <a:custGeom>
            <a:avLst/>
            <a:gdLst>
              <a:gd name="connsiteX0" fmla="*/ 0 w 2103120"/>
              <a:gd name="connsiteY0" fmla="*/ 0 h 1371600"/>
              <a:gd name="connsiteX1" fmla="*/ 2103120 w 2103120"/>
              <a:gd name="connsiteY1" fmla="*/ 0 h 1371600"/>
              <a:gd name="connsiteX2" fmla="*/ 2103120 w 2103120"/>
              <a:gd name="connsiteY2" fmla="*/ 1371600 h 1371600"/>
              <a:gd name="connsiteX3" fmla="*/ 2102728 w 2103120"/>
              <a:gd name="connsiteY3" fmla="*/ 1371600 h 1371600"/>
              <a:gd name="connsiteX4" fmla="*/ 2102728 w 2103120"/>
              <a:gd name="connsiteY4" fmla="*/ 1277995 h 1371600"/>
              <a:gd name="connsiteX5" fmla="*/ 0 w 2103120"/>
              <a:gd name="connsiteY5" fmla="*/ 1277995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120" h="1371600">
                <a:moveTo>
                  <a:pt x="0" y="0"/>
                </a:moveTo>
                <a:lnTo>
                  <a:pt x="2103120" y="0"/>
                </a:lnTo>
                <a:lnTo>
                  <a:pt x="2103120" y="1371600"/>
                </a:lnTo>
                <a:lnTo>
                  <a:pt x="2102728" y="1371600"/>
                </a:lnTo>
                <a:lnTo>
                  <a:pt x="2102728" y="1277995"/>
                </a:lnTo>
                <a:lnTo>
                  <a:pt x="0" y="1277995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3179BABC-F01C-4C09-BE82-C1C218CA476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669792" y="5738113"/>
            <a:ext cx="2103120" cy="2286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B1CE826-A5B2-4507-ADB0-BD2BFE4B8BB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669792" y="6001343"/>
            <a:ext cx="2103120" cy="2286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09624F3D-E589-4C68-B98A-566CCAAA98D1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424168" y="4261336"/>
            <a:ext cx="2103120" cy="1371600"/>
          </a:xfrm>
          <a:custGeom>
            <a:avLst/>
            <a:gdLst>
              <a:gd name="connsiteX0" fmla="*/ 0 w 2103120"/>
              <a:gd name="connsiteY0" fmla="*/ 0 h 1371600"/>
              <a:gd name="connsiteX1" fmla="*/ 2103120 w 2103120"/>
              <a:gd name="connsiteY1" fmla="*/ 0 h 1371600"/>
              <a:gd name="connsiteX2" fmla="*/ 2103120 w 2103120"/>
              <a:gd name="connsiteY2" fmla="*/ 1371600 h 1371600"/>
              <a:gd name="connsiteX3" fmla="*/ 2098017 w 2103120"/>
              <a:gd name="connsiteY3" fmla="*/ 1371600 h 1371600"/>
              <a:gd name="connsiteX4" fmla="*/ 2098017 w 2103120"/>
              <a:gd name="connsiteY4" fmla="*/ 1277995 h 1371600"/>
              <a:gd name="connsiteX5" fmla="*/ 0 w 2103120"/>
              <a:gd name="connsiteY5" fmla="*/ 1277995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120" h="1371600">
                <a:moveTo>
                  <a:pt x="0" y="0"/>
                </a:moveTo>
                <a:lnTo>
                  <a:pt x="2103120" y="0"/>
                </a:lnTo>
                <a:lnTo>
                  <a:pt x="2103120" y="1371600"/>
                </a:lnTo>
                <a:lnTo>
                  <a:pt x="2098017" y="1371600"/>
                </a:lnTo>
                <a:lnTo>
                  <a:pt x="2098017" y="1277995"/>
                </a:lnTo>
                <a:lnTo>
                  <a:pt x="0" y="1277995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6F19331A-27CF-4270-B991-C2E97C6E6CA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22136" y="5738113"/>
            <a:ext cx="2103120" cy="2286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C123301D-8AA0-4C65-B928-3902E4793B5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422136" y="6001343"/>
            <a:ext cx="2103120" cy="2286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09B16E22-2B7C-413C-9283-51DBE7DF0F62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177528" y="4261336"/>
            <a:ext cx="2103120" cy="1371600"/>
          </a:xfrm>
          <a:custGeom>
            <a:avLst/>
            <a:gdLst>
              <a:gd name="connsiteX0" fmla="*/ 0 w 2103120"/>
              <a:gd name="connsiteY0" fmla="*/ 0 h 1371600"/>
              <a:gd name="connsiteX1" fmla="*/ 2103120 w 2103120"/>
              <a:gd name="connsiteY1" fmla="*/ 0 h 1371600"/>
              <a:gd name="connsiteX2" fmla="*/ 2103120 w 2103120"/>
              <a:gd name="connsiteY2" fmla="*/ 1371600 h 1371600"/>
              <a:gd name="connsiteX3" fmla="*/ 2097024 w 2103120"/>
              <a:gd name="connsiteY3" fmla="*/ 1371600 h 1371600"/>
              <a:gd name="connsiteX4" fmla="*/ 2097024 w 2103120"/>
              <a:gd name="connsiteY4" fmla="*/ 1277995 h 1371600"/>
              <a:gd name="connsiteX5" fmla="*/ 0 w 2103120"/>
              <a:gd name="connsiteY5" fmla="*/ 1277995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120" h="1371600">
                <a:moveTo>
                  <a:pt x="0" y="0"/>
                </a:moveTo>
                <a:lnTo>
                  <a:pt x="2103120" y="0"/>
                </a:lnTo>
                <a:lnTo>
                  <a:pt x="2103120" y="1371600"/>
                </a:lnTo>
                <a:lnTo>
                  <a:pt x="2097024" y="1371600"/>
                </a:lnTo>
                <a:lnTo>
                  <a:pt x="2097024" y="1277995"/>
                </a:lnTo>
                <a:lnTo>
                  <a:pt x="0" y="1277995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Text Placeholder 8">
            <a:extLst>
              <a:ext uri="{FF2B5EF4-FFF2-40B4-BE49-F238E27FC236}">
                <a16:creationId xmlns:a16="http://schemas.microsoft.com/office/drawing/2014/main" id="{9E095B1F-8D49-4766-951D-A60C5BA5DB4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74480" y="5738113"/>
            <a:ext cx="2103120" cy="2286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A3C30BF1-DCAF-4FF7-AE62-42A77BBB551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174480" y="6001343"/>
            <a:ext cx="2103120" cy="2286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54DA5CF-5D2A-43B4-85A8-340C8F7BBA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4542" y="3312119"/>
            <a:ext cx="2103120" cy="1097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6B1FEE3-D401-47CB-80E6-52D6DF510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667323" y="3314088"/>
            <a:ext cx="2103120" cy="1097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8D86A78-C607-45C6-8641-1AF4A5F073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18867" y="3314088"/>
            <a:ext cx="2103120" cy="1097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84BFDA8-0351-4C99-8911-2034DAE3D7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73027" y="3314088"/>
            <a:ext cx="2103120" cy="1097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1896FDB4-943E-4915-BFB5-FBF28C1F0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8072" y="5537362"/>
            <a:ext cx="2103120" cy="1097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DE6F848-8616-4A39-B962-93F75C471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670416" y="5539331"/>
            <a:ext cx="2103120" cy="1097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506A04BD-9213-47EF-B5B0-2684E430D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19065" y="5539331"/>
            <a:ext cx="2103120" cy="1097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869DE2A-F897-46B0-B840-A25978924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71432" y="5539331"/>
            <a:ext cx="2103120" cy="1097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421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7" y="365760"/>
            <a:ext cx="105156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7/14/20XX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DD0C4E2-C56D-415A-A93E-7E5A3DD9BB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4333934"/>
            <a:ext cx="2286000" cy="54864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800">
                <a:latin typeface="+mj-lt"/>
              </a:defRPr>
            </a:lvl2pPr>
            <a:lvl3pPr marL="914400" indent="0">
              <a:buNone/>
              <a:defRPr sz="1800">
                <a:latin typeface="+mj-lt"/>
              </a:defRPr>
            </a:lvl3pPr>
            <a:lvl4pPr marL="1371600" indent="0">
              <a:buNone/>
              <a:defRPr sz="1800">
                <a:latin typeface="+mj-lt"/>
              </a:defRPr>
            </a:lvl4pPr>
            <a:lvl5pPr marL="1828800" indent="0">
              <a:buNone/>
              <a:defRPr sz="1800">
                <a:latin typeface="+mj-lt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3466F58-8094-496E-8FA6-A2A07D706EC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" y="5235467"/>
            <a:ext cx="2286000" cy="731520"/>
          </a:xfr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ECF580-8E4E-43A8-957B-F86F1C61ADA4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914400" y="2004810"/>
            <a:ext cx="2286000" cy="21717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58B05749-818D-4447-958A-FEF293220AE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602736" y="4333934"/>
            <a:ext cx="2286000" cy="54864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800">
                <a:latin typeface="+mj-lt"/>
              </a:defRPr>
            </a:lvl2pPr>
            <a:lvl3pPr marL="914400" indent="0">
              <a:buNone/>
              <a:defRPr sz="1800">
                <a:latin typeface="+mj-lt"/>
              </a:defRPr>
            </a:lvl3pPr>
            <a:lvl4pPr marL="1371600" indent="0">
              <a:buNone/>
              <a:defRPr sz="1800">
                <a:latin typeface="+mj-lt"/>
              </a:defRPr>
            </a:lvl4pPr>
            <a:lvl5pPr marL="1828800" indent="0">
              <a:buNone/>
              <a:defRPr sz="1800">
                <a:latin typeface="+mj-lt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7F20B9D5-25D9-47F8-A972-A75CCB164FD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602736" y="5235467"/>
            <a:ext cx="2286000" cy="731520"/>
          </a:xfr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2" name="Content Placeholder 6">
            <a:extLst>
              <a:ext uri="{FF2B5EF4-FFF2-40B4-BE49-F238E27FC236}">
                <a16:creationId xmlns:a16="http://schemas.microsoft.com/office/drawing/2014/main" id="{41B075AD-BF48-4749-9202-8150B2107377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3603626" y="2004810"/>
            <a:ext cx="2286000" cy="21717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95B953E6-3C98-4798-A4E9-1B1440A15A5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982077" y="4333934"/>
            <a:ext cx="2286000" cy="54864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800">
                <a:latin typeface="+mj-lt"/>
              </a:defRPr>
            </a:lvl2pPr>
            <a:lvl3pPr marL="914400" indent="0">
              <a:buNone/>
              <a:defRPr sz="1800">
                <a:latin typeface="+mj-lt"/>
              </a:defRPr>
            </a:lvl3pPr>
            <a:lvl4pPr marL="1371600" indent="0">
              <a:buNone/>
              <a:defRPr sz="1800">
                <a:latin typeface="+mj-lt"/>
              </a:defRPr>
            </a:lvl4pPr>
            <a:lvl5pPr marL="1828800" indent="0">
              <a:buNone/>
              <a:defRPr sz="1800">
                <a:latin typeface="+mj-lt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65B3E813-F032-4E15-B3D8-B0B967E1840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982077" y="5235467"/>
            <a:ext cx="2286000" cy="731520"/>
          </a:xfr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5" name="Content Placeholder 6">
            <a:extLst>
              <a:ext uri="{FF2B5EF4-FFF2-40B4-BE49-F238E27FC236}">
                <a16:creationId xmlns:a16="http://schemas.microsoft.com/office/drawing/2014/main" id="{3A1AE7A9-C278-4553-BA87-9A37448FE965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8982077" y="2004810"/>
            <a:ext cx="2286000" cy="21717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1408D2FA-A2B1-4447-8C50-0F16D70CE9D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91072" y="4333934"/>
            <a:ext cx="2286000" cy="54864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800">
                <a:latin typeface="+mj-lt"/>
              </a:defRPr>
            </a:lvl2pPr>
            <a:lvl3pPr marL="914400" indent="0">
              <a:buNone/>
              <a:defRPr sz="1800">
                <a:latin typeface="+mj-lt"/>
              </a:defRPr>
            </a:lvl3pPr>
            <a:lvl4pPr marL="1371600" indent="0">
              <a:buNone/>
              <a:defRPr sz="1800">
                <a:latin typeface="+mj-lt"/>
              </a:defRPr>
            </a:lvl4pPr>
            <a:lvl5pPr marL="1828800" indent="0">
              <a:buNone/>
              <a:defRPr sz="1800">
                <a:latin typeface="+mj-lt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7" name="Text Placeholder 12">
            <a:extLst>
              <a:ext uri="{FF2B5EF4-FFF2-40B4-BE49-F238E27FC236}">
                <a16:creationId xmlns:a16="http://schemas.microsoft.com/office/drawing/2014/main" id="{68834F1C-0151-4D96-9804-08CAEEDB349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91072" y="5235467"/>
            <a:ext cx="2286000" cy="731520"/>
          </a:xfr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8" name="Content Placeholder 6">
            <a:extLst>
              <a:ext uri="{FF2B5EF4-FFF2-40B4-BE49-F238E27FC236}">
                <a16:creationId xmlns:a16="http://schemas.microsoft.com/office/drawing/2014/main" id="{DB26BE5E-69FC-43BF-BD74-25B62546B252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6292852" y="2004810"/>
            <a:ext cx="2286000" cy="21717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E9D71C6C-8090-42D9-AA7D-9D858A08982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14400" y="4912335"/>
            <a:ext cx="2286000" cy="274320"/>
          </a:xfr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ADBCB0A2-01FA-4A56-9187-2141478D277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02736" y="4912335"/>
            <a:ext cx="2286000" cy="274320"/>
          </a:xfr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1" name="Text Placeholder 12">
            <a:extLst>
              <a:ext uri="{FF2B5EF4-FFF2-40B4-BE49-F238E27FC236}">
                <a16:creationId xmlns:a16="http://schemas.microsoft.com/office/drawing/2014/main" id="{A8DA037D-3115-4D06-B62B-8B2361C1B73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982077" y="4912335"/>
            <a:ext cx="2286000" cy="274320"/>
          </a:xfr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2CE21E27-DF2A-4809-8004-DBD3CB8C9D7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91072" y="4912335"/>
            <a:ext cx="2286000" cy="274320"/>
          </a:xfr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6286683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1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0D8038A-5827-4846-97D5-0DEF7A92C9C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28600" y="0"/>
            <a:ext cx="11961876" cy="6858000"/>
          </a:xfrm>
          <a:custGeom>
            <a:avLst/>
            <a:gdLst>
              <a:gd name="connsiteX0" fmla="*/ 0 w 11961876"/>
              <a:gd name="connsiteY0" fmla="*/ 0 h 6858000"/>
              <a:gd name="connsiteX1" fmla="*/ 11961876 w 11961876"/>
              <a:gd name="connsiteY1" fmla="*/ 0 h 6858000"/>
              <a:gd name="connsiteX2" fmla="*/ 11961876 w 11961876"/>
              <a:gd name="connsiteY2" fmla="*/ 6858000 h 6858000"/>
              <a:gd name="connsiteX3" fmla="*/ 0 w 1196187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61876" h="6858000">
                <a:moveTo>
                  <a:pt x="0" y="0"/>
                </a:moveTo>
                <a:lnTo>
                  <a:pt x="11961876" y="0"/>
                </a:lnTo>
                <a:lnTo>
                  <a:pt x="119618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2578608"/>
            <a:ext cx="4297680" cy="914400"/>
          </a:xfrm>
        </p:spPr>
        <p:txBody>
          <a:bodyPr anchor="b" anchorCtr="0"/>
          <a:lstStyle/>
          <a:p>
            <a:r>
              <a:rPr lang="en-US" dirty="0"/>
              <a:t>CLICK TO EDIT TITLE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199" y="3721608"/>
            <a:ext cx="4297680" cy="228600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None/>
              <a:defRPr sz="1400"/>
            </a:lvl1pPr>
            <a:lvl2pPr marL="457200" indent="0">
              <a:lnSpc>
                <a:spcPct val="100000"/>
              </a:lnSpc>
              <a:buNone/>
              <a:defRPr sz="1600"/>
            </a:lvl2pPr>
            <a:lvl3pPr marL="914400" indent="0">
              <a:lnSpc>
                <a:spcPct val="100000"/>
              </a:lnSpc>
              <a:buNone/>
              <a:defRPr sz="1600"/>
            </a:lvl3pPr>
            <a:lvl4pPr marL="1371600" indent="0">
              <a:lnSpc>
                <a:spcPct val="100000"/>
              </a:lnSpc>
              <a:buNone/>
              <a:defRPr sz="1600"/>
            </a:lvl4pPr>
            <a:lvl5pPr marL="1828800" indent="0">
              <a:lnSpc>
                <a:spcPct val="100000"/>
              </a:lnSpc>
              <a:buNone/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7/14/20XX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3A951D3-FDD2-4A48-9F77-7EB69F3AA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D24C9D2-B921-4FAF-8173-CF9B37D4F8F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13720" y="-68580"/>
            <a:ext cx="1737360" cy="6858000"/>
          </a:xfrm>
        </p:spPr>
        <p:txBody>
          <a:bodyPr vert="vert270" anchor="t">
            <a:noAutofit/>
          </a:bodyPr>
          <a:lstStyle>
            <a:lvl1pPr marL="0" indent="0">
              <a:spcBef>
                <a:spcPts val="0"/>
              </a:spcBef>
              <a:buNone/>
              <a:defRPr sz="13500" cap="all" baseline="0">
                <a:solidFill>
                  <a:schemeClr val="bg1">
                    <a:lumMod val="95000"/>
                  </a:schemeClr>
                </a:solidFill>
                <a:latin typeface="Source Sans Pro ExtraLight" panose="020B0303030403020204" pitchFamily="34" charset="0"/>
                <a:ea typeface="Source Sans Pro ExtraLight" panose="020B0303030403020204" pitchFamily="34" charset="0"/>
              </a:defRPr>
            </a:lvl1pPr>
          </a:lstStyle>
          <a:p>
            <a:pPr lvl="0"/>
            <a:r>
              <a:rPr lang="en-US" dirty="0"/>
              <a:t>About</a:t>
            </a:r>
          </a:p>
        </p:txBody>
      </p:sp>
    </p:spTree>
    <p:extLst>
      <p:ext uri="{BB962C8B-B14F-4D97-AF65-F5344CB8AC3E}">
        <p14:creationId xmlns:p14="http://schemas.microsoft.com/office/powerpoint/2010/main" val="36448595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F1B0119-8B53-4329-89FD-7688250A12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24" y="481369"/>
            <a:ext cx="11274552" cy="2743200"/>
          </a:xfrm>
          <a:custGeom>
            <a:avLst/>
            <a:gdLst>
              <a:gd name="connsiteX0" fmla="*/ 0 w 11274552"/>
              <a:gd name="connsiteY0" fmla="*/ 0 h 2743200"/>
              <a:gd name="connsiteX1" fmla="*/ 11274552 w 11274552"/>
              <a:gd name="connsiteY1" fmla="*/ 0 h 2743200"/>
              <a:gd name="connsiteX2" fmla="*/ 11274552 w 11274552"/>
              <a:gd name="connsiteY2" fmla="*/ 2743200 h 2743200"/>
              <a:gd name="connsiteX3" fmla="*/ 5730217 w 11274552"/>
              <a:gd name="connsiteY3" fmla="*/ 2743200 h 2743200"/>
              <a:gd name="connsiteX4" fmla="*/ 5730217 w 11274552"/>
              <a:gd name="connsiteY4" fmla="*/ 1118831 h 2743200"/>
              <a:gd name="connsiteX5" fmla="*/ 5522399 w 11274552"/>
              <a:gd name="connsiteY5" fmla="*/ 1118831 h 2743200"/>
              <a:gd name="connsiteX6" fmla="*/ 5522399 w 11274552"/>
              <a:gd name="connsiteY6" fmla="*/ 2743200 h 2743200"/>
              <a:gd name="connsiteX7" fmla="*/ 0 w 11274552"/>
              <a:gd name="connsiteY7" fmla="*/ 274320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74552" h="2743200">
                <a:moveTo>
                  <a:pt x="0" y="0"/>
                </a:moveTo>
                <a:lnTo>
                  <a:pt x="11274552" y="0"/>
                </a:lnTo>
                <a:lnTo>
                  <a:pt x="11274552" y="2743200"/>
                </a:lnTo>
                <a:lnTo>
                  <a:pt x="5730217" y="2743200"/>
                </a:lnTo>
                <a:lnTo>
                  <a:pt x="5730217" y="1118831"/>
                </a:lnTo>
                <a:lnTo>
                  <a:pt x="5522399" y="1118831"/>
                </a:lnTo>
                <a:lnTo>
                  <a:pt x="5522399" y="2743200"/>
                </a:lnTo>
                <a:lnTo>
                  <a:pt x="0" y="274320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3592386"/>
            <a:ext cx="4572000" cy="132556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7/14/20XX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FEDD6309-46B2-4D7D-A1E2-8F04609BF7B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89391" y="3546349"/>
            <a:ext cx="5248656" cy="1920240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C8E637-78B0-4855-A6B1-C2DE56F364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81123" y="1600200"/>
            <a:ext cx="207818" cy="346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89A89CDF-EE53-4D5A-BA2F-B21F454E10A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39512" y="5503164"/>
            <a:ext cx="6958584" cy="1371600"/>
          </a:xfrm>
        </p:spPr>
        <p:txBody>
          <a:bodyPr vert="horz" bIns="0"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0" cap="all" baseline="0">
                <a:solidFill>
                  <a:schemeClr val="bg1">
                    <a:lumMod val="95000"/>
                  </a:schemeClr>
                </a:solidFill>
                <a:latin typeface="Source Sans Pro ExtraLight" panose="020B0303030403020204" pitchFamily="34" charset="0"/>
                <a:ea typeface="Source Sans Pro ExtraLight" panose="020B0303030403020204" pitchFamily="34" charset="0"/>
              </a:defRPr>
            </a:lvl1pPr>
          </a:lstStyle>
          <a:p>
            <a:pPr lvl="0"/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42667909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12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4ED48F4-DBCF-44E9-BDD6-E6E63CAB73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0"/>
            <a:ext cx="12188952" cy="6858000"/>
          </a:xfrm>
          <a:custGeom>
            <a:avLst/>
            <a:gdLst>
              <a:gd name="connsiteX0" fmla="*/ 0 w 12188952"/>
              <a:gd name="connsiteY0" fmla="*/ 0 h 6858000"/>
              <a:gd name="connsiteX1" fmla="*/ 12188952 w 12188952"/>
              <a:gd name="connsiteY1" fmla="*/ 0 h 6858000"/>
              <a:gd name="connsiteX2" fmla="*/ 12188952 w 12188952"/>
              <a:gd name="connsiteY2" fmla="*/ 3423562 h 6858000"/>
              <a:gd name="connsiteX3" fmla="*/ 7502172 w 12188952"/>
              <a:gd name="connsiteY3" fmla="*/ 3423562 h 6858000"/>
              <a:gd name="connsiteX4" fmla="*/ 7502172 w 12188952"/>
              <a:gd name="connsiteY4" fmla="*/ 3652162 h 6858000"/>
              <a:gd name="connsiteX5" fmla="*/ 12188952 w 12188952"/>
              <a:gd name="connsiteY5" fmla="*/ 3652162 h 6858000"/>
              <a:gd name="connsiteX6" fmla="*/ 12188952 w 12188952"/>
              <a:gd name="connsiteY6" fmla="*/ 6858000 h 6858000"/>
              <a:gd name="connsiteX7" fmla="*/ 0 w 1218895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6858000">
                <a:moveTo>
                  <a:pt x="0" y="0"/>
                </a:moveTo>
                <a:lnTo>
                  <a:pt x="12188952" y="0"/>
                </a:lnTo>
                <a:lnTo>
                  <a:pt x="12188952" y="3423562"/>
                </a:lnTo>
                <a:lnTo>
                  <a:pt x="7502172" y="3423562"/>
                </a:lnTo>
                <a:lnTo>
                  <a:pt x="7502172" y="3652162"/>
                </a:lnTo>
                <a:lnTo>
                  <a:pt x="12188952" y="3652162"/>
                </a:lnTo>
                <a:lnTo>
                  <a:pt x="121889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7/14/20XX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7D5655F-601C-49CF-925B-4467144804D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467603" y="4681728"/>
            <a:ext cx="3838731" cy="16459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600"/>
            </a:lvl2pPr>
            <a:lvl3pPr marL="914400" indent="0">
              <a:lnSpc>
                <a:spcPct val="100000"/>
              </a:lnSpc>
              <a:buNone/>
              <a:defRPr sz="1600"/>
            </a:lvl3pPr>
            <a:lvl4pPr marL="1371600" indent="0">
              <a:lnSpc>
                <a:spcPct val="100000"/>
              </a:lnSpc>
              <a:buNone/>
              <a:defRPr sz="1600"/>
            </a:lvl4pPr>
            <a:lvl5pPr marL="1828800" indent="0">
              <a:lnSpc>
                <a:spcPct val="100000"/>
              </a:lnSpc>
              <a:buNone/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3A4EE02-E082-4906-9F26-21DA131BE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03696" y="3423562"/>
            <a:ext cx="4686780" cy="22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49F40A-2F72-4059-80C0-FD3038B0C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5854" y="3941064"/>
            <a:ext cx="3840480" cy="640080"/>
          </a:xfrm>
        </p:spPr>
        <p:txBody>
          <a:bodyPr anchor="t"/>
          <a:lstStyle>
            <a:lvl1pPr>
              <a:spcBef>
                <a:spcPts val="1000"/>
              </a:spcBef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7654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F6510-D603-481E-B685-9095150A28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743757-ABC3-44BF-87D3-5E323E9B00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A79566-C1F8-443D-A135-C66889847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7/14/20XX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5CF363-F733-460B-9E71-BF70442AC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B0FA47-58F4-4B95-AD52-4EFE7977A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4937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4411E-20EA-4627-8A68-17038DCE1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4E5B2-1EB9-4222-8FAB-65BDC9A95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197C18-82B5-4EB5-9010-63FFB7F531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32AD86-1F8B-4DE6-9736-793E17817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7/14/20XX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60A3B3-8B02-4D8B-A982-7C7CA03A9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C9CBB-7187-447C-9F33-04CFDCD0B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8139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25D6D-4906-4DAB-B1BA-9436026FE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975A10-62C2-4D29-B192-A142562FE0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B58235-2C90-48E1-8A68-7413F783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FCAF9B-D406-4E4F-B804-AF188F651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7/14/20XX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E5FF7C-B4CA-48C1-B1A5-2AA329D34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AABB43-2086-4CDB-B2A4-E51E7D83C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bl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6A9CEDC6-C07A-4AA6-A03A-799447ACA93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0"/>
            <a:ext cx="12188952" cy="6858000"/>
          </a:xfrm>
          <a:custGeom>
            <a:avLst/>
            <a:gdLst>
              <a:gd name="connsiteX0" fmla="*/ 10025044 w 12188952"/>
              <a:gd name="connsiteY0" fmla="*/ 1464945 h 6858000"/>
              <a:gd name="connsiteX1" fmla="*/ 10025044 w 12188952"/>
              <a:gd name="connsiteY1" fmla="*/ 6219825 h 6858000"/>
              <a:gd name="connsiteX2" fmla="*/ 10253644 w 12188952"/>
              <a:gd name="connsiteY2" fmla="*/ 6219825 h 6858000"/>
              <a:gd name="connsiteX3" fmla="*/ 10253644 w 12188952"/>
              <a:gd name="connsiteY3" fmla="*/ 1464945 h 6858000"/>
              <a:gd name="connsiteX4" fmla="*/ 0 w 12188952"/>
              <a:gd name="connsiteY4" fmla="*/ 0 h 6858000"/>
              <a:gd name="connsiteX5" fmla="*/ 12188952 w 12188952"/>
              <a:gd name="connsiteY5" fmla="*/ 0 h 6858000"/>
              <a:gd name="connsiteX6" fmla="*/ 12188952 w 12188952"/>
              <a:gd name="connsiteY6" fmla="*/ 6858000 h 6858000"/>
              <a:gd name="connsiteX7" fmla="*/ 0 w 1218895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6858000">
                <a:moveTo>
                  <a:pt x="10025044" y="1464945"/>
                </a:moveTo>
                <a:lnTo>
                  <a:pt x="10025044" y="6219825"/>
                </a:lnTo>
                <a:lnTo>
                  <a:pt x="10253644" y="6219825"/>
                </a:lnTo>
                <a:lnTo>
                  <a:pt x="10253644" y="1464945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7109C03-4D2D-4A2D-AC74-49353ED38B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0" y="1465263"/>
            <a:ext cx="10026650" cy="4754562"/>
          </a:xfrm>
          <a:solidFill>
            <a:schemeClr val="bg1">
              <a:alpha val="93000"/>
            </a:schemeClr>
          </a:solidFill>
        </p:spPr>
        <p:txBody>
          <a:bodyPr lIns="1005840" tIns="502920">
            <a:noAutofit/>
          </a:bodyPr>
          <a:lstStyle>
            <a:lvl1pPr marL="0" indent="0">
              <a:buNone/>
              <a:defRPr sz="180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365125"/>
            <a:ext cx="8562475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7/14/20XX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9EDE4DA5-D561-434E-9452-95025C316A4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734040" y="-68580"/>
            <a:ext cx="1737360" cy="6858000"/>
          </a:xfrm>
        </p:spPr>
        <p:txBody>
          <a:bodyPr vert="vert270" anchor="t">
            <a:noAutofit/>
          </a:bodyPr>
          <a:lstStyle>
            <a:lvl1pPr marL="0" indent="0">
              <a:spcBef>
                <a:spcPts val="0"/>
              </a:spcBef>
              <a:buNone/>
              <a:defRPr sz="13000" cap="all" baseline="0">
                <a:solidFill>
                  <a:schemeClr val="bg1">
                    <a:lumMod val="95000"/>
                  </a:schemeClr>
                </a:solidFill>
                <a:latin typeface="Source Sans Pro ExtraLight" panose="020B0303030403020204" pitchFamily="34" charset="0"/>
                <a:ea typeface="Source Sans Pro ExtraLight" panose="020B0303030403020204" pitchFamily="34" charset="0"/>
              </a:defRPr>
            </a:lvl1pPr>
          </a:lstStyle>
          <a:p>
            <a:pPr lvl="0"/>
            <a:r>
              <a:rPr lang="en-US" dirty="0"/>
              <a:t>Problem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A8936FC-DF00-4C6C-A5FA-13B0BFCC3E58}"/>
              </a:ext>
            </a:extLst>
          </p:cNvPr>
          <p:cNvSpPr/>
          <p:nvPr userDrawn="1"/>
        </p:nvSpPr>
        <p:spPr>
          <a:xfrm>
            <a:off x="10026568" y="1464945"/>
            <a:ext cx="228600" cy="47548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25BE32D-3FC4-4B1B-808E-E2897BC2F7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274" y="2242336"/>
            <a:ext cx="3886200" cy="91440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413E5A31-C8FF-4B6C-AE00-99F85789634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525" y="3218688"/>
            <a:ext cx="3886200" cy="320040"/>
          </a:xfrm>
        </p:spPr>
        <p:txBody>
          <a:bodyPr>
            <a:noAutofit/>
          </a:bodyPr>
          <a:lstStyle>
            <a:lvl1pPr marL="0" indent="0">
              <a:buNone/>
              <a:defRPr sz="1800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accent1"/>
                </a:solidFill>
                <a:latin typeface="+mj-lt"/>
              </a:defRPr>
            </a:lvl2pPr>
            <a:lvl3pPr marL="914400" indent="0">
              <a:buNone/>
              <a:defRPr sz="2000">
                <a:solidFill>
                  <a:schemeClr val="accent1"/>
                </a:solidFill>
                <a:latin typeface="+mj-lt"/>
              </a:defRPr>
            </a:lvl3pPr>
            <a:lvl4pPr marL="1371600" indent="0">
              <a:buNone/>
              <a:defRPr sz="2000">
                <a:solidFill>
                  <a:schemeClr val="accent1"/>
                </a:solidFill>
                <a:latin typeface="+mj-lt"/>
              </a:defRPr>
            </a:lvl4pPr>
            <a:lvl5pPr marL="1828800" indent="0">
              <a:buNone/>
              <a:defRPr sz="20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99346137-3239-4162-9799-29D8E0B44C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14399" y="3545967"/>
            <a:ext cx="3886200" cy="91440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BDD18F8A-C2BE-429D-BB7C-9390EEEE526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90801" y="1916113"/>
            <a:ext cx="3886200" cy="320040"/>
          </a:xfrm>
        </p:spPr>
        <p:txBody>
          <a:bodyPr>
            <a:noAutofit/>
          </a:bodyPr>
          <a:lstStyle>
            <a:lvl1pPr marL="0" indent="0">
              <a:buNone/>
              <a:defRPr sz="1800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accent1"/>
                </a:solidFill>
                <a:latin typeface="+mj-lt"/>
              </a:defRPr>
            </a:lvl2pPr>
            <a:lvl3pPr marL="914400" indent="0">
              <a:buNone/>
              <a:defRPr sz="2000">
                <a:solidFill>
                  <a:schemeClr val="accent1"/>
                </a:solidFill>
                <a:latin typeface="+mj-lt"/>
              </a:defRPr>
            </a:lvl3pPr>
            <a:lvl4pPr marL="1371600" indent="0">
              <a:buNone/>
              <a:defRPr sz="2000">
                <a:solidFill>
                  <a:schemeClr val="accent1"/>
                </a:solidFill>
                <a:latin typeface="+mj-lt"/>
              </a:defRPr>
            </a:lvl4pPr>
            <a:lvl5pPr marL="1828800" indent="0">
              <a:buNone/>
              <a:defRPr sz="20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AFDC9EA4-0AAA-467C-9B89-6966F6E4BB0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90675" y="2242336"/>
            <a:ext cx="3886200" cy="91440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31ECD896-8F8E-404E-BBAD-FBFCBBE3DFE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90801" y="3218688"/>
            <a:ext cx="3886200" cy="320040"/>
          </a:xfrm>
        </p:spPr>
        <p:txBody>
          <a:bodyPr>
            <a:noAutofit/>
          </a:bodyPr>
          <a:lstStyle>
            <a:lvl1pPr marL="0" indent="0">
              <a:buNone/>
              <a:defRPr sz="1800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accent1"/>
                </a:solidFill>
                <a:latin typeface="+mj-lt"/>
              </a:defRPr>
            </a:lvl2pPr>
            <a:lvl3pPr marL="914400" indent="0">
              <a:buNone/>
              <a:defRPr sz="2000">
                <a:solidFill>
                  <a:schemeClr val="accent1"/>
                </a:solidFill>
                <a:latin typeface="+mj-lt"/>
              </a:defRPr>
            </a:lvl3pPr>
            <a:lvl4pPr marL="1371600" indent="0">
              <a:buNone/>
              <a:defRPr sz="2000">
                <a:solidFill>
                  <a:schemeClr val="accent1"/>
                </a:solidFill>
                <a:latin typeface="+mj-lt"/>
              </a:defRPr>
            </a:lvl4pPr>
            <a:lvl5pPr marL="1828800" indent="0">
              <a:buNone/>
              <a:defRPr sz="20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6BEE435C-8719-41E1-838A-87FB6B0BA23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590675" y="3545967"/>
            <a:ext cx="3886200" cy="91440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DAC0554-380F-4627-9E3C-FCDA9EE3B9E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14525" y="4709160"/>
            <a:ext cx="3886200" cy="320040"/>
          </a:xfrm>
        </p:spPr>
        <p:txBody>
          <a:bodyPr>
            <a:noAutofit/>
          </a:bodyPr>
          <a:lstStyle>
            <a:lvl1pPr marL="0" indent="0">
              <a:buNone/>
              <a:defRPr sz="1800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accent1"/>
                </a:solidFill>
                <a:latin typeface="+mj-lt"/>
              </a:defRPr>
            </a:lvl2pPr>
            <a:lvl3pPr marL="914400" indent="0">
              <a:buNone/>
              <a:defRPr sz="2000">
                <a:solidFill>
                  <a:schemeClr val="accent1"/>
                </a:solidFill>
                <a:latin typeface="+mj-lt"/>
              </a:defRPr>
            </a:lvl3pPr>
            <a:lvl4pPr marL="1371600" indent="0">
              <a:buNone/>
              <a:defRPr sz="2000">
                <a:solidFill>
                  <a:schemeClr val="accent1"/>
                </a:solidFill>
                <a:latin typeface="+mj-lt"/>
              </a:defRPr>
            </a:lvl4pPr>
            <a:lvl5pPr marL="1828800" indent="0">
              <a:buNone/>
              <a:defRPr sz="20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32C9479E-1665-465C-9B07-8AC7E3F4B63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14399" y="5036439"/>
            <a:ext cx="3886200" cy="737604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883616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u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F067F4C-584F-4D26-A9F4-7E8E3F096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159926" y="1569034"/>
            <a:ext cx="7193874" cy="22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6C968367-11F9-40B5-B54F-1555B837CA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33630" y="548640"/>
            <a:ext cx="4389120" cy="576072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55363" y="365125"/>
            <a:ext cx="5103007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7/14/20XX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8C38614-0243-4ABA-A367-8875F339D6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53182" y="2093976"/>
            <a:ext cx="5120640" cy="320040"/>
          </a:xfrm>
        </p:spPr>
        <p:txBody>
          <a:bodyPr>
            <a:noAutofit/>
          </a:bodyPr>
          <a:lstStyle>
            <a:lvl1pPr marL="0" indent="0">
              <a:buNone/>
              <a:defRPr sz="1800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accent1"/>
                </a:solidFill>
                <a:latin typeface="+mj-lt"/>
              </a:defRPr>
            </a:lvl2pPr>
            <a:lvl3pPr marL="914400" indent="0">
              <a:buNone/>
              <a:defRPr sz="2000">
                <a:solidFill>
                  <a:schemeClr val="accent1"/>
                </a:solidFill>
                <a:latin typeface="+mj-lt"/>
              </a:defRPr>
            </a:lvl3pPr>
            <a:lvl4pPr marL="1371600" indent="0">
              <a:buNone/>
              <a:defRPr sz="2000">
                <a:solidFill>
                  <a:schemeClr val="accent1"/>
                </a:solidFill>
                <a:latin typeface="+mj-lt"/>
              </a:defRPr>
            </a:lvl4pPr>
            <a:lvl5pPr marL="1828800" indent="0">
              <a:buNone/>
              <a:defRPr sz="20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25BE32D-3FC4-4B1B-808E-E2897BC2F7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53056" y="2422684"/>
            <a:ext cx="5120640" cy="64008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413E5A31-C8FF-4B6C-AE00-99F85789634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53307" y="3227832"/>
            <a:ext cx="5120640" cy="320040"/>
          </a:xfrm>
        </p:spPr>
        <p:txBody>
          <a:bodyPr>
            <a:noAutofit/>
          </a:bodyPr>
          <a:lstStyle>
            <a:lvl1pPr marL="0" indent="0">
              <a:buNone/>
              <a:defRPr sz="1800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accent1"/>
                </a:solidFill>
                <a:latin typeface="+mj-lt"/>
              </a:defRPr>
            </a:lvl2pPr>
            <a:lvl3pPr marL="914400" indent="0">
              <a:buNone/>
              <a:defRPr sz="2000">
                <a:solidFill>
                  <a:schemeClr val="accent1"/>
                </a:solidFill>
                <a:latin typeface="+mj-lt"/>
              </a:defRPr>
            </a:lvl3pPr>
            <a:lvl4pPr marL="1371600" indent="0">
              <a:buNone/>
              <a:defRPr sz="2000">
                <a:solidFill>
                  <a:schemeClr val="accent1"/>
                </a:solidFill>
                <a:latin typeface="+mj-lt"/>
              </a:defRPr>
            </a:lvl4pPr>
            <a:lvl5pPr marL="1828800" indent="0">
              <a:buNone/>
              <a:defRPr sz="20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99346137-3239-4162-9799-29D8E0B44C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53181" y="3559290"/>
            <a:ext cx="5120640" cy="45720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005E970C-F216-4C13-B637-2CD29EB1F73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49167" y="4059936"/>
            <a:ext cx="5120640" cy="320040"/>
          </a:xfrm>
        </p:spPr>
        <p:txBody>
          <a:bodyPr>
            <a:noAutofit/>
          </a:bodyPr>
          <a:lstStyle>
            <a:lvl1pPr marL="0" indent="0">
              <a:buNone/>
              <a:defRPr sz="1800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accent1"/>
                </a:solidFill>
                <a:latin typeface="+mj-lt"/>
              </a:defRPr>
            </a:lvl2pPr>
            <a:lvl3pPr marL="914400" indent="0">
              <a:buNone/>
              <a:defRPr sz="2000">
                <a:solidFill>
                  <a:schemeClr val="accent1"/>
                </a:solidFill>
                <a:latin typeface="+mj-lt"/>
              </a:defRPr>
            </a:lvl3pPr>
            <a:lvl4pPr marL="1371600" indent="0">
              <a:buNone/>
              <a:defRPr sz="2000">
                <a:solidFill>
                  <a:schemeClr val="accent1"/>
                </a:solidFill>
                <a:latin typeface="+mj-lt"/>
              </a:defRPr>
            </a:lvl4pPr>
            <a:lvl5pPr marL="1828800" indent="0">
              <a:buNone/>
              <a:defRPr sz="20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FD54B08D-52AA-478D-9A22-40F57CEFF5E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49041" y="4388168"/>
            <a:ext cx="5120640" cy="64008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78434772-1E65-4475-A328-95A7B244579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49292" y="5202936"/>
            <a:ext cx="5120640" cy="320040"/>
          </a:xfrm>
        </p:spPr>
        <p:txBody>
          <a:bodyPr>
            <a:noAutofit/>
          </a:bodyPr>
          <a:lstStyle>
            <a:lvl1pPr marL="0" indent="0">
              <a:buNone/>
              <a:defRPr sz="1800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accent1"/>
                </a:solidFill>
                <a:latin typeface="+mj-lt"/>
              </a:defRPr>
            </a:lvl2pPr>
            <a:lvl3pPr marL="914400" indent="0">
              <a:buNone/>
              <a:defRPr sz="2000">
                <a:solidFill>
                  <a:schemeClr val="accent1"/>
                </a:solidFill>
                <a:latin typeface="+mj-lt"/>
              </a:defRPr>
            </a:lvl3pPr>
            <a:lvl4pPr marL="1371600" indent="0">
              <a:buNone/>
              <a:defRPr sz="2000">
                <a:solidFill>
                  <a:schemeClr val="accent1"/>
                </a:solidFill>
                <a:latin typeface="+mj-lt"/>
              </a:defRPr>
            </a:lvl4pPr>
            <a:lvl5pPr marL="1828800" indent="0">
              <a:buNone/>
              <a:defRPr sz="20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16497897-EF41-49AE-B577-23E1843D2DE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49166" y="5535502"/>
            <a:ext cx="5120640" cy="64008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307442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02412796-7042-4809-B0D2-CA19D0001B3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0"/>
            <a:ext cx="12188952" cy="6858000"/>
          </a:xfrm>
          <a:custGeom>
            <a:avLst/>
            <a:gdLst>
              <a:gd name="connsiteX0" fmla="*/ 0 w 12188952"/>
              <a:gd name="connsiteY0" fmla="*/ 0 h 6858000"/>
              <a:gd name="connsiteX1" fmla="*/ 12188952 w 12188952"/>
              <a:gd name="connsiteY1" fmla="*/ 0 h 6858000"/>
              <a:gd name="connsiteX2" fmla="*/ 12188952 w 12188952"/>
              <a:gd name="connsiteY2" fmla="*/ 6858000 h 6858000"/>
              <a:gd name="connsiteX3" fmla="*/ 0 w 12188952"/>
              <a:gd name="connsiteY3" fmla="*/ 6858000 h 6858000"/>
              <a:gd name="connsiteX4" fmla="*/ 0 w 12188952"/>
              <a:gd name="connsiteY4" fmla="*/ 2560590 h 6858000"/>
              <a:gd name="connsiteX5" fmla="*/ 4876038 w 12188952"/>
              <a:gd name="connsiteY5" fmla="*/ 2560590 h 6858000"/>
              <a:gd name="connsiteX6" fmla="*/ 4876038 w 12188952"/>
              <a:gd name="connsiteY6" fmla="*/ 2331990 h 6858000"/>
              <a:gd name="connsiteX7" fmla="*/ 0 w 12188952"/>
              <a:gd name="connsiteY7" fmla="*/ 233199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6858000"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lnTo>
                  <a:pt x="0" y="2560590"/>
                </a:lnTo>
                <a:lnTo>
                  <a:pt x="4876038" y="2560590"/>
                </a:lnTo>
                <a:lnTo>
                  <a:pt x="4876038" y="2331990"/>
                </a:lnTo>
                <a:lnTo>
                  <a:pt x="0" y="233199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858957"/>
            <a:ext cx="4032504" cy="1325563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7/14/20XX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DD0C4E2-C56D-415A-A93E-7E5A3DD9BB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38800" y="1173329"/>
            <a:ext cx="2743200" cy="365760"/>
          </a:xfrm>
        </p:spPr>
        <p:txBody>
          <a:bodyPr>
            <a:noAutofit/>
          </a:bodyPr>
          <a:lstStyle>
            <a:lvl1pPr marL="0" indent="0">
              <a:buNone/>
              <a:defRPr sz="1800" cap="all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800">
                <a:latin typeface="+mj-lt"/>
              </a:defRPr>
            </a:lvl2pPr>
            <a:lvl3pPr marL="914400" indent="0">
              <a:buNone/>
              <a:defRPr sz="1800">
                <a:latin typeface="+mj-lt"/>
              </a:defRPr>
            </a:lvl3pPr>
            <a:lvl4pPr marL="1371600" indent="0">
              <a:buNone/>
              <a:defRPr sz="1800">
                <a:latin typeface="+mj-lt"/>
              </a:defRPr>
            </a:lvl4pPr>
            <a:lvl5pPr marL="1828800" indent="0">
              <a:buNone/>
              <a:defRPr sz="1800">
                <a:latin typeface="+mj-lt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3466F58-8094-496E-8FA6-A2A07D706EC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38800" y="1522412"/>
            <a:ext cx="2743200" cy="914400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35CDA3A0-B53D-4D18-9792-E99DB7DFDF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38800" y="2743993"/>
            <a:ext cx="2743200" cy="365760"/>
          </a:xfrm>
        </p:spPr>
        <p:txBody>
          <a:bodyPr>
            <a:noAutofit/>
          </a:bodyPr>
          <a:lstStyle>
            <a:lvl1pPr marL="0" indent="0">
              <a:buNone/>
              <a:defRPr sz="1800" cap="all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800">
                <a:latin typeface="+mj-lt"/>
              </a:defRPr>
            </a:lvl2pPr>
            <a:lvl3pPr marL="914400" indent="0">
              <a:buNone/>
              <a:defRPr sz="1800">
                <a:latin typeface="+mj-lt"/>
              </a:defRPr>
            </a:lvl3pPr>
            <a:lvl4pPr marL="1371600" indent="0">
              <a:buNone/>
              <a:defRPr sz="1800">
                <a:latin typeface="+mj-lt"/>
              </a:defRPr>
            </a:lvl4pPr>
            <a:lvl5pPr marL="1828800" indent="0">
              <a:buNone/>
              <a:defRPr sz="1800">
                <a:latin typeface="+mj-lt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FEDD6309-46B2-4D7D-A1E2-8F04609BF7B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38800" y="3074026"/>
            <a:ext cx="2743200" cy="914400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DF7E20CD-913D-437E-9659-9C125387ECA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86038" y="1182807"/>
            <a:ext cx="2743200" cy="365760"/>
          </a:xfrm>
        </p:spPr>
        <p:txBody>
          <a:bodyPr>
            <a:noAutofit/>
          </a:bodyPr>
          <a:lstStyle>
            <a:lvl1pPr marL="0" indent="0">
              <a:buNone/>
              <a:defRPr sz="1800" cap="all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800">
                <a:latin typeface="+mj-lt"/>
              </a:defRPr>
            </a:lvl2pPr>
            <a:lvl3pPr marL="914400" indent="0">
              <a:buNone/>
              <a:defRPr sz="1800">
                <a:latin typeface="+mj-lt"/>
              </a:defRPr>
            </a:lvl3pPr>
            <a:lvl4pPr marL="1371600" indent="0">
              <a:buNone/>
              <a:defRPr sz="1800">
                <a:latin typeface="+mj-lt"/>
              </a:defRPr>
            </a:lvl4pPr>
            <a:lvl5pPr marL="1828800" indent="0">
              <a:buNone/>
              <a:defRPr sz="1800">
                <a:latin typeface="+mj-lt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DB390311-D71A-47E1-A6A4-FC51999254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686038" y="1531890"/>
            <a:ext cx="2743200" cy="914400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A6F112C5-2301-4903-8FFC-3D13F2BD7D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686038" y="2753471"/>
            <a:ext cx="2743200" cy="365760"/>
          </a:xfrm>
        </p:spPr>
        <p:txBody>
          <a:bodyPr>
            <a:noAutofit/>
          </a:bodyPr>
          <a:lstStyle>
            <a:lvl1pPr marL="0" indent="0">
              <a:buNone/>
              <a:defRPr sz="1800" cap="all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800">
                <a:latin typeface="+mj-lt"/>
              </a:defRPr>
            </a:lvl2pPr>
            <a:lvl3pPr marL="914400" indent="0">
              <a:buNone/>
              <a:defRPr sz="1800">
                <a:latin typeface="+mj-lt"/>
              </a:defRPr>
            </a:lvl3pPr>
            <a:lvl4pPr marL="1371600" indent="0">
              <a:buNone/>
              <a:defRPr sz="1800">
                <a:latin typeface="+mj-lt"/>
              </a:defRPr>
            </a:lvl4pPr>
            <a:lvl5pPr marL="1828800" indent="0">
              <a:buNone/>
              <a:defRPr sz="1800">
                <a:latin typeface="+mj-lt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867721ED-86DF-4220-A638-CB65E0B5B12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686038" y="3083504"/>
            <a:ext cx="2743200" cy="914400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620BB15-729F-4427-9DF3-6861F012AE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331990"/>
            <a:ext cx="4877562" cy="22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5874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1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Benef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7E32A88-04B9-4879-A7DA-64134B3784C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28600" y="0"/>
            <a:ext cx="11961876" cy="6858000"/>
          </a:xfrm>
          <a:custGeom>
            <a:avLst/>
            <a:gdLst>
              <a:gd name="connsiteX0" fmla="*/ 0 w 11961876"/>
              <a:gd name="connsiteY0" fmla="*/ 0 h 6858000"/>
              <a:gd name="connsiteX1" fmla="*/ 11961876 w 11961876"/>
              <a:gd name="connsiteY1" fmla="*/ 0 h 6858000"/>
              <a:gd name="connsiteX2" fmla="*/ 11961876 w 11961876"/>
              <a:gd name="connsiteY2" fmla="*/ 6858000 h 6858000"/>
              <a:gd name="connsiteX3" fmla="*/ 0 w 1196187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61876" h="6858000">
                <a:moveTo>
                  <a:pt x="0" y="0"/>
                </a:moveTo>
                <a:lnTo>
                  <a:pt x="11961876" y="0"/>
                </a:lnTo>
                <a:lnTo>
                  <a:pt x="119618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398" y="365760"/>
            <a:ext cx="6400800" cy="1325563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4401" y="2000292"/>
            <a:ext cx="3162299" cy="3409907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7/14/20XX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FFA2B6-6061-4DC2-8233-A48FB7AA8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4A219D8E-BB95-4BDA-98A2-097D1BFA74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39512" y="5513832"/>
            <a:ext cx="6958584" cy="1371600"/>
          </a:xfrm>
        </p:spPr>
        <p:txBody>
          <a:bodyPr vert="horz" bIns="0"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0" cap="all" baseline="0">
                <a:solidFill>
                  <a:schemeClr val="bg1">
                    <a:lumMod val="95000"/>
                  </a:schemeClr>
                </a:solidFill>
                <a:latin typeface="Source Sans Pro ExtraLight" panose="020B0303030403020204" pitchFamily="34" charset="0"/>
                <a:ea typeface="Source Sans Pro ExtraLight" panose="020B0303030403020204" pitchFamily="34" charset="0"/>
              </a:defRPr>
            </a:lvl1pPr>
          </a:lstStyle>
          <a:p>
            <a:pPr lvl="0"/>
            <a:r>
              <a:rPr lang="en-US" dirty="0"/>
              <a:t>Benefits</a:t>
            </a:r>
          </a:p>
        </p:txBody>
      </p:sp>
    </p:spTree>
    <p:extLst>
      <p:ext uri="{BB962C8B-B14F-4D97-AF65-F5344CB8AC3E}">
        <p14:creationId xmlns:p14="http://schemas.microsoft.com/office/powerpoint/2010/main" val="227848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5A412B8-4256-47AC-A275-1AC354C4C6E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0"/>
            <a:ext cx="12188952" cy="6858000"/>
          </a:xfrm>
          <a:custGeom>
            <a:avLst/>
            <a:gdLst>
              <a:gd name="connsiteX0" fmla="*/ 0 w 12188952"/>
              <a:gd name="connsiteY0" fmla="*/ 0 h 6858000"/>
              <a:gd name="connsiteX1" fmla="*/ 12188952 w 12188952"/>
              <a:gd name="connsiteY1" fmla="*/ 0 h 6858000"/>
              <a:gd name="connsiteX2" fmla="*/ 12188952 w 12188952"/>
              <a:gd name="connsiteY2" fmla="*/ 6858000 h 6858000"/>
              <a:gd name="connsiteX3" fmla="*/ 0 w 12188952"/>
              <a:gd name="connsiteY3" fmla="*/ 6858000 h 6858000"/>
              <a:gd name="connsiteX4" fmla="*/ 0 w 12188952"/>
              <a:gd name="connsiteY4" fmla="*/ 4926523 h 6858000"/>
              <a:gd name="connsiteX5" fmla="*/ 9142476 w 12188952"/>
              <a:gd name="connsiteY5" fmla="*/ 4926523 h 6858000"/>
              <a:gd name="connsiteX6" fmla="*/ 9142476 w 12188952"/>
              <a:gd name="connsiteY6" fmla="*/ 4697923 h 6858000"/>
              <a:gd name="connsiteX7" fmla="*/ 0 w 12188952"/>
              <a:gd name="connsiteY7" fmla="*/ 469792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6858000"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lnTo>
                  <a:pt x="0" y="4926523"/>
                </a:lnTo>
                <a:lnTo>
                  <a:pt x="9142476" y="4926523"/>
                </a:lnTo>
                <a:lnTo>
                  <a:pt x="9142476" y="4697923"/>
                </a:lnTo>
                <a:lnTo>
                  <a:pt x="0" y="4697923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5084064"/>
            <a:ext cx="8311896" cy="1049254"/>
          </a:xfrm>
        </p:spPr>
        <p:txBody>
          <a:bodyPr anchor="b">
            <a:normAutofit/>
          </a:bodyPr>
          <a:lstStyle>
            <a:lvl1pPr algn="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B05F6-A3ED-45AB-B103-D5E34BFD6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7/14/20XX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029C1C-740D-4213-96FE-1FAA3072F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4E8801-7449-48B4-8D64-BCE20D083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DBCBD4E-87D0-4BA6-A1B4-3DC9452A3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697923"/>
            <a:ext cx="9144000" cy="22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659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siness Mo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B695704B-E527-4A3C-9B8B-CDEB8724F0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0"/>
            <a:ext cx="12188952" cy="6858000"/>
          </a:xfrm>
          <a:custGeom>
            <a:avLst/>
            <a:gdLst>
              <a:gd name="connsiteX0" fmla="*/ 7789164 w 12188952"/>
              <a:gd name="connsiteY0" fmla="*/ 2258568 h 6858000"/>
              <a:gd name="connsiteX1" fmla="*/ 7789164 w 12188952"/>
              <a:gd name="connsiteY1" fmla="*/ 2487168 h 6858000"/>
              <a:gd name="connsiteX2" fmla="*/ 10715244 w 12188952"/>
              <a:gd name="connsiteY2" fmla="*/ 2487168 h 6858000"/>
              <a:gd name="connsiteX3" fmla="*/ 10715244 w 12188952"/>
              <a:gd name="connsiteY3" fmla="*/ 2258568 h 6858000"/>
              <a:gd name="connsiteX4" fmla="*/ 4634484 w 12188952"/>
              <a:gd name="connsiteY4" fmla="*/ 2258568 h 6858000"/>
              <a:gd name="connsiteX5" fmla="*/ 4634484 w 12188952"/>
              <a:gd name="connsiteY5" fmla="*/ 2487168 h 6858000"/>
              <a:gd name="connsiteX6" fmla="*/ 7560564 w 12188952"/>
              <a:gd name="connsiteY6" fmla="*/ 2487168 h 6858000"/>
              <a:gd name="connsiteX7" fmla="*/ 7560564 w 12188952"/>
              <a:gd name="connsiteY7" fmla="*/ 2258568 h 6858000"/>
              <a:gd name="connsiteX8" fmla="*/ 1443228 w 12188952"/>
              <a:gd name="connsiteY8" fmla="*/ 2258568 h 6858000"/>
              <a:gd name="connsiteX9" fmla="*/ 1443228 w 12188952"/>
              <a:gd name="connsiteY9" fmla="*/ 2487168 h 6858000"/>
              <a:gd name="connsiteX10" fmla="*/ 4369308 w 12188952"/>
              <a:gd name="connsiteY10" fmla="*/ 2487168 h 6858000"/>
              <a:gd name="connsiteX11" fmla="*/ 4369308 w 12188952"/>
              <a:gd name="connsiteY11" fmla="*/ 2258568 h 6858000"/>
              <a:gd name="connsiteX12" fmla="*/ 0 w 12188952"/>
              <a:gd name="connsiteY12" fmla="*/ 0 h 6858000"/>
              <a:gd name="connsiteX13" fmla="*/ 12188952 w 12188952"/>
              <a:gd name="connsiteY13" fmla="*/ 0 h 6858000"/>
              <a:gd name="connsiteX14" fmla="*/ 12188952 w 12188952"/>
              <a:gd name="connsiteY14" fmla="*/ 6858000 h 6858000"/>
              <a:gd name="connsiteX15" fmla="*/ 0 w 12188952"/>
              <a:gd name="connsiteY1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88952" h="6858000">
                <a:moveTo>
                  <a:pt x="7789164" y="2258568"/>
                </a:moveTo>
                <a:lnTo>
                  <a:pt x="7789164" y="2487168"/>
                </a:lnTo>
                <a:lnTo>
                  <a:pt x="10715244" y="2487168"/>
                </a:lnTo>
                <a:lnTo>
                  <a:pt x="10715244" y="2258568"/>
                </a:lnTo>
                <a:close/>
                <a:moveTo>
                  <a:pt x="4634484" y="2258568"/>
                </a:moveTo>
                <a:lnTo>
                  <a:pt x="4634484" y="2487168"/>
                </a:lnTo>
                <a:lnTo>
                  <a:pt x="7560564" y="2487168"/>
                </a:lnTo>
                <a:lnTo>
                  <a:pt x="7560564" y="2258568"/>
                </a:lnTo>
                <a:close/>
                <a:moveTo>
                  <a:pt x="1443228" y="2258568"/>
                </a:moveTo>
                <a:lnTo>
                  <a:pt x="1443228" y="2487168"/>
                </a:lnTo>
                <a:lnTo>
                  <a:pt x="4369308" y="2487168"/>
                </a:lnTo>
                <a:lnTo>
                  <a:pt x="4369308" y="2258568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ZA" dirty="0"/>
              <a:t>Pitch deck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7F18567-9326-411F-BA8D-561D58C7DD9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444752" y="2487165"/>
            <a:ext cx="2926080" cy="2714379"/>
          </a:xfrm>
          <a:solidFill>
            <a:schemeClr val="bg1">
              <a:alpha val="85000"/>
            </a:schemeClr>
          </a:solidFill>
        </p:spPr>
        <p:txBody>
          <a:bodyPr tIns="429768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0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Bullet 2</a:t>
            </a:r>
            <a:endParaRPr lang="en-ZA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9809F78-EA1B-4C23-A53E-7DE8B4A6AE1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673352" y="3374136"/>
            <a:ext cx="2468880" cy="1371600"/>
          </a:xfrm>
        </p:spPr>
        <p:txBody>
          <a:bodyPr/>
          <a:lstStyle>
            <a:lvl1pPr marL="0" indent="0" algn="ctr">
              <a:lnSpc>
                <a:spcPts val="22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7E7DC10-1618-471B-9441-C640C7FEDD3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636008" y="2487165"/>
            <a:ext cx="2926080" cy="2715768"/>
          </a:xfrm>
          <a:solidFill>
            <a:schemeClr val="bg1">
              <a:alpha val="85000"/>
            </a:schemeClr>
          </a:solidFill>
        </p:spPr>
        <p:txBody>
          <a:bodyPr tIns="429768"/>
          <a:lstStyle>
            <a:lvl1pPr marL="0" indent="0" algn="ctr">
              <a:buFont typeface="Arial" panose="020B0604020202020204" pitchFamily="34" charset="0"/>
              <a:buNone/>
              <a:defRPr sz="180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Bullet 3</a:t>
            </a:r>
            <a:endParaRPr lang="en-ZA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20AEB661-858B-44C9-9484-E540E04AD36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873775" y="3374136"/>
            <a:ext cx="2468880" cy="1371600"/>
          </a:xfrm>
        </p:spPr>
        <p:txBody>
          <a:bodyPr/>
          <a:lstStyle>
            <a:lvl1pPr marL="0" indent="0" algn="ctr">
              <a:lnSpc>
                <a:spcPts val="22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FDB26B40-5901-4EF0-BCF0-55677E28B17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790688" y="2487165"/>
            <a:ext cx="2926080" cy="2715768"/>
          </a:xfrm>
          <a:solidFill>
            <a:schemeClr val="bg1">
              <a:alpha val="85000"/>
            </a:schemeClr>
          </a:solidFill>
        </p:spPr>
        <p:txBody>
          <a:bodyPr tIns="429768"/>
          <a:lstStyle>
            <a:lvl1pPr marL="0" indent="0" algn="ctr">
              <a:buFont typeface="Arial" panose="020B0604020202020204" pitchFamily="34" charset="0"/>
              <a:buNone/>
              <a:defRPr sz="180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Bullet 4</a:t>
            </a:r>
            <a:endParaRPr lang="en-ZA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CCEAE0AB-74EC-4097-A534-A578F109793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019288" y="3374136"/>
            <a:ext cx="2468880" cy="1371600"/>
          </a:xfrm>
        </p:spPr>
        <p:txBody>
          <a:bodyPr/>
          <a:lstStyle>
            <a:lvl1pPr marL="0" indent="0" algn="ctr">
              <a:lnSpc>
                <a:spcPts val="22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16" name="Date Placeholder 4">
            <a:extLst>
              <a:ext uri="{FF2B5EF4-FFF2-40B4-BE49-F238E27FC236}">
                <a16:creationId xmlns:a16="http://schemas.microsoft.com/office/drawing/2014/main" id="{C0256D1E-8A29-4C0A-8641-E823E877CF86}"/>
              </a:ext>
            </a:extLst>
          </p:cNvPr>
          <p:cNvSpPr>
            <a:spLocks noGrp="1"/>
          </p:cNvSpPr>
          <p:nvPr>
            <p:ph type="dt" sz="half" idx="39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7/14/20XX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70B45ED-DCCD-4701-9ACC-9C83B74D17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444752" y="2258568"/>
            <a:ext cx="2926080" cy="22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9508955-3B0C-44CA-B1F9-AD0E70CDB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36008" y="2258568"/>
            <a:ext cx="2926080" cy="22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612ACAA-EEDE-4C74-AF6C-6A7D06F73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790688" y="2258568"/>
            <a:ext cx="2926080" cy="22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028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10">
            <a:extLst>
              <a:ext uri="{FF2B5EF4-FFF2-40B4-BE49-F238E27FC236}">
                <a16:creationId xmlns:a16="http://schemas.microsoft.com/office/drawing/2014/main" id="{27AEA2E6-E265-44DE-9F3F-657ECFF5D138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1524" y="0"/>
            <a:ext cx="12188952" cy="68580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37569F-733B-494F-B7CB-23180520907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0" y="2258568"/>
            <a:ext cx="12190476" cy="2743200"/>
          </a:xfrm>
          <a:solidFill>
            <a:schemeClr val="accent2">
              <a:alpha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ZA" dirty="0"/>
              <a:t>Pitch deck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3A5BA28D-2313-499F-93AB-7C86B030570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767130" y="2752344"/>
            <a:ext cx="2560320" cy="603504"/>
          </a:xfrm>
          <a:prstGeom prst="rect">
            <a:avLst/>
          </a:prstGeom>
          <a:noFill/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1</a:t>
            </a:r>
            <a:endParaRPr lang="en-ZA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4E9F4FE1-F54C-4B3C-9CED-6C3058B0035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815840" y="2752344"/>
            <a:ext cx="2560320" cy="603504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3600" dirty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defRPr>
            </a:lvl1pPr>
          </a:lstStyle>
          <a:p>
            <a:pPr marL="266700" lvl="0" indent="-266700" algn="ctr"/>
            <a:r>
              <a:rPr lang="en-US" dirty="0"/>
              <a:t>2</a:t>
            </a:r>
            <a:endParaRPr lang="en-ZA" dirty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26328AB3-6C8E-4BB6-9C01-852150BDFE1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867194" y="2752344"/>
            <a:ext cx="2560320" cy="603504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3600" dirty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defRPr>
            </a:lvl1pPr>
          </a:lstStyle>
          <a:p>
            <a:pPr marL="266700" lvl="0" indent="-266700" algn="ctr"/>
            <a:r>
              <a:rPr lang="en-US" dirty="0"/>
              <a:t>3</a:t>
            </a:r>
            <a:endParaRPr lang="en-Z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1369B8-B3F7-44DF-975B-57630CED624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767130" y="3502152"/>
            <a:ext cx="2560320" cy="13716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8199533E-4480-4EF0-855E-F0FC142777B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815840" y="3502152"/>
            <a:ext cx="2560320" cy="13716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58E1CB88-990B-431E-A733-AF73E309054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867194" y="3502152"/>
            <a:ext cx="2560320" cy="13716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5" name="Date Placeholder 4">
            <a:extLst>
              <a:ext uri="{FF2B5EF4-FFF2-40B4-BE49-F238E27FC236}">
                <a16:creationId xmlns:a16="http://schemas.microsoft.com/office/drawing/2014/main" id="{DCF4F2F5-E92C-4ECF-9FDE-3E0CE4FBFCA8}"/>
              </a:ext>
            </a:extLst>
          </p:cNvPr>
          <p:cNvSpPr>
            <a:spLocks noGrp="1"/>
          </p:cNvSpPr>
          <p:nvPr>
            <p:ph type="dt" sz="half" idx="38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7/14/20XX</a:t>
            </a:r>
          </a:p>
        </p:txBody>
      </p:sp>
    </p:spTree>
    <p:extLst>
      <p:ext uri="{BB962C8B-B14F-4D97-AF65-F5344CB8AC3E}">
        <p14:creationId xmlns:p14="http://schemas.microsoft.com/office/powerpoint/2010/main" val="2876408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917CC-671D-47EA-B065-51E87EC27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7/14/20XX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67" r:id="rId3"/>
    <p:sldLayoutId id="2147483685" r:id="rId4"/>
    <p:sldLayoutId id="2147483650" r:id="rId5"/>
    <p:sldLayoutId id="2147483669" r:id="rId6"/>
    <p:sldLayoutId id="2147483651" r:id="rId7"/>
    <p:sldLayoutId id="2147483671" r:id="rId8"/>
    <p:sldLayoutId id="2147483683" r:id="rId9"/>
    <p:sldLayoutId id="2147483687" r:id="rId10"/>
    <p:sldLayoutId id="2147483672" r:id="rId11"/>
    <p:sldLayoutId id="2147483680" r:id="rId12"/>
    <p:sldLayoutId id="2147483678" r:id="rId13"/>
    <p:sldLayoutId id="2147483653" r:id="rId14"/>
    <p:sldLayoutId id="2147483677" r:id="rId15"/>
    <p:sldLayoutId id="2147483673" r:id="rId16"/>
    <p:sldLayoutId id="2147483654" r:id="rId17"/>
    <p:sldLayoutId id="2147483674" r:id="rId18"/>
    <p:sldLayoutId id="2147483675" r:id="rId19"/>
    <p:sldLayoutId id="2147483676" r:id="rId20"/>
    <p:sldLayoutId id="2147483668" r:id="rId21"/>
    <p:sldLayoutId id="2147483652" r:id="rId22"/>
    <p:sldLayoutId id="2147483656" r:id="rId23"/>
    <p:sldLayoutId id="2147483657" r:id="rId2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136" userDrawn="1">
          <p15:clr>
            <a:srgbClr val="5ACBF0"/>
          </p15:clr>
        </p15:guide>
        <p15:guide id="2" pos="2568" userDrawn="1">
          <p15:clr>
            <a:srgbClr val="5ACBF0"/>
          </p15:clr>
        </p15:guide>
        <p15:guide id="3" pos="5760" userDrawn="1">
          <p15:clr>
            <a:srgbClr val="F26B43"/>
          </p15:clr>
        </p15:guide>
        <p15:guide id="4" pos="1920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pos="576" userDrawn="1">
          <p15:clr>
            <a:srgbClr val="000000"/>
          </p15:clr>
        </p15:guide>
        <p15:guide id="7" pos="7104" userDrawn="1">
          <p15:clr>
            <a:srgbClr val="00000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photo of bridge and cables">
            <a:extLst>
              <a:ext uri="{FF2B5EF4-FFF2-40B4-BE49-F238E27FC236}">
                <a16:creationId xmlns:a16="http://schemas.microsoft.com/office/drawing/2014/main" id="{96D6DE01-D902-4482-9C44-25411826C9A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" y="0"/>
            <a:ext cx="12188952" cy="6858000"/>
          </a:xfr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9C522CE7-8601-4799-A188-72F4C128D3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636008"/>
            <a:ext cx="9144000" cy="1107959"/>
          </a:xfrm>
        </p:spPr>
        <p:txBody>
          <a:bodyPr anchor="b"/>
          <a:lstStyle/>
          <a:p>
            <a:r>
              <a:rPr lang="en-US" dirty="0"/>
              <a:t>Fibonacci Play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95A575-4944-44FE-8343-886F3F6289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1248" y="5742432"/>
            <a:ext cx="7953375" cy="457200"/>
          </a:xfrm>
        </p:spPr>
        <p:txBody>
          <a:bodyPr/>
          <a:lstStyle/>
          <a:p>
            <a:r>
              <a:rPr lang="en-US" dirty="0"/>
              <a:t>Carlos Corado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5B7B8B-8331-4F63-9CCD-4D74FB1ECFF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biLevel thresh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0004" y="206396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B55DD8-501A-6A8F-3A82-31B74F5825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image of bar graphs">
            <a:extLst>
              <a:ext uri="{FF2B5EF4-FFF2-40B4-BE49-F238E27FC236}">
                <a16:creationId xmlns:a16="http://schemas.microsoft.com/office/drawing/2014/main" id="{69CEE3CD-F4B1-DCEA-3B54-9DDC0AA4544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6324"/>
          <a:stretch>
            <a:fillRect/>
          </a:stretch>
        </p:blipFill>
        <p:spPr>
          <a:xfrm>
            <a:off x="-1" y="0"/>
            <a:ext cx="12192001" cy="6858001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E1B8EF-7A4F-73CB-FA53-463B7F972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65125"/>
            <a:ext cx="8562475" cy="1325563"/>
          </a:xfrm>
        </p:spPr>
        <p:txBody>
          <a:bodyPr/>
          <a:lstStyle/>
          <a:p>
            <a:r>
              <a:rPr lang="en-US" dirty="0"/>
              <a:t>DAILY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F6B6E13D-C409-542E-227A-75624C34289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0" y="1451113"/>
            <a:ext cx="4333511" cy="4768712"/>
          </a:xfrm>
        </p:spPr>
        <p:txBody>
          <a:bodyPr/>
          <a:lstStyle/>
          <a:p>
            <a:r>
              <a:rPr lang="en-US" dirty="0"/>
              <a:t>OBSERVATIONS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CED98718-D55C-B1CB-5B9F-89F92C1D90B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997" y="2170705"/>
            <a:ext cx="3827016" cy="2989691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8 SMA crossed below 21 EMA, which indicates a bearish price 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Double top pattern formation, neckline was broken further, indicating movement to the downside, trying to reach a support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 Price currently lying at the $300 area, right on the 0.5 Fibonacci level and 200 EMA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If support is broken, the next support may be found at the 0.618 Fibonacci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High increase in volume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100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EA66CD2-6957-AF7A-D976-876F40E937B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55431" y="5068639"/>
            <a:ext cx="3886200" cy="320040"/>
          </a:xfrm>
        </p:spPr>
        <p:txBody>
          <a:bodyPr/>
          <a:lstStyle/>
          <a:p>
            <a:r>
              <a:rPr lang="en-US" dirty="0"/>
              <a:t>INVESTMENT RECOMMENDATION</a:t>
            </a:r>
          </a:p>
        </p:txBody>
      </p:sp>
      <p:sp>
        <p:nvSpPr>
          <p:cNvPr id="149" name="Date Placeholder 148">
            <a:extLst>
              <a:ext uri="{FF2B5EF4-FFF2-40B4-BE49-F238E27FC236}">
                <a16:creationId xmlns:a16="http://schemas.microsoft.com/office/drawing/2014/main" id="{776D4F4F-C14E-9A68-11FC-68E42FE946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7/14/20XX</a:t>
            </a:r>
          </a:p>
        </p:txBody>
      </p:sp>
      <p:sp>
        <p:nvSpPr>
          <p:cNvPr id="150" name="Footer Placeholder 149">
            <a:extLst>
              <a:ext uri="{FF2B5EF4-FFF2-40B4-BE49-F238E27FC236}">
                <a16:creationId xmlns:a16="http://schemas.microsoft.com/office/drawing/2014/main" id="{C9159539-E494-35D7-9938-161869C5F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ACF021-7B11-0D16-8723-D4AA8202377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635146D-F7B9-0AA2-C5A7-DF7A18C4605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A130FCA-1C16-5C83-1D56-531450F6A6E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8E9B947-F8F1-442F-088E-1898BBC0A9C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360ED34-47DF-1B8E-38B8-B366AA3C632C}"/>
              </a:ext>
            </a:extLst>
          </p:cNvPr>
          <p:cNvSpPr/>
          <p:nvPr/>
        </p:nvSpPr>
        <p:spPr>
          <a:xfrm>
            <a:off x="4102235" y="1451113"/>
            <a:ext cx="289290" cy="4768711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C8B50C-525A-CB56-ECFC-EAA46BCBFA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2733" y="904240"/>
            <a:ext cx="7583270" cy="545210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562D0D6-04EF-53C1-052F-B63366AB075F}"/>
              </a:ext>
            </a:extLst>
          </p:cNvPr>
          <p:cNvSpPr/>
          <p:nvPr/>
        </p:nvSpPr>
        <p:spPr>
          <a:xfrm>
            <a:off x="1057523" y="5388679"/>
            <a:ext cx="2019632" cy="69406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E2FA52D-380E-AD24-130D-6F1B534CDE39}"/>
              </a:ext>
            </a:extLst>
          </p:cNvPr>
          <p:cNvSpPr txBox="1"/>
          <p:nvPr/>
        </p:nvSpPr>
        <p:spPr>
          <a:xfrm>
            <a:off x="3077155" y="5870737"/>
            <a:ext cx="22515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*High volatility</a:t>
            </a:r>
          </a:p>
        </p:txBody>
      </p:sp>
    </p:spTree>
    <p:extLst>
      <p:ext uri="{BB962C8B-B14F-4D97-AF65-F5344CB8AC3E}">
        <p14:creationId xmlns:p14="http://schemas.microsoft.com/office/powerpoint/2010/main" val="1662009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660E74-E44F-FBDD-DB38-B877C4DA3A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image of bar graphs">
            <a:extLst>
              <a:ext uri="{FF2B5EF4-FFF2-40B4-BE49-F238E27FC236}">
                <a16:creationId xmlns:a16="http://schemas.microsoft.com/office/drawing/2014/main" id="{91A6FB6F-F330-C852-14BC-10B1CBFB67D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6324"/>
          <a:stretch>
            <a:fillRect/>
          </a:stretch>
        </p:blipFill>
        <p:spPr>
          <a:xfrm>
            <a:off x="-1" y="0"/>
            <a:ext cx="12192001" cy="6858001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0E1150-8E03-06AA-9CF7-407B0B0E6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65125"/>
            <a:ext cx="8562475" cy="1325563"/>
          </a:xfrm>
        </p:spPr>
        <p:txBody>
          <a:bodyPr/>
          <a:lstStyle/>
          <a:p>
            <a:r>
              <a:rPr lang="en-US" dirty="0"/>
              <a:t>MONTHLY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FFB74CE9-5E4D-BA20-E972-C46CBAF4B09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-1" y="1451113"/>
            <a:ext cx="4333511" cy="4768712"/>
          </a:xfrm>
        </p:spPr>
        <p:txBody>
          <a:bodyPr/>
          <a:lstStyle/>
          <a:p>
            <a:r>
              <a:rPr lang="en-US" dirty="0"/>
              <a:t>TREND ANALYSIS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ED1E344B-BC63-9D92-6450-81FDB275FA4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4274" y="2242336"/>
            <a:ext cx="2377566" cy="839826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Bullish, with higher highs and lower lows following an upward trend over the long term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30F7CCE5-3B1F-6053-915A-335D2385287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14525" y="3218688"/>
            <a:ext cx="3886200" cy="320040"/>
          </a:xfrm>
        </p:spPr>
        <p:txBody>
          <a:bodyPr/>
          <a:lstStyle/>
          <a:p>
            <a:r>
              <a:rPr lang="en-US" dirty="0"/>
              <a:t>observations</a:t>
            </a:r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807B5DA7-B1EF-7219-7420-CA66C41082E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7079" y="3545967"/>
            <a:ext cx="3104322" cy="908165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The price reached a major resistance level at $500, and started to pull back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Major gap up from 4 months ago, and saw high buying pressure right at the Fibonacci golden zone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RSI in the high 60’s not oversold yet but pretty near, it can start to see some pull back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149" name="Date Placeholder 148">
            <a:extLst>
              <a:ext uri="{FF2B5EF4-FFF2-40B4-BE49-F238E27FC236}">
                <a16:creationId xmlns:a16="http://schemas.microsoft.com/office/drawing/2014/main" id="{B6742A2A-CE93-CBC4-D986-277DAD41CE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7/14/20XX</a:t>
            </a:r>
          </a:p>
        </p:txBody>
      </p:sp>
      <p:sp>
        <p:nvSpPr>
          <p:cNvPr id="150" name="Footer Placeholder 149">
            <a:extLst>
              <a:ext uri="{FF2B5EF4-FFF2-40B4-BE49-F238E27FC236}">
                <a16:creationId xmlns:a16="http://schemas.microsoft.com/office/drawing/2014/main" id="{7660D374-94AB-6C10-F586-954A5525C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71B70D-6CBB-226A-C740-1074BF8CD44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9F27190-F96E-65EB-2AE7-5846F63745E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CB49917-1180-E89D-6322-F07FEAF0E3B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093E4F7-160C-7E3C-7845-FC3EFBDD26F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67B582-A680-8B3E-A35F-5BD1BC481FFF}"/>
              </a:ext>
            </a:extLst>
          </p:cNvPr>
          <p:cNvSpPr/>
          <p:nvPr/>
        </p:nvSpPr>
        <p:spPr>
          <a:xfrm>
            <a:off x="4102235" y="1451113"/>
            <a:ext cx="289290" cy="4768711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017156-B710-C3CA-004F-E237955E22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5091" y="955041"/>
            <a:ext cx="7493343" cy="540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477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974BFD-7492-266C-E210-B557FDD40B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image of bar graphs">
            <a:extLst>
              <a:ext uri="{FF2B5EF4-FFF2-40B4-BE49-F238E27FC236}">
                <a16:creationId xmlns:a16="http://schemas.microsoft.com/office/drawing/2014/main" id="{4471CC0D-1D93-B086-F7DF-259051F66ED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6324"/>
          <a:stretch>
            <a:fillRect/>
          </a:stretch>
        </p:blipFill>
        <p:spPr>
          <a:xfrm>
            <a:off x="-1" y="0"/>
            <a:ext cx="12192001" cy="6858001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8C4E6C-C6C0-383A-BFDE-FAC4257F3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65125"/>
            <a:ext cx="8562475" cy="1325563"/>
          </a:xfrm>
        </p:spPr>
        <p:txBody>
          <a:bodyPr/>
          <a:lstStyle/>
          <a:p>
            <a:r>
              <a:rPr lang="en-US" dirty="0"/>
              <a:t>WEEKLY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871A0EAE-6A17-C74B-FA3F-498794C868C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-1" y="1451113"/>
            <a:ext cx="4333511" cy="4768712"/>
          </a:xfrm>
        </p:spPr>
        <p:txBody>
          <a:bodyPr/>
          <a:lstStyle/>
          <a:p>
            <a:r>
              <a:rPr lang="en-US" dirty="0"/>
              <a:t>Trend analysis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D2B4425D-E0F5-1E55-EBB5-30876079A74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4274" y="2242336"/>
            <a:ext cx="2377566" cy="839826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Businesses need new investment opportunities but are using old or outdated tools and services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D168B562-F56D-E04A-928E-365B2EE28CA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14525" y="3218688"/>
            <a:ext cx="3886200" cy="320040"/>
          </a:xfrm>
        </p:spPr>
        <p:txBody>
          <a:bodyPr/>
          <a:lstStyle/>
          <a:p>
            <a:r>
              <a:rPr lang="en-US" dirty="0"/>
              <a:t>OBSERVATIONS</a:t>
            </a:r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64AA6111-2AFB-4B9C-F988-98E87EDE664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62393" y="3545967"/>
            <a:ext cx="3319007" cy="908165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Late May we saw a bullish crossover of the 8 SMA over the 21 EMA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Broke the 450 support level, and found resistance at the $500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RSI is high, not yet oversold but enough space for a technical pullback back to $450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Not enough news catalysts and volume for a further upside to the -0.272 Fibonacci level close to the $550 level</a:t>
            </a:r>
          </a:p>
        </p:txBody>
      </p:sp>
      <p:sp>
        <p:nvSpPr>
          <p:cNvPr id="149" name="Date Placeholder 148">
            <a:extLst>
              <a:ext uri="{FF2B5EF4-FFF2-40B4-BE49-F238E27FC236}">
                <a16:creationId xmlns:a16="http://schemas.microsoft.com/office/drawing/2014/main" id="{DDD23013-54BE-1EC2-5CB9-9D1C7CE549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7/14/20XX</a:t>
            </a:r>
          </a:p>
        </p:txBody>
      </p:sp>
      <p:sp>
        <p:nvSpPr>
          <p:cNvPr id="150" name="Footer Placeholder 149">
            <a:extLst>
              <a:ext uri="{FF2B5EF4-FFF2-40B4-BE49-F238E27FC236}">
                <a16:creationId xmlns:a16="http://schemas.microsoft.com/office/drawing/2014/main" id="{7E392F45-F57D-13D2-BEB9-CD54316A2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97A1E5-B5BF-CEFD-B74B-ADF8F94B7BF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F81BDB6-5E1B-5F60-24A8-B2EAE5D88F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2477C90-6A08-C820-C358-505BA46A132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65AB3FB-72F9-DF57-C663-5066C32287D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711E60-425A-8D12-65D8-57DC50027B0B}"/>
              </a:ext>
            </a:extLst>
          </p:cNvPr>
          <p:cNvSpPr/>
          <p:nvPr/>
        </p:nvSpPr>
        <p:spPr>
          <a:xfrm>
            <a:off x="4102235" y="1451113"/>
            <a:ext cx="289290" cy="4768711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59868F-E69C-12E2-63B0-523C939D65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6928" y="853440"/>
            <a:ext cx="7512352" cy="550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768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2ADED2-FE1A-6EB5-C395-B640504416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image of bar graphs">
            <a:extLst>
              <a:ext uri="{FF2B5EF4-FFF2-40B4-BE49-F238E27FC236}">
                <a16:creationId xmlns:a16="http://schemas.microsoft.com/office/drawing/2014/main" id="{2B3BFE58-1F86-C8BB-6777-496F9EF739B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6324"/>
          <a:stretch>
            <a:fillRect/>
          </a:stretch>
        </p:blipFill>
        <p:spPr>
          <a:xfrm>
            <a:off x="-1" y="0"/>
            <a:ext cx="12192001" cy="6858001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97307C-04F0-5173-3287-1B7A5EDF5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65125"/>
            <a:ext cx="8562475" cy="1325563"/>
          </a:xfrm>
        </p:spPr>
        <p:txBody>
          <a:bodyPr/>
          <a:lstStyle/>
          <a:p>
            <a:r>
              <a:rPr lang="en-US" dirty="0"/>
              <a:t>DAILY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92C62684-E948-47AC-AF86-0A417371BC6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-1" y="1451113"/>
            <a:ext cx="4333511" cy="4768712"/>
          </a:xfrm>
        </p:spPr>
        <p:txBody>
          <a:bodyPr/>
          <a:lstStyle/>
          <a:p>
            <a:r>
              <a:rPr lang="en-US" dirty="0"/>
              <a:t>Observations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DFB47CDA-691A-D8CB-8863-C38618E22E5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269" y="2242335"/>
            <a:ext cx="4098146" cy="290740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Late April, bullish crossover of the 8 SMA over the 21 EMA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Gap up that rallied and beat the $450 resistance level Rally closely following the 8 SMA to the upside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Rally found resistance at the $500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RSI in the high 60s right around the oversold, another indicator for a technical pullback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If pull back, may find support at the 0.5 and 0.382 Fibonacci area. Major support at $450 right where the 0.618 Fibonacci level is located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25F96F0-C46D-C2C7-30EE-F758C871841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23654" y="4693173"/>
            <a:ext cx="3886200" cy="320040"/>
          </a:xfrm>
        </p:spPr>
        <p:txBody>
          <a:bodyPr/>
          <a:lstStyle/>
          <a:p>
            <a:r>
              <a:rPr lang="en-US" dirty="0"/>
              <a:t>INVESTMENT RECOMMENDATION</a:t>
            </a:r>
          </a:p>
        </p:txBody>
      </p:sp>
      <p:sp>
        <p:nvSpPr>
          <p:cNvPr id="149" name="Date Placeholder 148">
            <a:extLst>
              <a:ext uri="{FF2B5EF4-FFF2-40B4-BE49-F238E27FC236}">
                <a16:creationId xmlns:a16="http://schemas.microsoft.com/office/drawing/2014/main" id="{B4250D0A-CE18-93DD-B130-9CFE096818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7/14/20XX</a:t>
            </a:r>
          </a:p>
        </p:txBody>
      </p:sp>
      <p:sp>
        <p:nvSpPr>
          <p:cNvPr id="150" name="Footer Placeholder 149">
            <a:extLst>
              <a:ext uri="{FF2B5EF4-FFF2-40B4-BE49-F238E27FC236}">
                <a16:creationId xmlns:a16="http://schemas.microsoft.com/office/drawing/2014/main" id="{1514C26E-4CC2-11C3-227F-DBF1EE2C1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A07D9F-DF58-A658-C5AC-C4A4AE85C77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A61A85D-6661-7ADF-5B69-7380BFE7A71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DE6153-AA82-524B-794D-E470869A4A7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386B79F-949D-C766-EF3A-8DC97D145D8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8B0AC4A-F3FA-D2B8-EE04-FA2175BC08C2}"/>
              </a:ext>
            </a:extLst>
          </p:cNvPr>
          <p:cNvSpPr/>
          <p:nvPr/>
        </p:nvSpPr>
        <p:spPr>
          <a:xfrm>
            <a:off x="4102235" y="1451113"/>
            <a:ext cx="289290" cy="4768711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649020D-0CC7-D54D-FE82-183D3D45C3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8779" y="1027906"/>
            <a:ext cx="7707951" cy="533309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B4BABA2-C7BB-75C0-A9B4-50DD9B01B7AF}"/>
              </a:ext>
            </a:extLst>
          </p:cNvPr>
          <p:cNvSpPr/>
          <p:nvPr/>
        </p:nvSpPr>
        <p:spPr>
          <a:xfrm>
            <a:off x="914400" y="5116286"/>
            <a:ext cx="2579914" cy="87085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HOLD</a:t>
            </a:r>
          </a:p>
        </p:txBody>
      </p:sp>
    </p:spTree>
    <p:extLst>
      <p:ext uri="{BB962C8B-B14F-4D97-AF65-F5344CB8AC3E}">
        <p14:creationId xmlns:p14="http://schemas.microsoft.com/office/powerpoint/2010/main" val="1574074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64E856-E4B7-7B34-711C-5C13723656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image of bar graphs">
            <a:extLst>
              <a:ext uri="{FF2B5EF4-FFF2-40B4-BE49-F238E27FC236}">
                <a16:creationId xmlns:a16="http://schemas.microsoft.com/office/drawing/2014/main" id="{6D1AA425-8809-594C-A9A1-ED3F4ACEB3A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6324"/>
          <a:stretch>
            <a:fillRect/>
          </a:stretch>
        </p:blipFill>
        <p:spPr>
          <a:xfrm>
            <a:off x="-1" y="0"/>
            <a:ext cx="12192001" cy="6858001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8212E4-DD0E-0902-AC8C-B0E8FE7E4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65125"/>
            <a:ext cx="8562475" cy="1325563"/>
          </a:xfrm>
        </p:spPr>
        <p:txBody>
          <a:bodyPr/>
          <a:lstStyle/>
          <a:p>
            <a:r>
              <a:rPr lang="en-US" dirty="0"/>
              <a:t>MONTHLY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CA57B03B-089D-B998-9407-E6CDFFCC724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-1" y="1451113"/>
            <a:ext cx="4333511" cy="4768712"/>
          </a:xfrm>
        </p:spPr>
        <p:txBody>
          <a:bodyPr/>
          <a:lstStyle/>
          <a:p>
            <a:r>
              <a:rPr lang="en-US" dirty="0"/>
              <a:t>Trend analysis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1A103505-809C-811C-C24E-32317E7AB4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4274" y="2242336"/>
            <a:ext cx="2377566" cy="839826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Bullish with higher highs and lower lows, outer upward trendline broke in March 2025, still bullish on the long term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FB8DEFA4-02BA-4F82-579C-755C71E06FB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14525" y="3218688"/>
            <a:ext cx="3886200" cy="320040"/>
          </a:xfrm>
        </p:spPr>
        <p:txBody>
          <a:bodyPr/>
          <a:lstStyle/>
          <a:p>
            <a:r>
              <a:rPr lang="en-US" dirty="0"/>
              <a:t>Observations</a:t>
            </a:r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7777037D-B447-0625-AAE8-A1E093A40D6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5306" y="3471069"/>
            <a:ext cx="3950092" cy="1064195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Found a new low and support at the $150 mark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 Bounced off the outer trend line and is currently on the 175 support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If there is any pull back, it may find major support and buying pressure at the Fibonacci golden zone (between 0.5 and 0.382) which is further supported by the 21 EMA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After pull back, the stock can see itself going all the way to the $200 resistance level, with the first take profit at 192 as indicated by the -0.272 Fibonacci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149" name="Date Placeholder 148">
            <a:extLst>
              <a:ext uri="{FF2B5EF4-FFF2-40B4-BE49-F238E27FC236}">
                <a16:creationId xmlns:a16="http://schemas.microsoft.com/office/drawing/2014/main" id="{1AAF7CEB-457E-5509-E1E2-5E0F35BE6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7/14/20XX</a:t>
            </a:r>
          </a:p>
        </p:txBody>
      </p:sp>
      <p:sp>
        <p:nvSpPr>
          <p:cNvPr id="150" name="Footer Placeholder 149">
            <a:extLst>
              <a:ext uri="{FF2B5EF4-FFF2-40B4-BE49-F238E27FC236}">
                <a16:creationId xmlns:a16="http://schemas.microsoft.com/office/drawing/2014/main" id="{205568E0-35D1-2723-8B9B-B4FF2C4FE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F81E4B-04BB-8AB6-C890-BE54414E63E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EB2B87E-A0A4-5D6C-32AB-1DDFAFBB51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6A30BE-B95E-8734-93A6-D70408E202F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CE13715-8D7A-A990-8329-775BF33DD12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5840AF-21C8-F592-704C-5C5CCD23769E}"/>
              </a:ext>
            </a:extLst>
          </p:cNvPr>
          <p:cNvSpPr/>
          <p:nvPr/>
        </p:nvSpPr>
        <p:spPr>
          <a:xfrm>
            <a:off x="4102235" y="1451113"/>
            <a:ext cx="289290" cy="4768711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5317121-4D8E-7912-8759-EDEC89524F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8362" y="967563"/>
            <a:ext cx="7726801" cy="525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1556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697F02-1E3D-ADD6-66DD-C5EF172D16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image of bar graphs">
            <a:extLst>
              <a:ext uri="{FF2B5EF4-FFF2-40B4-BE49-F238E27FC236}">
                <a16:creationId xmlns:a16="http://schemas.microsoft.com/office/drawing/2014/main" id="{8BCA8224-7080-F4BC-9873-B116E5A20B7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6324"/>
          <a:stretch>
            <a:fillRect/>
          </a:stretch>
        </p:blipFill>
        <p:spPr>
          <a:xfrm>
            <a:off x="-1" y="0"/>
            <a:ext cx="12192001" cy="6858001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0A3BAB-9DC0-9D2A-A40D-5379C1945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65125"/>
            <a:ext cx="8562475" cy="1325563"/>
          </a:xfrm>
        </p:spPr>
        <p:txBody>
          <a:bodyPr/>
          <a:lstStyle/>
          <a:p>
            <a:r>
              <a:rPr lang="en-US" dirty="0"/>
              <a:t>WEEKLY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19FF94E0-269C-1707-19BD-70C619EF959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-1" y="1451113"/>
            <a:ext cx="4333511" cy="4768712"/>
          </a:xfrm>
        </p:spPr>
        <p:txBody>
          <a:bodyPr/>
          <a:lstStyle/>
          <a:p>
            <a:r>
              <a:rPr lang="en-US" dirty="0"/>
              <a:t>TREND ANALYSIS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07A89C14-B366-00D3-406D-F20C8AAB07E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4274" y="2242336"/>
            <a:ext cx="2377566" cy="839826"/>
          </a:xfrm>
        </p:spPr>
        <p:txBody>
          <a:bodyPr>
            <a:normAutofit/>
          </a:bodyPr>
          <a:lstStyle/>
          <a:p>
            <a:r>
              <a:rPr lang="en-US" dirty="0"/>
              <a:t>Lower lows with higher highs, following an inner trend to the upside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F0A5B769-1888-1B84-1BD5-3E2AF76C063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14525" y="3218688"/>
            <a:ext cx="3886200" cy="320040"/>
          </a:xfrm>
        </p:spPr>
        <p:txBody>
          <a:bodyPr/>
          <a:lstStyle/>
          <a:p>
            <a:r>
              <a:rPr lang="en-US" dirty="0"/>
              <a:t>Observations</a:t>
            </a:r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F267B610-0E4A-3B10-570F-CFDA367B30E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14632" y="3545966"/>
            <a:ext cx="3618271" cy="1078750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Bullish 8 SMA crossover over the 21 EMA, mid June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Bounced off the 0.5 Fibonacci level and the upward inner trend line, that same candle stick is an bullish engulfing with high volume indicating further upside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The RSI is in the middle, which gives enough space for a further upside between the $200 resistance level and the -0.272 Fibonacci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149" name="Date Placeholder 148">
            <a:extLst>
              <a:ext uri="{FF2B5EF4-FFF2-40B4-BE49-F238E27FC236}">
                <a16:creationId xmlns:a16="http://schemas.microsoft.com/office/drawing/2014/main" id="{A45A8196-1BDB-D16E-DAE8-BA6C8FE2A2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7/14/20XX</a:t>
            </a:r>
          </a:p>
        </p:txBody>
      </p:sp>
      <p:sp>
        <p:nvSpPr>
          <p:cNvPr id="150" name="Footer Placeholder 149">
            <a:extLst>
              <a:ext uri="{FF2B5EF4-FFF2-40B4-BE49-F238E27FC236}">
                <a16:creationId xmlns:a16="http://schemas.microsoft.com/office/drawing/2014/main" id="{CC54E1A8-8993-4B07-1951-684ADA57F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221440-30C5-902E-B14C-5432E367BE8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B0E6BAD-B45D-39B6-15D3-BDB756E941E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C6B782-61A0-17FF-608F-5DFD99458BA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01170C9-72F8-BC73-4EFC-A23EE63C829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80C5CD8-B402-A961-A57D-0A19E8ACBA3A}"/>
              </a:ext>
            </a:extLst>
          </p:cNvPr>
          <p:cNvSpPr/>
          <p:nvPr/>
        </p:nvSpPr>
        <p:spPr>
          <a:xfrm>
            <a:off x="4102235" y="1451113"/>
            <a:ext cx="289290" cy="4768711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AAF8770-FB00-A2CE-0CD4-BC9A25A0D9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4190" y="924232"/>
            <a:ext cx="7677129" cy="543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6582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A01E33-5566-C1D7-7D66-369ED4CAD9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image of bar graphs">
            <a:extLst>
              <a:ext uri="{FF2B5EF4-FFF2-40B4-BE49-F238E27FC236}">
                <a16:creationId xmlns:a16="http://schemas.microsoft.com/office/drawing/2014/main" id="{A89E8BED-92B4-727D-5CD8-5A2E68BE1A5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6324"/>
          <a:stretch>
            <a:fillRect/>
          </a:stretch>
        </p:blipFill>
        <p:spPr>
          <a:xfrm>
            <a:off x="-1" y="0"/>
            <a:ext cx="12192001" cy="6858001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DB19D3-5B81-3388-3B81-E1F988009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65125"/>
            <a:ext cx="8562475" cy="1325563"/>
          </a:xfrm>
        </p:spPr>
        <p:txBody>
          <a:bodyPr/>
          <a:lstStyle/>
          <a:p>
            <a:r>
              <a:rPr lang="en-US" dirty="0"/>
              <a:t>DAILY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3B425E18-118A-8A09-538F-99004425975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-1" y="1451113"/>
            <a:ext cx="4333511" cy="4768712"/>
          </a:xfrm>
        </p:spPr>
        <p:txBody>
          <a:bodyPr/>
          <a:lstStyle/>
          <a:p>
            <a:r>
              <a:rPr lang="en-US" dirty="0"/>
              <a:t>OBSERVATIONS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70B003FF-3740-FA50-7AC5-6A2E508DB72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03122" y="2242335"/>
            <a:ext cx="3744977" cy="271363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Hammer candlestick formation at the bottom of the previous swing low, bounced off the upward inner trend 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Currently on the weekly $175, now acting as support for the consolidation phase, this support level is further enhanced by the 0. 5 Fibonacci level and the 21 EMA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Bullish crossover 8 SMA over the 21 EMA, first day of July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664D84B-6464-2325-3605-AD13DF765FC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59957" y="4716398"/>
            <a:ext cx="3886200" cy="320040"/>
          </a:xfrm>
        </p:spPr>
        <p:txBody>
          <a:bodyPr/>
          <a:lstStyle/>
          <a:p>
            <a:r>
              <a:rPr lang="en-US" dirty="0"/>
              <a:t>Investment recommendation</a:t>
            </a:r>
          </a:p>
        </p:txBody>
      </p:sp>
      <p:sp>
        <p:nvSpPr>
          <p:cNvPr id="149" name="Date Placeholder 148">
            <a:extLst>
              <a:ext uri="{FF2B5EF4-FFF2-40B4-BE49-F238E27FC236}">
                <a16:creationId xmlns:a16="http://schemas.microsoft.com/office/drawing/2014/main" id="{8EA5669D-8201-5E4F-2772-335817FF85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7/14/20XX</a:t>
            </a:r>
          </a:p>
        </p:txBody>
      </p:sp>
      <p:sp>
        <p:nvSpPr>
          <p:cNvPr id="150" name="Footer Placeholder 149">
            <a:extLst>
              <a:ext uri="{FF2B5EF4-FFF2-40B4-BE49-F238E27FC236}">
                <a16:creationId xmlns:a16="http://schemas.microsoft.com/office/drawing/2014/main" id="{D02389FA-EA38-0221-E4C9-6F1E701A0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7D601B-2EBC-94FF-36DA-E2761C24AEC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B15E870-405D-0901-27BE-D8660CC8771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EF88701-49E2-9027-A32F-B1B2F4A3A4F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3D3424F-DC7D-E26F-99B6-E9518A9ECC7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781B2F1-7CFA-C480-9AAC-2C6C0B4310A8}"/>
              </a:ext>
            </a:extLst>
          </p:cNvPr>
          <p:cNvSpPr/>
          <p:nvPr/>
        </p:nvSpPr>
        <p:spPr>
          <a:xfrm>
            <a:off x="4102235" y="1451113"/>
            <a:ext cx="289290" cy="4768711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72D0CA-5B27-7916-3E3A-FBEA9A6D7B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3468" y="1111044"/>
            <a:ext cx="7586694" cy="524530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A93E0DD-9FAE-EF3D-91C8-18AE79C35005}"/>
              </a:ext>
            </a:extLst>
          </p:cNvPr>
          <p:cNvSpPr/>
          <p:nvPr/>
        </p:nvSpPr>
        <p:spPr>
          <a:xfrm>
            <a:off x="757084" y="5036438"/>
            <a:ext cx="2546555" cy="91207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BUY</a:t>
            </a:r>
          </a:p>
        </p:txBody>
      </p:sp>
    </p:spTree>
    <p:extLst>
      <p:ext uri="{BB962C8B-B14F-4D97-AF65-F5344CB8AC3E}">
        <p14:creationId xmlns:p14="http://schemas.microsoft.com/office/powerpoint/2010/main" val="1678857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image of bar graphs">
            <a:extLst>
              <a:ext uri="{FF2B5EF4-FFF2-40B4-BE49-F238E27FC236}">
                <a16:creationId xmlns:a16="http://schemas.microsoft.com/office/drawing/2014/main" id="{B1240E7A-9EE3-4AD7-AC70-53A1C0C7D52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6324"/>
          <a:stretch>
            <a:fillRect/>
          </a:stretch>
        </p:blipFill>
        <p:spPr>
          <a:xfrm>
            <a:off x="-1" y="0"/>
            <a:ext cx="12192001" cy="6858001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708C79-A4AC-4B5D-92DF-600737E4D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65125"/>
            <a:ext cx="8562475" cy="1325563"/>
          </a:xfrm>
        </p:spPr>
        <p:txBody>
          <a:bodyPr/>
          <a:lstStyle/>
          <a:p>
            <a:r>
              <a:rPr lang="en-US" dirty="0"/>
              <a:t>MONTHLY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96363A03-E425-4DF0-A245-F0EEE2D0431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-1" y="1451113"/>
            <a:ext cx="4333511" cy="4768712"/>
          </a:xfrm>
        </p:spPr>
        <p:txBody>
          <a:bodyPr/>
          <a:lstStyle/>
          <a:p>
            <a:r>
              <a:rPr lang="en-US" dirty="0"/>
              <a:t>TREND ANALYSIS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980B2038-1B53-491E-BC2F-148E99EFDB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4274" y="2242336"/>
            <a:ext cx="2377566" cy="839826"/>
          </a:xfrm>
        </p:spPr>
        <p:txBody>
          <a:bodyPr>
            <a:normAutofit/>
          </a:bodyPr>
          <a:lstStyle/>
          <a:p>
            <a:r>
              <a:rPr lang="en-US" dirty="0"/>
              <a:t>Bullish, with higher highs and lower lows on the long term 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F970A788-9414-4536-9C00-F0C8714580A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14274" y="2949732"/>
            <a:ext cx="3886200" cy="320040"/>
          </a:xfrm>
        </p:spPr>
        <p:txBody>
          <a:bodyPr/>
          <a:lstStyle/>
          <a:p>
            <a:r>
              <a:rPr lang="en-US" dirty="0"/>
              <a:t>Observations</a:t>
            </a:r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F845A907-CC82-47DD-86EC-58C44C2EA61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9480" y="3406297"/>
            <a:ext cx="3067153" cy="908165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Fibonacci level .618 right around the $200 level indicating a major support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RSI in the middle, gives enough space for further upside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stock tested the  0.5 Fibonacci level, which acts as resistance. A news catalyst can break it easily</a:t>
            </a:r>
          </a:p>
        </p:txBody>
      </p:sp>
      <p:sp>
        <p:nvSpPr>
          <p:cNvPr id="149" name="Date Placeholder 148">
            <a:extLst>
              <a:ext uri="{FF2B5EF4-FFF2-40B4-BE49-F238E27FC236}">
                <a16:creationId xmlns:a16="http://schemas.microsoft.com/office/drawing/2014/main" id="{9598B89F-8751-4A36-9936-166C1658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7/14/20XX</a:t>
            </a:r>
          </a:p>
        </p:txBody>
      </p:sp>
      <p:sp>
        <p:nvSpPr>
          <p:cNvPr id="150" name="Footer Placeholder 149">
            <a:extLst>
              <a:ext uri="{FF2B5EF4-FFF2-40B4-BE49-F238E27FC236}">
                <a16:creationId xmlns:a16="http://schemas.microsoft.com/office/drawing/2014/main" id="{BF3830E9-8071-46F4-9061-47A9D5272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BB005C-43C0-C387-851F-E1DA734F1E1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29E346D-3478-8904-2E6D-9B8F955EA52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FBC1E7B-BADA-1D0F-2576-BEA45066EA5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46E56C6-95CA-1327-67A2-642B8A0EA6F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D2DE0E-B6E5-6957-7176-FFA5687B5325}"/>
              </a:ext>
            </a:extLst>
          </p:cNvPr>
          <p:cNvSpPr/>
          <p:nvPr/>
        </p:nvSpPr>
        <p:spPr>
          <a:xfrm>
            <a:off x="4102235" y="1451113"/>
            <a:ext cx="289290" cy="4768711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31B78FC-F642-7292-D51C-54F0FE5EFC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1596" y="915102"/>
            <a:ext cx="7662318" cy="556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36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B25F3F-FFFA-84D6-EF2B-65D4E273E9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image of bar graphs">
            <a:extLst>
              <a:ext uri="{FF2B5EF4-FFF2-40B4-BE49-F238E27FC236}">
                <a16:creationId xmlns:a16="http://schemas.microsoft.com/office/drawing/2014/main" id="{A966CEEA-0341-F0CB-F1C5-ABE7BBE80BE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6324"/>
          <a:stretch>
            <a:fillRect/>
          </a:stretch>
        </p:blipFill>
        <p:spPr>
          <a:xfrm>
            <a:off x="-1" y="0"/>
            <a:ext cx="12192001" cy="6858001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16235E-6990-A223-10B0-9011D2CBA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65125"/>
            <a:ext cx="8562475" cy="1325563"/>
          </a:xfrm>
        </p:spPr>
        <p:txBody>
          <a:bodyPr/>
          <a:lstStyle/>
          <a:p>
            <a:r>
              <a:rPr lang="en-US" dirty="0"/>
              <a:t>WEEKLY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8EADCF96-6E91-258D-B058-80AF7B60982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-1" y="1451113"/>
            <a:ext cx="4333511" cy="4768712"/>
          </a:xfrm>
        </p:spPr>
        <p:txBody>
          <a:bodyPr/>
          <a:lstStyle/>
          <a:p>
            <a:r>
              <a:rPr lang="en-US" dirty="0"/>
              <a:t>Trend Analysis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BDA932ED-57F4-889B-7779-E9F693DA8CB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7445" y="2168595"/>
            <a:ext cx="3202500" cy="1303632"/>
          </a:xfrm>
        </p:spPr>
        <p:txBody>
          <a:bodyPr>
            <a:normAutofit/>
          </a:bodyPr>
          <a:lstStyle/>
          <a:p>
            <a:r>
              <a:rPr lang="en-US" sz="1100" dirty="0"/>
              <a:t>The trend remains bullish, with higher highs and lower lows on the long term. However, there has been some consolidation above the 200$ level for the past months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67F1BBD1-6CB0-8C83-CF40-E34557687B3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14525" y="3218688"/>
            <a:ext cx="3886200" cy="320040"/>
          </a:xfrm>
        </p:spPr>
        <p:txBody>
          <a:bodyPr/>
          <a:lstStyle/>
          <a:p>
            <a:r>
              <a:rPr lang="en-US" dirty="0"/>
              <a:t>Observations</a:t>
            </a:r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3927BB7F-0398-B850-DF70-FE64770AA8E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29251" y="3538728"/>
            <a:ext cx="3419111" cy="765047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 The stock price found support on the $200 level and the Fibonacci support levels 0.382 and 0.5 (weekly), which is the golden zone to buy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watch for the 100 EMA &amp; $200 price level to act as support  for any pullback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Currently resting on the 21 EMA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RSI not oversold, enough space for further upside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Momentum can lead the price to reach the resistance level at $225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100" dirty="0"/>
          </a:p>
        </p:txBody>
      </p:sp>
      <p:sp>
        <p:nvSpPr>
          <p:cNvPr id="149" name="Date Placeholder 148">
            <a:extLst>
              <a:ext uri="{FF2B5EF4-FFF2-40B4-BE49-F238E27FC236}">
                <a16:creationId xmlns:a16="http://schemas.microsoft.com/office/drawing/2014/main" id="{6A36831B-0842-2471-7966-272C31EF0E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7/14/20XX</a:t>
            </a:r>
          </a:p>
        </p:txBody>
      </p:sp>
      <p:sp>
        <p:nvSpPr>
          <p:cNvPr id="150" name="Footer Placeholder 149">
            <a:extLst>
              <a:ext uri="{FF2B5EF4-FFF2-40B4-BE49-F238E27FC236}">
                <a16:creationId xmlns:a16="http://schemas.microsoft.com/office/drawing/2014/main" id="{68BC7C98-BF33-978D-6A97-71EC4C429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8E3761-01E3-0BFC-CD43-F4B3D5403ED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EE5360F-3EE2-C148-611C-401A025A19A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5EA0D75-36B6-4E78-2275-A0C38DDB852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92A1C6E-078C-135A-0E92-1E78CD7E536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1F20E6-3C43-A2B9-76B4-3A73E5D1804F}"/>
              </a:ext>
            </a:extLst>
          </p:cNvPr>
          <p:cNvSpPr/>
          <p:nvPr/>
        </p:nvSpPr>
        <p:spPr>
          <a:xfrm>
            <a:off x="4102235" y="1451113"/>
            <a:ext cx="289290" cy="4768711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8D9F3CB-921A-A073-89F5-FB1F752B08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1027611"/>
            <a:ext cx="7609114" cy="519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52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01F634-B9A7-15CF-81D4-CEBC0ABB6A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image of bar graphs">
            <a:extLst>
              <a:ext uri="{FF2B5EF4-FFF2-40B4-BE49-F238E27FC236}">
                <a16:creationId xmlns:a16="http://schemas.microsoft.com/office/drawing/2014/main" id="{3498C920-DEF9-A198-9533-6A6BB95FF17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6324"/>
          <a:stretch>
            <a:fillRect/>
          </a:stretch>
        </p:blipFill>
        <p:spPr>
          <a:xfrm>
            <a:off x="-1" y="0"/>
            <a:ext cx="12192001" cy="6858001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2CAD7A-D2ED-1C75-5292-C0E997DDC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65125"/>
            <a:ext cx="8562475" cy="1325563"/>
          </a:xfrm>
        </p:spPr>
        <p:txBody>
          <a:bodyPr/>
          <a:lstStyle/>
          <a:p>
            <a:r>
              <a:rPr lang="en-US" dirty="0"/>
              <a:t>DAILY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1B784F01-24E2-311B-2DD2-252AACDD085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-1" y="1451113"/>
            <a:ext cx="4333511" cy="4768712"/>
          </a:xfrm>
        </p:spPr>
        <p:txBody>
          <a:bodyPr/>
          <a:lstStyle/>
          <a:p>
            <a:r>
              <a:rPr lang="en-US" dirty="0"/>
              <a:t>Observations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969C6331-8667-4FC3-6FC4-B7DFD03563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7859" y="2332984"/>
            <a:ext cx="3346516" cy="2337536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8 SMA crossing over 21 EMA, bullish indicator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Gap needs to be filled, another signal for further upside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200 EMA acting as resistance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The stock pulled back to the golden zone, a good opportunity to buy for the short term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RSI not yet oversold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654E8EB-1C93-5AD8-092D-25660D9C155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66700" y="4300347"/>
            <a:ext cx="3886200" cy="320040"/>
          </a:xfrm>
        </p:spPr>
        <p:txBody>
          <a:bodyPr/>
          <a:lstStyle/>
          <a:p>
            <a:r>
              <a:rPr lang="en-US" dirty="0"/>
              <a:t>Investment recommendation</a:t>
            </a:r>
          </a:p>
        </p:txBody>
      </p:sp>
      <p:sp>
        <p:nvSpPr>
          <p:cNvPr id="149" name="Date Placeholder 148">
            <a:extLst>
              <a:ext uri="{FF2B5EF4-FFF2-40B4-BE49-F238E27FC236}">
                <a16:creationId xmlns:a16="http://schemas.microsoft.com/office/drawing/2014/main" id="{7EF14307-0E0A-0AF3-CD57-100DF578D0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7/14/20XX</a:t>
            </a:r>
          </a:p>
        </p:txBody>
      </p:sp>
      <p:sp>
        <p:nvSpPr>
          <p:cNvPr id="150" name="Footer Placeholder 149">
            <a:extLst>
              <a:ext uri="{FF2B5EF4-FFF2-40B4-BE49-F238E27FC236}">
                <a16:creationId xmlns:a16="http://schemas.microsoft.com/office/drawing/2014/main" id="{E97D2970-0E73-293B-0784-9B28958FC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115551-E5F8-4CE5-2976-7CC6E0DF00A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B14B11C-FA7F-A097-2833-AF253D4E1F4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41CC0EA-F97F-4D42-1D14-F3A41DE9E48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F22991E-7A63-9E87-327C-8C507BF7150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AEA4BB-78D2-0952-C719-C010C8611E81}"/>
              </a:ext>
            </a:extLst>
          </p:cNvPr>
          <p:cNvSpPr/>
          <p:nvPr/>
        </p:nvSpPr>
        <p:spPr>
          <a:xfrm>
            <a:off x="4102235" y="1451113"/>
            <a:ext cx="289290" cy="4768711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086B31-D314-B83C-7B1D-225B187841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675" y="894080"/>
            <a:ext cx="7594725" cy="557685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51A868A-0532-6E29-F03B-73A6F5A90769}"/>
              </a:ext>
            </a:extLst>
          </p:cNvPr>
          <p:cNvSpPr/>
          <p:nvPr/>
        </p:nvSpPr>
        <p:spPr>
          <a:xfrm>
            <a:off x="838200" y="4883629"/>
            <a:ext cx="2234153" cy="110352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BUY</a:t>
            </a:r>
          </a:p>
        </p:txBody>
      </p:sp>
    </p:spTree>
    <p:extLst>
      <p:ext uri="{BB962C8B-B14F-4D97-AF65-F5344CB8AC3E}">
        <p14:creationId xmlns:p14="http://schemas.microsoft.com/office/powerpoint/2010/main" val="1335531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C4CBE0-70E2-F03B-26C0-603405EF27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image of bar graphs">
            <a:extLst>
              <a:ext uri="{FF2B5EF4-FFF2-40B4-BE49-F238E27FC236}">
                <a16:creationId xmlns:a16="http://schemas.microsoft.com/office/drawing/2014/main" id="{7348779C-1CA6-5948-7BAD-0180AF21126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6324"/>
          <a:stretch>
            <a:fillRect/>
          </a:stretch>
        </p:blipFill>
        <p:spPr>
          <a:xfrm>
            <a:off x="-1" y="0"/>
            <a:ext cx="12192001" cy="6858001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D447D6-5C86-B1A6-6CA5-A53B029DF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65125"/>
            <a:ext cx="8562475" cy="1325563"/>
          </a:xfrm>
        </p:spPr>
        <p:txBody>
          <a:bodyPr/>
          <a:lstStyle/>
          <a:p>
            <a:r>
              <a:rPr lang="en-US" dirty="0"/>
              <a:t>MONTHLY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18CA0D0C-F585-0055-5C12-D1F7DABCC8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-1" y="1451113"/>
            <a:ext cx="4333511" cy="4768712"/>
          </a:xfrm>
        </p:spPr>
        <p:txBody>
          <a:bodyPr/>
          <a:lstStyle/>
          <a:p>
            <a:r>
              <a:rPr lang="en-US" dirty="0"/>
              <a:t>Trend analysis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BECAB693-00FC-ADEC-F715-4474D0F0225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4274" y="2242336"/>
            <a:ext cx="2377566" cy="839826"/>
          </a:xfrm>
        </p:spPr>
        <p:txBody>
          <a:bodyPr>
            <a:normAutofit/>
          </a:bodyPr>
          <a:lstStyle/>
          <a:p>
            <a:r>
              <a:rPr lang="en-US" sz="1100" dirty="0"/>
              <a:t>Bullish, with higher highs and lower lows on the long term </a:t>
            </a:r>
          </a:p>
          <a:p>
            <a:endParaRPr lang="en-US" sz="1100" dirty="0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C26D61E5-A167-BD1E-5511-FC4D36FD8E7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0" y="2842953"/>
            <a:ext cx="3886200" cy="320040"/>
          </a:xfrm>
        </p:spPr>
        <p:txBody>
          <a:bodyPr/>
          <a:lstStyle/>
          <a:p>
            <a:r>
              <a:rPr lang="en-US" dirty="0"/>
              <a:t>observations</a:t>
            </a:r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C34361B7-CA71-0344-5E3F-206EDC96403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03189" y="3259985"/>
            <a:ext cx="2799735" cy="908165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Closely following the 8 SMA towards the upside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May find resistance at 225 level and may bounce back finding support at the outer trend line, near the $200 price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If $225 broken, next price target around the $250 area right where the Fibonacci 0 level is located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49" name="Date Placeholder 148">
            <a:extLst>
              <a:ext uri="{FF2B5EF4-FFF2-40B4-BE49-F238E27FC236}">
                <a16:creationId xmlns:a16="http://schemas.microsoft.com/office/drawing/2014/main" id="{7F7077DE-FF84-5333-59C4-003EFB272D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7/14/20XX</a:t>
            </a:r>
          </a:p>
        </p:txBody>
      </p:sp>
      <p:sp>
        <p:nvSpPr>
          <p:cNvPr id="150" name="Footer Placeholder 149">
            <a:extLst>
              <a:ext uri="{FF2B5EF4-FFF2-40B4-BE49-F238E27FC236}">
                <a16:creationId xmlns:a16="http://schemas.microsoft.com/office/drawing/2014/main" id="{6C626DE4-1FAD-5D8F-1171-5FA49D358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876601-0BA7-A2DF-C3EE-8E2D1DEF6DC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829BCB6-36BD-6446-4A80-64E568AF46D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8D0ED22-6D21-B1B2-E532-64B75C9E294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DDB39DB-EFC5-B42E-CC13-63A637F6FCA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24FF06A-D361-C8A6-06D1-329CF67F1B4F}"/>
              </a:ext>
            </a:extLst>
          </p:cNvPr>
          <p:cNvSpPr/>
          <p:nvPr/>
        </p:nvSpPr>
        <p:spPr>
          <a:xfrm>
            <a:off x="4102235" y="1451113"/>
            <a:ext cx="289290" cy="4768711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B1DCD1-A346-3B5C-C916-CA3639BFFE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2305" y="863600"/>
            <a:ext cx="7527245" cy="549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644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59B3A4-045A-D2BD-04AC-86A3F78757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image of bar graphs">
            <a:extLst>
              <a:ext uri="{FF2B5EF4-FFF2-40B4-BE49-F238E27FC236}">
                <a16:creationId xmlns:a16="http://schemas.microsoft.com/office/drawing/2014/main" id="{F38CFDE8-1845-6E15-2F78-360DC283E00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6324"/>
          <a:stretch>
            <a:fillRect/>
          </a:stretch>
        </p:blipFill>
        <p:spPr>
          <a:xfrm>
            <a:off x="-1" y="0"/>
            <a:ext cx="12192001" cy="6858001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5DD343-B289-3037-826D-7572FDADD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65125"/>
            <a:ext cx="8562475" cy="1325563"/>
          </a:xfrm>
        </p:spPr>
        <p:txBody>
          <a:bodyPr/>
          <a:lstStyle/>
          <a:p>
            <a:r>
              <a:rPr lang="en-US" dirty="0"/>
              <a:t>WEEKLY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23BC0D42-EB10-7AAC-2F13-93419AE85D0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-1" y="1451113"/>
            <a:ext cx="4333511" cy="4768712"/>
          </a:xfrm>
        </p:spPr>
        <p:txBody>
          <a:bodyPr/>
          <a:lstStyle/>
          <a:p>
            <a:r>
              <a:rPr lang="en-US" dirty="0"/>
              <a:t>Trend analysis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0AAF8503-2429-0D83-49DC-63CE47862B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4274" y="2242336"/>
            <a:ext cx="2377566" cy="839826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Businesses need new investment opportunities but are using old or outdated tools and services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FED7CEE8-841E-704A-907F-4D8C1646198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14525" y="3218688"/>
            <a:ext cx="3886200" cy="320040"/>
          </a:xfrm>
        </p:spPr>
        <p:txBody>
          <a:bodyPr/>
          <a:lstStyle/>
          <a:p>
            <a:r>
              <a:rPr lang="en-US" dirty="0"/>
              <a:t>Observations</a:t>
            </a:r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685181C0-71C4-709E-4B12-2E08064761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74320" y="3545967"/>
            <a:ext cx="3460820" cy="1064195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Gapped up on May 5</a:t>
            </a:r>
            <a:r>
              <a:rPr lang="en-US" sz="1100" baseline="30000" dirty="0"/>
              <a:t>th</a:t>
            </a:r>
            <a:r>
              <a:rPr lang="en-US" sz="1100" dirty="0"/>
              <a:t> above the $200 support level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$200 level major support, fund buying pressure in that area as it has also the 0.5 and 0.382 golden area of the Fibonacci retracement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8SMA crossing over 21 EMA, indicated bullish upside move, with the price closely following the 8 SMA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Recently found resistance at the $225 level, if pull back can find support at the 0.382 Fibonacci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100" dirty="0"/>
          </a:p>
        </p:txBody>
      </p:sp>
      <p:sp>
        <p:nvSpPr>
          <p:cNvPr id="149" name="Date Placeholder 148">
            <a:extLst>
              <a:ext uri="{FF2B5EF4-FFF2-40B4-BE49-F238E27FC236}">
                <a16:creationId xmlns:a16="http://schemas.microsoft.com/office/drawing/2014/main" id="{8A5FB237-D796-E55C-1334-9FF07A8364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7/14/20XX</a:t>
            </a:r>
          </a:p>
        </p:txBody>
      </p:sp>
      <p:sp>
        <p:nvSpPr>
          <p:cNvPr id="150" name="Footer Placeholder 149">
            <a:extLst>
              <a:ext uri="{FF2B5EF4-FFF2-40B4-BE49-F238E27FC236}">
                <a16:creationId xmlns:a16="http://schemas.microsoft.com/office/drawing/2014/main" id="{3A58BE47-0015-5C0B-7A50-C8B0A8C69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FF9AE9-56BC-FD0F-2C9C-ED0714C80DE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B93B49A-1E89-27B2-E307-F2DF10240A7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AC2660A-9B40-E6E7-F9FD-ECCDE5440DD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FB444D2-1FD9-7C15-B0D7-159A6B3FCBE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4C26C64-560B-8889-66BB-5DB3A82F1F01}"/>
              </a:ext>
            </a:extLst>
          </p:cNvPr>
          <p:cNvSpPr/>
          <p:nvPr/>
        </p:nvSpPr>
        <p:spPr>
          <a:xfrm>
            <a:off x="4102235" y="1451113"/>
            <a:ext cx="289290" cy="4768711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0852C17-CC90-54F9-51E2-94CD227816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4260" y="1158240"/>
            <a:ext cx="7393420" cy="519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116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6E2085-92FA-9A1A-9A2E-B7B386F704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image of bar graphs">
            <a:extLst>
              <a:ext uri="{FF2B5EF4-FFF2-40B4-BE49-F238E27FC236}">
                <a16:creationId xmlns:a16="http://schemas.microsoft.com/office/drawing/2014/main" id="{CB79354D-E072-8167-03E1-87C02512957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6324"/>
          <a:stretch>
            <a:fillRect/>
          </a:stretch>
        </p:blipFill>
        <p:spPr>
          <a:xfrm>
            <a:off x="-1" y="0"/>
            <a:ext cx="12192001" cy="6858001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B78917-317F-FD3E-64B2-2131C139C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65125"/>
            <a:ext cx="8562475" cy="1325563"/>
          </a:xfrm>
        </p:spPr>
        <p:txBody>
          <a:bodyPr/>
          <a:lstStyle/>
          <a:p>
            <a:r>
              <a:rPr lang="en-US" dirty="0"/>
              <a:t>DAILY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83466CF2-DB41-ED56-CAA6-5A9647AA8A6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-1" y="1451113"/>
            <a:ext cx="4333511" cy="4768712"/>
          </a:xfrm>
        </p:spPr>
        <p:txBody>
          <a:bodyPr/>
          <a:lstStyle/>
          <a:p>
            <a:r>
              <a:rPr lang="en-US" dirty="0"/>
              <a:t>OBSERVATIONS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C90BAE9A-F608-7201-E497-1F47A82B68E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11016" y="2242335"/>
            <a:ext cx="3727938" cy="2600970"/>
          </a:xfrm>
        </p:spPr>
        <p:txBody>
          <a:bodyPr>
            <a:normAutofit fontScale="925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Closely following the 8 SMA and 21 EMA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On June 23</a:t>
            </a:r>
            <a:r>
              <a:rPr lang="en-US" sz="1100" baseline="30000" dirty="0"/>
              <a:t>rd</a:t>
            </a:r>
            <a:r>
              <a:rPr lang="en-US" sz="1100" dirty="0"/>
              <a:t> the stock found buying pressure right at the 21 EMA and the 0.5 Fibonacci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Found resistance at the $225 level and the -0.272 , investors may take profit, and the price may pull back and find a possible support level at the 0 Fibonacci level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RSI is in the high 60’s, not yet oversold, major catalyst could push the stock to the upside with a price target of low 230’s, right where the -0.618 Fibonacci level is situated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A9606D-022F-C5BB-22B7-2720A0FA423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C37E5AA-BA6B-AC72-1412-A59BF0E6922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F17C559-6895-029F-5851-C1B2E878B7B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5A2DC91-6369-8E7E-204F-4B04A12098E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E6DB9D-85E6-F9E1-36BD-9671941E069E}"/>
              </a:ext>
            </a:extLst>
          </p:cNvPr>
          <p:cNvSpPr/>
          <p:nvPr/>
        </p:nvSpPr>
        <p:spPr>
          <a:xfrm>
            <a:off x="4102235" y="1451113"/>
            <a:ext cx="289290" cy="4768711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14F4292-65B1-7786-940D-2E2975D488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8652" y="1115367"/>
            <a:ext cx="7688206" cy="5377508"/>
          </a:xfrm>
          <a:prstGeom prst="rect">
            <a:avLst/>
          </a:prstGeom>
        </p:spPr>
      </p:pic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91D28219-CDF7-5734-C974-8289A679AAE4}"/>
              </a:ext>
            </a:extLst>
          </p:cNvPr>
          <p:cNvSpPr txBox="1">
            <a:spLocks/>
          </p:cNvSpPr>
          <p:nvPr/>
        </p:nvSpPr>
        <p:spPr>
          <a:xfrm>
            <a:off x="216035" y="4682333"/>
            <a:ext cx="3886200" cy="32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 cap="all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Investment recommendation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B233B5B-91A2-BCDE-0906-8529E26C989C}"/>
              </a:ext>
            </a:extLst>
          </p:cNvPr>
          <p:cNvSpPr/>
          <p:nvPr/>
        </p:nvSpPr>
        <p:spPr>
          <a:xfrm>
            <a:off x="984511" y="5147638"/>
            <a:ext cx="2180948" cy="92692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HOLD</a:t>
            </a:r>
          </a:p>
        </p:txBody>
      </p:sp>
    </p:spTree>
    <p:extLst>
      <p:ext uri="{BB962C8B-B14F-4D97-AF65-F5344CB8AC3E}">
        <p14:creationId xmlns:p14="http://schemas.microsoft.com/office/powerpoint/2010/main" val="3040864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AAD779-4C62-F7A7-C2D3-048EF8424B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image of bar graphs">
            <a:extLst>
              <a:ext uri="{FF2B5EF4-FFF2-40B4-BE49-F238E27FC236}">
                <a16:creationId xmlns:a16="http://schemas.microsoft.com/office/drawing/2014/main" id="{23FE6AB8-09C5-D827-2361-E516247FE8D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6324"/>
          <a:stretch>
            <a:fillRect/>
          </a:stretch>
        </p:blipFill>
        <p:spPr>
          <a:xfrm>
            <a:off x="-1" y="0"/>
            <a:ext cx="12192001" cy="6858001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29AF51-392B-C635-037C-461AF9AEB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65125"/>
            <a:ext cx="8562475" cy="1325563"/>
          </a:xfrm>
        </p:spPr>
        <p:txBody>
          <a:bodyPr/>
          <a:lstStyle/>
          <a:p>
            <a:r>
              <a:rPr lang="en-US" dirty="0"/>
              <a:t>MONTHLY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35CAB90E-1C3F-1249-3F2E-05F43416E6F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-1" y="1451113"/>
            <a:ext cx="4333511" cy="4768712"/>
          </a:xfrm>
        </p:spPr>
        <p:txBody>
          <a:bodyPr/>
          <a:lstStyle/>
          <a:p>
            <a:r>
              <a:rPr lang="en-US" dirty="0"/>
              <a:t>Trend Analysis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4342CCB3-5ED8-0E90-1BA9-714E8A41EE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4274" y="2242336"/>
            <a:ext cx="2377566" cy="839826"/>
          </a:xfrm>
        </p:spPr>
        <p:txBody>
          <a:bodyPr>
            <a:normAutofit fontScale="92500"/>
          </a:bodyPr>
          <a:lstStyle/>
          <a:p>
            <a:r>
              <a:rPr lang="en-US" dirty="0"/>
              <a:t>Bullish, lower lows with upside move on the long term </a:t>
            </a:r>
          </a:p>
          <a:p>
            <a:endParaRPr lang="en-US" dirty="0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81232D3A-141B-2885-9397-6B537BF4493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14525" y="3218688"/>
            <a:ext cx="3886200" cy="320040"/>
          </a:xfrm>
        </p:spPr>
        <p:txBody>
          <a:bodyPr/>
          <a:lstStyle/>
          <a:p>
            <a:r>
              <a:rPr lang="en-US" dirty="0"/>
              <a:t>OBSERVATIONS</a:t>
            </a:r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BE42C161-3AAF-D1DA-30C7-D9F8F4F0B20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1354" y="3545967"/>
            <a:ext cx="3757245" cy="987307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The stock is resting on the $300 support level, right by the 0.5 Fibonacci level, which is further support by the 21 EMA coming closer , which could indicate a good moment to buy from a technical standpoint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 Found major resistance at the $250 level, right where the 0.382 Fibonacci level is located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RSI not oversold yet, enough space for further upside</a:t>
            </a:r>
          </a:p>
        </p:txBody>
      </p:sp>
      <p:sp>
        <p:nvSpPr>
          <p:cNvPr id="149" name="Date Placeholder 148">
            <a:extLst>
              <a:ext uri="{FF2B5EF4-FFF2-40B4-BE49-F238E27FC236}">
                <a16:creationId xmlns:a16="http://schemas.microsoft.com/office/drawing/2014/main" id="{4C7A0CAA-A14C-3B8B-D524-DC14AA1AD1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7/14/20XX</a:t>
            </a:r>
          </a:p>
        </p:txBody>
      </p:sp>
      <p:sp>
        <p:nvSpPr>
          <p:cNvPr id="150" name="Footer Placeholder 149">
            <a:extLst>
              <a:ext uri="{FF2B5EF4-FFF2-40B4-BE49-F238E27FC236}">
                <a16:creationId xmlns:a16="http://schemas.microsoft.com/office/drawing/2014/main" id="{FD27D981-E541-2518-930B-6222793BE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2A4583-5ECE-DD60-5B49-5ACC01C487F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B0E34F4-0041-0FB6-3915-B9843F37D35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E4E0949-7127-08B1-1D5D-3BA073AEFF3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83B8EAA-F194-CF6D-B7F2-5520BFC4E8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D4B1DD-232C-E5DE-0C37-F12DCED76DF9}"/>
              </a:ext>
            </a:extLst>
          </p:cNvPr>
          <p:cNvSpPr/>
          <p:nvPr/>
        </p:nvSpPr>
        <p:spPr>
          <a:xfrm>
            <a:off x="4102235" y="1451113"/>
            <a:ext cx="289290" cy="4768711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687567-E0B5-E73C-BC1A-98C0C6B204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5059" y="894080"/>
            <a:ext cx="7713406" cy="543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016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80C357-24FF-3A4E-D06A-8AA9EEBE54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image of bar graphs">
            <a:extLst>
              <a:ext uri="{FF2B5EF4-FFF2-40B4-BE49-F238E27FC236}">
                <a16:creationId xmlns:a16="http://schemas.microsoft.com/office/drawing/2014/main" id="{31839082-FB1F-CA0F-7F75-83ECE8B3000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6324"/>
          <a:stretch>
            <a:fillRect/>
          </a:stretch>
        </p:blipFill>
        <p:spPr>
          <a:xfrm>
            <a:off x="-1" y="0"/>
            <a:ext cx="12192001" cy="6858001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71F5C9-BC38-0276-F12C-F7D4C1275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65125"/>
            <a:ext cx="8562475" cy="1325563"/>
          </a:xfrm>
        </p:spPr>
        <p:txBody>
          <a:bodyPr/>
          <a:lstStyle/>
          <a:p>
            <a:r>
              <a:rPr lang="en-US" dirty="0"/>
              <a:t>WEEKLY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DFFA8178-7BB2-25A0-D93C-C39DB70BD86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-1" y="1451113"/>
            <a:ext cx="4333511" cy="4768712"/>
          </a:xfrm>
        </p:spPr>
        <p:txBody>
          <a:bodyPr/>
          <a:lstStyle/>
          <a:p>
            <a:r>
              <a:rPr lang="en-US" dirty="0"/>
              <a:t>TREND ANALYSIS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7BE19B8E-7AF3-E64B-72A7-EEE7D102D2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4274" y="2242336"/>
            <a:ext cx="2377566" cy="839826"/>
          </a:xfrm>
        </p:spPr>
        <p:txBody>
          <a:bodyPr>
            <a:normAutofit fontScale="92500"/>
          </a:bodyPr>
          <a:lstStyle/>
          <a:p>
            <a:r>
              <a:rPr lang="en-US" dirty="0"/>
              <a:t>Bullish, lower lows with upside move on the long term </a:t>
            </a:r>
          </a:p>
          <a:p>
            <a:endParaRPr lang="en-US" dirty="0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F241D4FB-F4DE-B337-BCE6-82C7361DD45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14525" y="3218688"/>
            <a:ext cx="3886200" cy="320040"/>
          </a:xfrm>
        </p:spPr>
        <p:txBody>
          <a:bodyPr/>
          <a:lstStyle/>
          <a:p>
            <a:r>
              <a:rPr lang="en-US" dirty="0"/>
              <a:t>Observations</a:t>
            </a:r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2CCD2D26-DF1A-AA1A-3493-B7CCAEE4B3B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4839" y="3545967"/>
            <a:ext cx="3120225" cy="908165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Week of June 2</a:t>
            </a:r>
            <a:r>
              <a:rPr lang="en-US" sz="1200" baseline="30000" dirty="0"/>
              <a:t>nd</a:t>
            </a:r>
            <a:r>
              <a:rPr lang="en-US" sz="1200" dirty="0"/>
              <a:t> 8 SMA crossed over the 21 EMA, bullish indicator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Major resistance at $300 level, right where the golden zone of the Fibonacci is located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A lot of volatility, the stock has been moving sideways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RSI in the middle for either a move to the upside or downside</a:t>
            </a:r>
          </a:p>
        </p:txBody>
      </p:sp>
      <p:sp>
        <p:nvSpPr>
          <p:cNvPr id="149" name="Date Placeholder 148">
            <a:extLst>
              <a:ext uri="{FF2B5EF4-FFF2-40B4-BE49-F238E27FC236}">
                <a16:creationId xmlns:a16="http://schemas.microsoft.com/office/drawing/2014/main" id="{1D0F9AB0-F172-181F-49A5-C4557AD541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7/14/20XX</a:t>
            </a:r>
          </a:p>
        </p:txBody>
      </p:sp>
      <p:sp>
        <p:nvSpPr>
          <p:cNvPr id="150" name="Footer Placeholder 149">
            <a:extLst>
              <a:ext uri="{FF2B5EF4-FFF2-40B4-BE49-F238E27FC236}">
                <a16:creationId xmlns:a16="http://schemas.microsoft.com/office/drawing/2014/main" id="{34D6842E-5736-CCA1-3F6B-2906550B6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8A433E-0316-F102-ED7C-4E51DBB68C1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A9802D5-32F9-D891-B175-7EC37BE6580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E1672DC-3B1F-4696-AF7F-A8EC9A22396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AAFDCA0-63FA-DFF6-46D5-DBBE8F9892E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34D65F9-FCDE-FBC4-7E44-739D3153360C}"/>
              </a:ext>
            </a:extLst>
          </p:cNvPr>
          <p:cNvSpPr/>
          <p:nvPr/>
        </p:nvSpPr>
        <p:spPr>
          <a:xfrm>
            <a:off x="4102235" y="1451113"/>
            <a:ext cx="289290" cy="4768711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6B3E99B-9D16-7DFE-B9CE-F1306C0EFF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0433" y="1117601"/>
            <a:ext cx="7304643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191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8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24873"/>
      </a:accent1>
      <a:accent2>
        <a:srgbClr val="03658C"/>
      </a:accent2>
      <a:accent3>
        <a:srgbClr val="0388A6"/>
      </a:accent3>
      <a:accent4>
        <a:srgbClr val="04ADBF"/>
      </a:accent4>
      <a:accent5>
        <a:srgbClr val="5B9BD5"/>
      </a:accent5>
      <a:accent6>
        <a:srgbClr val="04D9D9"/>
      </a:accent6>
      <a:hlink>
        <a:srgbClr val="0563C1"/>
      </a:hlink>
      <a:folHlink>
        <a:srgbClr val="954F72"/>
      </a:folHlink>
    </a:clrScheme>
    <a:fontScheme name="Custom 118">
      <a:majorFont>
        <a:latin typeface="Selawik Semibol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nancial pitch deck_Win32_JB_v2.potx" id="{20737546-06B0-4BD7-AC56-F403EF86C0E3}" vid="{1EA85B44-1A53-4BBB-B1B2-A9A21AB62EE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FC5A798-286F-493A-A004-3C6C2A6B8B9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BAD7039-4680-4956-9542-B83D9E6314E4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284AF623-4A95-4652-AF18-74D461A966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Financial pitch deck</Template>
  <TotalTime>5658</TotalTime>
  <Words>1325</Words>
  <Application>Microsoft Office PowerPoint</Application>
  <PresentationFormat>Widescreen</PresentationFormat>
  <Paragraphs>167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Selawik Semibold</vt:lpstr>
      <vt:lpstr>Source Sans Pro</vt:lpstr>
      <vt:lpstr>Source Sans Pro ExtraLight</vt:lpstr>
      <vt:lpstr>Office Theme</vt:lpstr>
      <vt:lpstr>Fibonacci Play</vt:lpstr>
      <vt:lpstr>MONTHLY</vt:lpstr>
      <vt:lpstr>WEEKLY</vt:lpstr>
      <vt:lpstr>DAILY</vt:lpstr>
      <vt:lpstr>MONTHLY</vt:lpstr>
      <vt:lpstr>WEEKLY</vt:lpstr>
      <vt:lpstr>DAILY</vt:lpstr>
      <vt:lpstr>MONTHLY</vt:lpstr>
      <vt:lpstr>WEEKLY</vt:lpstr>
      <vt:lpstr>DAILY</vt:lpstr>
      <vt:lpstr>MONTHLY</vt:lpstr>
      <vt:lpstr>WEEKLY</vt:lpstr>
      <vt:lpstr>DAILY</vt:lpstr>
      <vt:lpstr>MONTHLY</vt:lpstr>
      <vt:lpstr>WEEKLY</vt:lpstr>
      <vt:lpstr>DAILY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Fibonacci Play</dc:title>
  <dc:creator>carlosdcorado@gmail.com</dc:creator>
  <cp:lastModifiedBy>Corado Antezana, Carlos</cp:lastModifiedBy>
  <cp:revision>2</cp:revision>
  <dcterms:created xsi:type="dcterms:W3CDTF">2025-07-01T19:16:51Z</dcterms:created>
  <dcterms:modified xsi:type="dcterms:W3CDTF">2026-02-05T19:40:31Z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