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Aptos" charset="1" panose="020B0004020202020204"/>
      <p:regular r:id="rId26"/>
    </p:embeddedFont>
    <p:embeddedFont>
      <p:font typeface="Aptos Bold" charset="1" panose="020B0004020202020204"/>
      <p:regular r:id="rId27"/>
    </p:embeddedFont>
    <p:embeddedFont>
      <p:font typeface="Open Sans" charset="1" panose="020B0606030504020204"/>
      <p:regular r:id="rId30"/>
    </p:embeddedFont>
    <p:embeddedFont>
      <p:font typeface="Emmali" charset="1" panose="00000000000000000000"/>
      <p:regular r:id="rId31"/>
    </p:embeddedFont>
    <p:embeddedFont>
      <p:font typeface="Calibri (MS) Bold" charset="1" panose="020F0702030404030204"/>
      <p:regular r:id="rId33"/>
    </p:embeddedFont>
    <p:embeddedFont>
      <p:font typeface="Arimo" charset="1" panose="020B0604020202020204"/>
      <p:regular r:id="rId34"/>
    </p:embeddedFont>
    <p:embeddedFont>
      <p:font typeface="Canva Sans" charset="1" panose="020B0503030501040103"/>
      <p:regular r:id="rId35"/>
    </p:embeddedFont>
    <p:embeddedFont>
      <p:font typeface="Arial Bold" charset="1" panose="020B0704020202020204"/>
      <p:regular r:id="rId36"/>
    </p:embeddedFont>
    <p:embeddedFont>
      <p:font typeface="Arial" charset="1" panose="020B0604020202020204"/>
      <p:regular r:id="rId38"/>
    </p:embeddedFont>
    <p:embeddedFont>
      <p:font typeface="Calibri (MS)" charset="1" panose="020F0502020204030204"/>
      <p:regular r:id="rId41"/>
    </p:embeddedFont>
    <p:embeddedFont>
      <p:font typeface="Calibri (MS) Italics" charset="1" panose="020F05020202040A0204"/>
      <p:regular r:id="rId42"/>
    </p:embeddedFont>
    <p:embeddedFont>
      <p:font typeface="Calibri (MS) Bold Italics" charset="1" panose="020F07020304040A0204"/>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notesMasters/notesMaster1.xml" Type="http://schemas.openxmlformats.org/officeDocument/2006/relationships/notesMaster"/><Relationship Id="rId24" Target="theme/theme2.xml" Type="http://schemas.openxmlformats.org/officeDocument/2006/relationships/theme"/><Relationship Id="rId25" Target="notesSlides/notesSlide1.xml" Type="http://schemas.openxmlformats.org/officeDocument/2006/relationships/notesSlide"/><Relationship Id="rId26" Target="fonts/font26.fntdata" Type="http://schemas.openxmlformats.org/officeDocument/2006/relationships/font"/><Relationship Id="rId27" Target="fonts/font27.fntdata" Type="http://schemas.openxmlformats.org/officeDocument/2006/relationships/font"/><Relationship Id="rId28" Target="notesSlides/notesSlide2.xml" Type="http://schemas.openxmlformats.org/officeDocument/2006/relationships/notesSlide"/><Relationship Id="rId29" Target="notesSlides/notesSlide3.xml" Type="http://schemas.openxmlformats.org/officeDocument/2006/relationships/notesSlide"/><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notesSlides/notesSlide4.xml" Type="http://schemas.openxmlformats.org/officeDocument/2006/relationships/note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notesSlides/notesSlide5.xml" Type="http://schemas.openxmlformats.org/officeDocument/2006/relationships/notesSlide"/><Relationship Id="rId38" Target="fonts/font38.fntdata" Type="http://schemas.openxmlformats.org/officeDocument/2006/relationships/font"/><Relationship Id="rId39" Target="notesSlides/notesSlide6.xml" Type="http://schemas.openxmlformats.org/officeDocument/2006/relationships/notesSlide"/><Relationship Id="rId4" Target="theme/theme1.xml" Type="http://schemas.openxmlformats.org/officeDocument/2006/relationships/theme"/><Relationship Id="rId40" Target="notesSlides/notesSlide7.xml" Type="http://schemas.openxmlformats.org/officeDocument/2006/relationships/notesSlide"/><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notesSlides/notesSlide8.xml" Type="http://schemas.openxmlformats.org/officeDocument/2006/relationships/notesSlide"/><Relationship Id="rId45" Target="notesSlides/notesSlide9.xml" Type="http://schemas.openxmlformats.org/officeDocument/2006/relationships/notesSlide"/><Relationship Id="rId46" Target="notesSlides/notesSlide10.xml" Type="http://schemas.openxmlformats.org/officeDocument/2006/relationships/notesSlide"/><Relationship Id="rId47" Target="notesSlides/notesSlide11.xml" Type="http://schemas.openxmlformats.org/officeDocument/2006/relationships/notesSlide"/><Relationship Id="rId48" Target="notesSlides/notesSlide12.xml" Type="http://schemas.openxmlformats.org/officeDocument/2006/relationships/notesSlide"/><Relationship Id="rId49" Target="notesSlides/notesSlide13.xml" Type="http://schemas.openxmlformats.org/officeDocument/2006/relationships/notesSlide"/><Relationship Id="rId5" Target="tableStyles.xml" Type="http://schemas.openxmlformats.org/officeDocument/2006/relationships/tableStyles"/><Relationship Id="rId50" Target="notesSlides/notesSlide14.xml" Type="http://schemas.openxmlformats.org/officeDocument/2006/relationships/notesSlide"/><Relationship Id="rId51" Target="notesSlides/notesSlide15.xml" Type="http://schemas.openxmlformats.org/officeDocument/2006/relationships/notesSlide"/><Relationship Id="rId52" Target="notesSlides/notesSlide16.xml" Type="http://schemas.openxmlformats.org/officeDocument/2006/relationships/notesSlide"/><Relationship Id="rId53" Target="notesSlides/notesSlide17.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Josue</a:t>
            </a:r>
          </a:p>
          <a:p>
            <a:r>
              <a:rPr lang="en-US"/>
              <a:t/>
            </a:r>
          </a:p>
          <a:p>
            <a:r>
              <a:rPr lang="en-US"/>
              <a:t>“Good afternoon, everyone. Today, we’ll be presenting our analysis on QXO, Inc., a rapidly growing player in the building products distribution space.</a:t>
            </a:r>
          </a:p>
          <a:p>
            <a:r>
              <a:rPr lang="en-US"/>
              <a:t/>
            </a:r>
          </a:p>
          <a:p>
            <a:r>
              <a:rPr lang="en-US"/>
              <a:t/>
            </a:r>
          </a:p>
          <a:p>
            <a:r>
              <a:rPr lang="en-US"/>
              <a:t>Over the next 15 minutes, we’ll walk you through QXO’s business, industry positioning, and ultimately our investment perspective.”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Josue</a:t>
            </a:r>
          </a:p>
          <a:p>
            <a:r>
              <a:rPr lang="en-US"/>
              <a:t/>
            </a:r>
          </a:p>
          <a:p>
            <a:r>
              <a:rPr lang="en-US"/>
              <a:t>"Each member focused on a key part of the pitch—from company overview and industry analysis to valuation and investment thesis.</a:t>
            </a:r>
          </a:p>
          <a:p>
            <a:r>
              <a:rPr lang="en-US"/>
              <a:t/>
            </a:r>
          </a:p>
          <a:p>
            <a:r>
              <a:rPr lang="en-US"/>
              <a:t>This allowed us to build a comprehensive, bottom-up understanding of QXO and ensure each section connects into a clear recommendation.”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Josue</a:t>
            </a:r>
          </a:p>
          <a:p>
            <a:r>
              <a:rPr lang="en-US"/>
              <a:t/>
            </a:r>
          </a:p>
          <a:p>
            <a:r>
              <a:rPr lang="en-US"/>
              <a:t>"Here’s a quick look at how we’ll structure the presentation.</a:t>
            </a:r>
          </a:p>
          <a:p>
            <a:r>
              <a:rPr lang="en-US"/>
              <a:t/>
            </a:r>
          </a:p>
          <a:p>
            <a:r>
              <a:rPr lang="en-US"/>
              <a:t>We’ll start with a company overview to establish what QXO does and how it operates. Then we’ll cover management and leadership, followed by an industry and total addressable market analysis.</a:t>
            </a:r>
          </a:p>
          <a:p>
            <a:r>
              <a:rPr lang="en-US"/>
              <a:t/>
            </a:r>
          </a:p>
          <a:p>
            <a:r>
              <a:rPr lang="en-US"/>
              <a:t>From there, we’ll move into our investment thesis and finish with financials and valuation to support our conclusion.”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Josue</a:t>
            </a:r>
          </a:p>
          <a:p>
            <a:r>
              <a:rPr lang="en-US"/>
              <a:t/>
            </a:r>
          </a:p>
          <a:p>
            <a:r>
              <a:rPr lang="en-US"/>
              <a:t>QXO is the second-largest publicly traded building products distributor in North America, with a strong presence across the U.S. and Canada</a:t>
            </a:r>
          </a:p>
          <a:p>
            <a:r>
              <a:rPr lang="en-US"/>
              <a:t/>
            </a:r>
          </a:p>
          <a:p>
            <a:r>
              <a:rPr lang="en-US"/>
              <a:t>XQO's earning power is hard to ignore. The business generates substantial and growing EBITDA, reflecting both strong margins and operational efficiency at scale.</a:t>
            </a:r>
          </a:p>
          <a:p>
            <a:r>
              <a:rPr lang="en-US"/>
              <a:t/>
            </a:r>
          </a:p>
          <a:p>
            <a:r>
              <a:rPr lang="en-US"/>
              <a:t>Following its recent acquisition, QXO is expected to generate over $2 billion in adjusted EBITDA—positioning it as a dominant consolidator in a highly fragmented industry.”</a:t>
            </a:r>
          </a:p>
          <a:p>
            <a:r>
              <a:rPr lang="en-US"/>
              <a:t/>
            </a:r>
          </a:p>
          <a:p>
            <a:r>
              <a:rPr lang="en-US"/>
              <a:t>QXO's growth isn't the only compelling factor, its also scale and integration capacity: over 1,100 locations, a fleet of more than 10,000 vehicles, and leading market positions across multiple product categories.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Josue</a:t>
            </a:r>
          </a:p>
          <a:p>
            <a:r>
              <a:rPr lang="en-US"/>
              <a:t/>
            </a:r>
          </a:p>
          <a:p>
            <a:r>
              <a:rPr lang="en-US"/>
              <a:t>“QXO's operations span roofing, insulation, and specialty materials.</a:t>
            </a:r>
          </a:p>
          <a:p>
            <a:r>
              <a:rPr lang="en-US"/>
              <a:t/>
            </a:r>
          </a:p>
          <a:p>
            <a:r>
              <a:rPr lang="en-US"/>
              <a:t>From a revenue mix standpoint, the business is heavily weighted toward roofing and exterior products, with additional exposure to insulation and complementary building materials—providing both residential and commercial end-market diversification.</a:t>
            </a:r>
          </a:p>
          <a:p>
            <a:r>
              <a:rPr lang="en-US"/>
              <a:t/>
            </a:r>
          </a:p>
          <a:p>
            <a:r>
              <a:rPr lang="en-US"/>
              <a:t>Leadership is a core part of the story. The company is led by Brad Jacobs, whose track record in scaling businesses through M&amp;A underpins QXO’s roll-up strategy in a fragmented market. </a:t>
            </a:r>
          </a:p>
          <a:p>
            <a:r>
              <a:rPr lang="en-US"/>
              <a:t/>
            </a:r>
          </a:p>
          <a:p>
            <a:r>
              <a:rPr lang="en-US"/>
              <a:t>On the competitive side, QXO's largest competitor is Ferguson with a market cap of 51.3b, followed by Watsco, Builder's FirstSource and IBP, while still facing a long tail of smaller regional players.</a:t>
            </a:r>
          </a:p>
          <a:p>
            <a:r>
              <a:rPr lang="en-US"/>
              <a:t/>
            </a:r>
          </a:p>
          <a:p>
            <a:r>
              <a:rPr lang="en-US"/>
              <a:t>The key takeaway is that QXO combines scale, acquisition-driven growth, and experienced leadership to consolidate market share in an otherwise fragmented industry.”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William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William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Dustin</a:t>
            </a:r>
          </a:p>
          <a:p>
            <a:r>
              <a:rPr lang="en-US"/>
              <a:t>Starting with what Wall Street thinks about QXO — the analyst community is unanimously bullish. We have 16 analysts covering the stock, and every single one rates it a Strong Buy. What’s particularly compelling is the consistency — that Strong Buy consensus hasn’t wavered over the past three months. This isn’t a recent momentum call; it’s a sustained, high-conviction view from professionals who’ve done the work.</a:t>
            </a:r>
          </a:p>
          <a:p>
            <a:r>
              <a:rPr lang="en-US"/>
              <a:t>On price targets, the average sits at $32.93, implying roughly 61.5% upside from current levels. The most bullish analyst has a $50 target, and even the most conservative has a $26 floor — so across the board, the street sees meaningful appreciation from here. </a:t>
            </a:r>
          </a:p>
          <a:p>
            <a:r>
              <a:rPr lang="en-US"/>
              <a:t>Flipping to ownership — approximately 96% of shares are held by institutions. That’s significant because institutional investors like mutual funds, pension funds, and hedge funds have strict due diligence processes before they deploy capital. When 96% of your shareholder base is made up of those players, it signals that the people with the most resources and information are betting heavily on this company. Insider ownership is relatively small but present, which also shows some management alignment. The key takeaway here is that this isn’t a retail-driven, speculative trade — it’s a stock with deep institutional conviction behind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Dustin</a:t>
            </a:r>
          </a:p>
          <a:p>
            <a:r>
              <a:rPr lang="en-US"/>
              <a:t>Now let’s look at how QXO compares to its peers. This is a pro forma comps table, meaning QXO’s numbers incorporate the pending TopBuild acquisition alongside prior deals — Beacon and Kodiak — which is why the growth figures look so dramatic at first glance.</a:t>
            </a:r>
          </a:p>
          <a:p>
            <a:r>
              <a:rPr lang="en-US"/>
              <a:t>The 170% revenue growth and 240% EBITDA growth are acquisition-driven, not organic — </a:t>
            </a:r>
          </a:p>
          <a:p>
            <a:r>
              <a:rPr lang="en-US"/>
              <a:t/>
            </a:r>
          </a:p>
          <a:p>
            <a:r>
              <a:rPr lang="en-US"/>
              <a:t>QXOs large scale benefits them in the building products industry and that flows directly into margins. Hence the +410 basis points of projected EBITDA margin expansion versus just +50 for the peer average. this leads to a huge fcf growth of 173.3% that dwarfs peers</a:t>
            </a:r>
          </a:p>
          <a:p>
            <a:r>
              <a:rPr lang="en-US"/>
              <a:t>The street is clearly treating QXO as a category apart from the competition.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Dustin</a:t>
            </a:r>
          </a:p>
          <a:p>
            <a:r>
              <a:rPr lang="en-US"/>
              <a:t/>
            </a:r>
          </a:p>
          <a:p>
            <a:r>
              <a:rPr lang="en-US"/>
              <a:t>Lets move onto the macro backdrop. QXO is operating in an $800 billion-plus building products distribution market, underpinned by a structural housing undersupply of 4 to 7 million units and a 40-year median home age driving constant repair and remodel activity. These are long-cycle tailwinds that don’t evaporate quickly.</a:t>
            </a:r>
          </a:p>
          <a:p>
            <a:r>
              <a:rPr lang="en-US"/>
              <a:t>Scale is the key structural advantage in this industry — larger distributors win on vendor pricing, inventory availability, and freight efficiency, all of which QXO is now positioned to leverage as one of the biggest players in the space.</a:t>
            </a:r>
          </a:p>
          <a:p>
            <a:r>
              <a:rPr lang="en-US"/>
              <a:t>QXO holds the number one position in roofing distribution and waterproofing, and number two in insulation post-TopBuild — across markets totaling over $70 billion. Lumber and building materials represents another $145 billion opportunity where they’re still growing. The strategy is straightforward: use scale and acquisitions to dominate a highly fragmented industry before competitors can replicate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William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Mitchell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Mitchell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Jose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is the projections we did for our DCF, as we mentioned in our investment thesis we see revenue growing each year due to higher prices and optimized operations, leading to an increase in its EBITDA and cash flow, also important to mention its big increase in capital expenditures in the future like environmental and health efforts, new mill factories and power plants gloabally”</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is the projections we did for our DCF, as we mentioned in our investment thesis we see revenue growing each year due to higher prices and optimized operations, leading to an increase in its EBITDA and cash flow, also important to mention its big increase in capital expenditures in the future like environmental and health efforts, new mill factories and power plants gloabally”</a:t>
            </a:r>
          </a:p>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is the projections we did for our DCF, as we mentioned in our investment thesis we see revenue growing each year due to higher prices and optimized operations, leading to an increase in its EBITDA and cash flow, also important to mention its big increase in capital expenditures in the future like environmental and health efforts, new mill factories and power plants gloabally”</a:t>
            </a:r>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jpeg" Type="http://schemas.openxmlformats.org/officeDocument/2006/relationships/image"/><Relationship Id="rId2" Target="../notesSlides/notesSlide2.xml" Type="http://schemas.openxmlformats.org/officeDocument/2006/relationships/notesSlid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3.png" Type="http://schemas.openxmlformats.org/officeDocument/2006/relationships/image"/><Relationship Id="rId4" Target="../media/image14.svg" Type="http://schemas.openxmlformats.org/officeDocument/2006/relationships/image"/><Relationship Id="rId5" Target="../media/image15.jpeg" Type="http://schemas.openxmlformats.org/officeDocument/2006/relationships/image"/><Relationship Id="rId6" Target="../media/image1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6.png" Type="http://schemas.openxmlformats.org/officeDocument/2006/relationships/image"/><Relationship Id="rId4" Target="../media/image17.jpeg" Type="http://schemas.openxmlformats.org/officeDocument/2006/relationships/image"/><Relationship Id="rId5" Target="../media/image18.jpe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 Id="rId8" Target="../media/image12.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jpeg" Type="http://schemas.openxmlformats.org/officeDocument/2006/relationships/image"/><Relationship Id="rId11" Target="../media/image26.png" Type="http://schemas.openxmlformats.org/officeDocument/2006/relationships/image"/><Relationship Id="rId12" Target="../media/image27.jpeg" Type="http://schemas.openxmlformats.org/officeDocument/2006/relationships/image"/><Relationship Id="rId13" Target="../media/image12.jpeg" Type="http://schemas.openxmlformats.org/officeDocument/2006/relationships/image"/><Relationship Id="rId14" Target="../media/image28.png" Type="http://schemas.openxmlformats.org/officeDocument/2006/relationships/image"/><Relationship Id="rId2" Target="../notesSlides/notesSlide5.xml" Type="http://schemas.openxmlformats.org/officeDocument/2006/relationships/notesSlide"/><Relationship Id="rId3" Target="../media/image2.jpeg" Type="http://schemas.openxmlformats.org/officeDocument/2006/relationships/image"/><Relationship Id="rId4" Target="../media/image16.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 Id="rId8" Target="../media/image24.png" Type="http://schemas.openxmlformats.org/officeDocument/2006/relationships/image"/><Relationship Id="rId9" Target="../media/image17.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17.jpeg" Type="http://schemas.openxmlformats.org/officeDocument/2006/relationships/image"/><Relationship Id="rId12" Target="../media/image34.png" Type="http://schemas.openxmlformats.org/officeDocument/2006/relationships/image"/><Relationship Id="rId13" Target="../media/image35.png" Type="http://schemas.openxmlformats.org/officeDocument/2006/relationships/image"/><Relationship Id="rId14" Target="../media/image36.png" Type="http://schemas.openxmlformats.org/officeDocument/2006/relationships/image"/><Relationship Id="rId2" Target="../notesSlides/notesSlide6.xml" Type="http://schemas.openxmlformats.org/officeDocument/2006/relationships/notesSlide"/><Relationship Id="rId3" Target="../media/image2.jpeg" Type="http://schemas.openxmlformats.org/officeDocument/2006/relationships/image"/><Relationship Id="rId4" Target="../media/image16.png" Type="http://schemas.openxmlformats.org/officeDocument/2006/relationships/image"/><Relationship Id="rId5" Target="../media/image12.jpeg" Type="http://schemas.openxmlformats.org/officeDocument/2006/relationships/image"/><Relationship Id="rId6" Target="../media/image29.png" Type="http://schemas.openxmlformats.org/officeDocument/2006/relationships/image"/><Relationship Id="rId7" Target="../media/image30.png" Type="http://schemas.openxmlformats.org/officeDocument/2006/relationships/image"/><Relationship Id="rId8" Target="../media/image31.png" Type="http://schemas.openxmlformats.org/officeDocument/2006/relationships/image"/><Relationship Id="rId9" Target="../media/image3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2.jpeg" Type="http://schemas.openxmlformats.org/officeDocument/2006/relationships/image"/><Relationship Id="rId2" Target="../notesSlides/notesSlide7.xml" Type="http://schemas.openxmlformats.org/officeDocument/2006/relationships/notesSlide"/><Relationship Id="rId3" Target="../media/image2.jpeg" Type="http://schemas.openxmlformats.org/officeDocument/2006/relationships/image"/><Relationship Id="rId4" Target="../media/image37.png" Type="http://schemas.openxmlformats.org/officeDocument/2006/relationships/image"/><Relationship Id="rId5" Target="../media/image38.pn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 Id="rId8" Target="../media/image41.png" Type="http://schemas.openxmlformats.org/officeDocument/2006/relationships/image"/><Relationship Id="rId9" Target="../media/image4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43.png" Type="http://schemas.openxmlformats.org/officeDocument/2006/relationships/image"/><Relationship Id="rId6" Target="../media/image44.png" Type="http://schemas.openxmlformats.org/officeDocument/2006/relationships/image"/><Relationship Id="rId7" Target="../media/image4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4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svg" Type="http://schemas.openxmlformats.org/officeDocument/2006/relationships/image"/><Relationship Id="rId2" Target="../notesSlides/notesSlide10.xml" Type="http://schemas.openxmlformats.org/officeDocument/2006/relationships/notesSlide"/><Relationship Id="rId3" Target="../media/image16.png" Type="http://schemas.openxmlformats.org/officeDocument/2006/relationships/image"/><Relationship Id="rId4" Target="../media/image47.png" Type="http://schemas.openxmlformats.org/officeDocument/2006/relationships/image"/><Relationship Id="rId5" Target="../media/image2.jpeg" Type="http://schemas.openxmlformats.org/officeDocument/2006/relationships/image"/><Relationship Id="rId6" Target="../media/image48.pn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media/image5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3.png" Type="http://schemas.openxmlformats.org/officeDocument/2006/relationships/image"/><Relationship Id="rId4" Target="../media/image2.jpeg" Type="http://schemas.openxmlformats.org/officeDocument/2006/relationships/image"/><Relationship Id="rId5" Target="../media/image54.png" Type="http://schemas.openxmlformats.org/officeDocument/2006/relationships/image"/><Relationship Id="rId6" Target="../media/image16.png" Type="http://schemas.openxmlformats.org/officeDocument/2006/relationships/image"/><Relationship Id="rId7" Target="../media/image1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6.png" Type="http://schemas.openxmlformats.org/officeDocument/2006/relationships/image"/><Relationship Id="rId4" Target="../media/image55.png" Type="http://schemas.openxmlformats.org/officeDocument/2006/relationships/image"/><Relationship Id="rId5" Target="../media/image1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56.png" Type="http://schemas.openxmlformats.org/officeDocument/2006/relationships/image"/><Relationship Id="rId6" Target="../media/image5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2.jpeg" Type="http://schemas.openxmlformats.org/officeDocument/2006/relationships/image"/><Relationship Id="rId6" Target="../media/image58.png" Type="http://schemas.openxmlformats.org/officeDocument/2006/relationships/image"/><Relationship Id="rId7" Target="../media/image59.png" Type="http://schemas.openxmlformats.org/officeDocument/2006/relationships/image"/><Relationship Id="rId8" Target="../media/image6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6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6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6.png" Type="http://schemas.openxmlformats.org/officeDocument/2006/relationships/image"/><Relationship Id="rId4" Target="../media/image12.jpeg" Type="http://schemas.openxmlformats.org/officeDocument/2006/relationships/image"/><Relationship Id="rId5" Target="../media/image6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6000" t="0" r="-6000" b="0"/>
            </a:stretch>
          </a:blipFill>
        </p:spPr>
      </p:sp>
      <p:grpSp>
        <p:nvGrpSpPr>
          <p:cNvPr name="Group 3" id="3"/>
          <p:cNvGrpSpPr/>
          <p:nvPr/>
        </p:nvGrpSpPr>
        <p:grpSpPr>
          <a:xfrm rot="0">
            <a:off x="781712" y="3017381"/>
            <a:ext cx="6616716" cy="7064832"/>
            <a:chOff x="0" y="0"/>
            <a:chExt cx="8572830" cy="9153423"/>
          </a:xfrm>
        </p:grpSpPr>
        <p:sp>
          <p:nvSpPr>
            <p:cNvPr name="Freeform 4" id="4"/>
            <p:cNvSpPr/>
            <p:nvPr/>
          </p:nvSpPr>
          <p:spPr>
            <a:xfrm flipH="false" flipV="false" rot="0">
              <a:off x="0" y="0"/>
              <a:ext cx="8572881" cy="9153487"/>
            </a:xfrm>
            <a:custGeom>
              <a:avLst/>
              <a:gdLst/>
              <a:ahLst/>
              <a:cxnLst/>
              <a:rect r="r" b="b" t="t" l="l"/>
              <a:pathLst>
                <a:path h="9153487" w="8572881">
                  <a:moveTo>
                    <a:pt x="0" y="0"/>
                  </a:moveTo>
                  <a:lnTo>
                    <a:pt x="8572881" y="0"/>
                  </a:lnTo>
                  <a:lnTo>
                    <a:pt x="8572881" y="7322786"/>
                  </a:lnTo>
                  <a:lnTo>
                    <a:pt x="4286377" y="9153487"/>
                  </a:lnTo>
                  <a:lnTo>
                    <a:pt x="0" y="7322786"/>
                  </a:lnTo>
                  <a:close/>
                </a:path>
              </a:pathLst>
            </a:custGeom>
            <a:solidFill>
              <a:srgbClr val="FFFFFF"/>
            </a:solidFill>
          </p:spPr>
        </p:sp>
      </p:grpSp>
      <p:sp>
        <p:nvSpPr>
          <p:cNvPr name="TextBox 5" id="5"/>
          <p:cNvSpPr txBox="true"/>
          <p:nvPr/>
        </p:nvSpPr>
        <p:spPr>
          <a:xfrm rot="0">
            <a:off x="953218" y="3185839"/>
            <a:ext cx="6199842" cy="5400897"/>
          </a:xfrm>
          <a:prstGeom prst="rect">
            <a:avLst/>
          </a:prstGeom>
        </p:spPr>
        <p:txBody>
          <a:bodyPr anchor="t" rtlCol="false" tIns="0" lIns="0" bIns="0" rIns="0">
            <a:spAutoFit/>
          </a:bodyPr>
          <a:lstStyle/>
          <a:p>
            <a:pPr algn="l">
              <a:lnSpc>
                <a:spcPts val="3872"/>
              </a:lnSpc>
            </a:pPr>
            <a:r>
              <a:rPr lang="en-US" sz="3227">
                <a:solidFill>
                  <a:srgbClr val="000000"/>
                </a:solidFill>
                <a:latin typeface="Aptos"/>
                <a:ea typeface="Aptos"/>
                <a:cs typeface="Aptos"/>
                <a:sym typeface="Aptos"/>
              </a:rPr>
              <a:t>QXO, INC.                            NYSE: QXO</a:t>
            </a:r>
          </a:p>
          <a:p>
            <a:pPr algn="l">
              <a:lnSpc>
                <a:spcPts val="3872"/>
              </a:lnSpc>
            </a:pPr>
          </a:p>
          <a:p>
            <a:pPr algn="l">
              <a:lnSpc>
                <a:spcPts val="3872"/>
              </a:lnSpc>
            </a:pPr>
            <a:r>
              <a:rPr lang="en-US" sz="3227" b="true">
                <a:solidFill>
                  <a:srgbClr val="000000"/>
                </a:solidFill>
                <a:latin typeface="Aptos Bold"/>
                <a:ea typeface="Aptos Bold"/>
                <a:cs typeface="Aptos Bold"/>
                <a:sym typeface="Aptos Bold"/>
              </a:rPr>
              <a:t>BUY</a:t>
            </a:r>
          </a:p>
          <a:p>
            <a:pPr algn="l">
              <a:lnSpc>
                <a:spcPts val="3872"/>
              </a:lnSpc>
            </a:pPr>
          </a:p>
          <a:p>
            <a:pPr algn="l">
              <a:lnSpc>
                <a:spcPts val="3872"/>
              </a:lnSpc>
            </a:pPr>
            <a:r>
              <a:rPr lang="en-US" sz="3227">
                <a:solidFill>
                  <a:srgbClr val="000000"/>
                </a:solidFill>
                <a:latin typeface="Aptos"/>
                <a:ea typeface="Aptos"/>
                <a:cs typeface="Aptos"/>
                <a:sym typeface="Aptos"/>
              </a:rPr>
              <a:t>Dustin Feng, William Everitt</a:t>
            </a:r>
          </a:p>
          <a:p>
            <a:pPr algn="l">
              <a:lnSpc>
                <a:spcPts val="3872"/>
              </a:lnSpc>
            </a:pPr>
            <a:r>
              <a:rPr lang="en-US" sz="3227">
                <a:solidFill>
                  <a:srgbClr val="000000"/>
                </a:solidFill>
                <a:latin typeface="Aptos"/>
                <a:ea typeface="Aptos"/>
                <a:cs typeface="Aptos"/>
                <a:sym typeface="Aptos"/>
              </a:rPr>
              <a:t>Sofia Rosinski, Mitchell Curran  Josue Beltran, Jose Del Pozo</a:t>
            </a:r>
          </a:p>
          <a:p>
            <a:pPr algn="l">
              <a:lnSpc>
                <a:spcPts val="3872"/>
              </a:lnSpc>
            </a:pPr>
          </a:p>
          <a:p>
            <a:pPr algn="l">
              <a:lnSpc>
                <a:spcPts val="3872"/>
              </a:lnSpc>
            </a:pPr>
            <a:r>
              <a:rPr lang="en-US" sz="3227">
                <a:solidFill>
                  <a:srgbClr val="000000"/>
                </a:solidFill>
                <a:latin typeface="Aptos"/>
                <a:ea typeface="Aptos"/>
                <a:cs typeface="Aptos"/>
                <a:sym typeface="Aptos"/>
              </a:rPr>
              <a:t>Neeley Equity Research Club</a:t>
            </a:r>
          </a:p>
          <a:p>
            <a:pPr algn="l">
              <a:lnSpc>
                <a:spcPts val="3872"/>
              </a:lnSpc>
            </a:pPr>
          </a:p>
          <a:p>
            <a:pPr algn="l">
              <a:lnSpc>
                <a:spcPts val="3872"/>
              </a:lnSpc>
            </a:pPr>
            <a:r>
              <a:rPr lang="en-US" sz="3227">
                <a:solidFill>
                  <a:srgbClr val="000000"/>
                </a:solidFill>
                <a:latin typeface="Aptos"/>
                <a:ea typeface="Aptos"/>
                <a:cs typeface="Aptos"/>
                <a:sym typeface="Aptos"/>
              </a:rPr>
              <a:t>April 30, 2026</a:t>
            </a:r>
          </a:p>
        </p:txBody>
      </p:sp>
      <p:grpSp>
        <p:nvGrpSpPr>
          <p:cNvPr name="Group 6" id="6"/>
          <p:cNvGrpSpPr/>
          <p:nvPr/>
        </p:nvGrpSpPr>
        <p:grpSpPr>
          <a:xfrm rot="0">
            <a:off x="12915900" y="9534525"/>
            <a:ext cx="4114800" cy="547688"/>
            <a:chOff x="0" y="0"/>
            <a:chExt cx="5486400" cy="730250"/>
          </a:xfrm>
        </p:grpSpPr>
        <p:sp>
          <p:nvSpPr>
            <p:cNvPr name="Freeform 7" id="7"/>
            <p:cNvSpPr/>
            <p:nvPr/>
          </p:nvSpPr>
          <p:spPr>
            <a:xfrm flipH="false" flipV="false" rot="0">
              <a:off x="0" y="0"/>
              <a:ext cx="5486400" cy="730250"/>
            </a:xfrm>
            <a:custGeom>
              <a:avLst/>
              <a:gdLst/>
              <a:ahLst/>
              <a:cxnLst/>
              <a:rect r="r" b="b" t="t" l="l"/>
              <a:pathLst>
                <a:path h="730250" w="5486400">
                  <a:moveTo>
                    <a:pt x="0" y="0"/>
                  </a:moveTo>
                  <a:lnTo>
                    <a:pt x="5486400" y="0"/>
                  </a:lnTo>
                  <a:lnTo>
                    <a:pt x="5486400" y="730250"/>
                  </a:lnTo>
                  <a:lnTo>
                    <a:pt x="0" y="730250"/>
                  </a:lnTo>
                  <a:close/>
                </a:path>
              </a:pathLst>
            </a:custGeom>
            <a:blipFill>
              <a:blip r:embed="rId4">
                <a:alphaModFix amt="0"/>
              </a:blip>
              <a:stretch>
                <a:fillRect l="0" t="-96391" r="0" b="-96391"/>
              </a:stretch>
            </a:blipFill>
          </p:spPr>
        </p:sp>
        <p:sp>
          <p:nvSpPr>
            <p:cNvPr name="TextBox 8" id="8"/>
            <p:cNvSpPr txBox="true"/>
            <p:nvPr/>
          </p:nvSpPr>
          <p:spPr>
            <a:xfrm>
              <a:off x="0" y="0"/>
              <a:ext cx="5486400" cy="730250"/>
            </a:xfrm>
            <a:prstGeom prst="rect">
              <a:avLst/>
            </a:prstGeom>
          </p:spPr>
          <p:txBody>
            <a:bodyPr anchor="ctr" rtlCol="false" tIns="0" lIns="0" bIns="0" rIns="0"/>
            <a:lstStyle/>
            <a:p>
              <a:pPr algn="r">
                <a:lnSpc>
                  <a:spcPts val="2160"/>
                </a:lnSpc>
              </a:pPr>
              <a:r>
                <a:rPr lang="en-US" sz="1800">
                  <a:solidFill>
                    <a:srgbClr val="767676"/>
                  </a:solidFill>
                  <a:latin typeface="Aptos"/>
                  <a:ea typeface="Aptos"/>
                  <a:cs typeface="Aptos"/>
                  <a:sym typeface="Aptos"/>
                </a:rPr>
                <a:t>1</a:t>
              </a:r>
            </a:p>
          </p:txBody>
        </p:sp>
      </p:grpSp>
      <p:grpSp>
        <p:nvGrpSpPr>
          <p:cNvPr name="Group 9" id="9"/>
          <p:cNvGrpSpPr/>
          <p:nvPr/>
        </p:nvGrpSpPr>
        <p:grpSpPr>
          <a:xfrm rot="0">
            <a:off x="953218" y="439357"/>
            <a:ext cx="6125980" cy="2338083"/>
            <a:chOff x="0" y="0"/>
            <a:chExt cx="8353514" cy="3188259"/>
          </a:xfrm>
        </p:grpSpPr>
        <p:sp>
          <p:nvSpPr>
            <p:cNvPr name="Freeform 10" id="10" descr="A blue x and circles on a black background  AI-generated content may be incorrect."/>
            <p:cNvSpPr/>
            <p:nvPr/>
          </p:nvSpPr>
          <p:spPr>
            <a:xfrm flipH="false" flipV="false" rot="0">
              <a:off x="0" y="0"/>
              <a:ext cx="8353552" cy="3188208"/>
            </a:xfrm>
            <a:custGeom>
              <a:avLst/>
              <a:gdLst/>
              <a:ahLst/>
              <a:cxnLst/>
              <a:rect r="r" b="b" t="t" l="l"/>
              <a:pathLst>
                <a:path h="3188208" w="8353552">
                  <a:moveTo>
                    <a:pt x="0" y="0"/>
                  </a:moveTo>
                  <a:lnTo>
                    <a:pt x="8353552" y="0"/>
                  </a:lnTo>
                  <a:lnTo>
                    <a:pt x="8353552" y="3188208"/>
                  </a:lnTo>
                  <a:lnTo>
                    <a:pt x="0" y="3188208"/>
                  </a:lnTo>
                  <a:lnTo>
                    <a:pt x="0" y="0"/>
                  </a:lnTo>
                  <a:close/>
                </a:path>
              </a:pathLst>
            </a:custGeom>
            <a:blipFill>
              <a:blip r:embed="rId5"/>
              <a:stretch>
                <a:fillRect l="0" t="0" r="0" b="-1"/>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 id="3"/>
          <p:cNvGrpSpPr/>
          <p:nvPr/>
        </p:nvGrpSpPr>
        <p:grpSpPr>
          <a:xfrm rot="0">
            <a:off x="5198840" y="10894"/>
            <a:ext cx="7886700" cy="1089336"/>
            <a:chOff x="0" y="0"/>
            <a:chExt cx="10515600" cy="1452448"/>
          </a:xfrm>
        </p:grpSpPr>
        <p:sp>
          <p:nvSpPr>
            <p:cNvPr name="Freeform 4" id="4"/>
            <p:cNvSpPr/>
            <p:nvPr/>
          </p:nvSpPr>
          <p:spPr>
            <a:xfrm flipH="false" flipV="false" rot="0">
              <a:off x="0" y="0"/>
              <a:ext cx="10515596" cy="1452448"/>
            </a:xfrm>
            <a:custGeom>
              <a:avLst/>
              <a:gdLst/>
              <a:ahLst/>
              <a:cxnLst/>
              <a:rect r="r" b="b" t="t" l="l"/>
              <a:pathLst>
                <a:path h="1452448" w="10515596">
                  <a:moveTo>
                    <a:pt x="0" y="0"/>
                  </a:moveTo>
                  <a:lnTo>
                    <a:pt x="10515596" y="0"/>
                  </a:lnTo>
                  <a:lnTo>
                    <a:pt x="10515596" y="1452448"/>
                  </a:lnTo>
                  <a:lnTo>
                    <a:pt x="0" y="1452448"/>
                  </a:lnTo>
                  <a:close/>
                </a:path>
              </a:pathLst>
            </a:custGeom>
            <a:solidFill>
              <a:srgbClr val="FFFFFF">
                <a:alpha val="0"/>
              </a:srgbClr>
            </a:solidFill>
          </p:spPr>
        </p:sp>
        <p:sp>
          <p:nvSpPr>
            <p:cNvPr name="TextBox 5" id="5"/>
            <p:cNvSpPr txBox="true"/>
            <p:nvPr/>
          </p:nvSpPr>
          <p:spPr>
            <a:xfrm>
              <a:off x="0" y="57150"/>
              <a:ext cx="10515600" cy="1395298"/>
            </a:xfrm>
            <a:prstGeom prst="rect">
              <a:avLst/>
            </a:prstGeom>
          </p:spPr>
          <p:txBody>
            <a:bodyPr anchor="ctr" rtlCol="false" tIns="0" lIns="0" bIns="0" rIns="0"/>
            <a:lstStyle/>
            <a:p>
              <a:pPr algn="ctr">
                <a:lnSpc>
                  <a:spcPts val="5939"/>
                </a:lnSpc>
              </a:pPr>
              <a:r>
                <a:rPr lang="en-US" b="true" sz="5499">
                  <a:solidFill>
                    <a:srgbClr val="002244"/>
                  </a:solidFill>
                  <a:latin typeface="Aptos Bold"/>
                  <a:ea typeface="Aptos Bold"/>
                  <a:cs typeface="Aptos Bold"/>
                  <a:sym typeface="Aptos Bold"/>
                </a:rPr>
                <a:t>Meet the Team</a:t>
              </a:r>
            </a:p>
          </p:txBody>
        </p:sp>
      </p:grpSp>
      <p:grpSp>
        <p:nvGrpSpPr>
          <p:cNvPr name="Group 6" id="6"/>
          <p:cNvGrpSpPr/>
          <p:nvPr/>
        </p:nvGrpSpPr>
        <p:grpSpPr>
          <a:xfrm rot="0">
            <a:off x="4222742" y="1357482"/>
            <a:ext cx="2392559" cy="3923796"/>
            <a:chOff x="0" y="0"/>
            <a:chExt cx="4741653" cy="7776312"/>
          </a:xfrm>
        </p:grpSpPr>
        <p:sp>
          <p:nvSpPr>
            <p:cNvPr name="Freeform 7" id="7" descr="A young person in a suit and tie  AI-generated content may be incorrect."/>
            <p:cNvSpPr/>
            <p:nvPr/>
          </p:nvSpPr>
          <p:spPr>
            <a:xfrm flipH="false" flipV="false" rot="0">
              <a:off x="0" y="0"/>
              <a:ext cx="4741666" cy="7776349"/>
            </a:xfrm>
            <a:custGeom>
              <a:avLst/>
              <a:gdLst/>
              <a:ahLst/>
              <a:cxnLst/>
              <a:rect r="r" b="b" t="t" l="l"/>
              <a:pathLst>
                <a:path h="7776349" w="4741666">
                  <a:moveTo>
                    <a:pt x="0" y="0"/>
                  </a:moveTo>
                  <a:lnTo>
                    <a:pt x="4741666" y="0"/>
                  </a:lnTo>
                  <a:lnTo>
                    <a:pt x="4741666" y="7776349"/>
                  </a:lnTo>
                  <a:lnTo>
                    <a:pt x="0" y="7776349"/>
                  </a:lnTo>
                  <a:lnTo>
                    <a:pt x="0" y="0"/>
                  </a:lnTo>
                  <a:close/>
                </a:path>
              </a:pathLst>
            </a:custGeom>
            <a:blipFill>
              <a:blip r:embed="rId5"/>
              <a:stretch>
                <a:fillRect l="-1721" t="0" r="-1720" b="0"/>
              </a:stretch>
            </a:blipFill>
          </p:spPr>
        </p:sp>
      </p:grpSp>
      <p:grpSp>
        <p:nvGrpSpPr>
          <p:cNvPr name="Group 8" id="8"/>
          <p:cNvGrpSpPr/>
          <p:nvPr/>
        </p:nvGrpSpPr>
        <p:grpSpPr>
          <a:xfrm rot="0">
            <a:off x="4224552" y="5814678"/>
            <a:ext cx="2392559" cy="4035868"/>
            <a:chOff x="0" y="0"/>
            <a:chExt cx="5934572" cy="10010684"/>
          </a:xfrm>
        </p:grpSpPr>
        <p:sp>
          <p:nvSpPr>
            <p:cNvPr name="Freeform 9" id="9" descr="A person in a suit smiling  AI-generated content may be incorrect."/>
            <p:cNvSpPr/>
            <p:nvPr/>
          </p:nvSpPr>
          <p:spPr>
            <a:xfrm flipH="false" flipV="false" rot="0">
              <a:off x="0" y="0"/>
              <a:ext cx="5934585" cy="10010722"/>
            </a:xfrm>
            <a:custGeom>
              <a:avLst/>
              <a:gdLst/>
              <a:ahLst/>
              <a:cxnLst/>
              <a:rect r="r" b="b" t="t" l="l"/>
              <a:pathLst>
                <a:path h="10010722" w="5934585">
                  <a:moveTo>
                    <a:pt x="0" y="0"/>
                  </a:moveTo>
                  <a:lnTo>
                    <a:pt x="5934585" y="0"/>
                  </a:lnTo>
                  <a:lnTo>
                    <a:pt x="5934585" y="10010722"/>
                  </a:lnTo>
                  <a:lnTo>
                    <a:pt x="0" y="10010722"/>
                  </a:lnTo>
                  <a:lnTo>
                    <a:pt x="0" y="0"/>
                  </a:lnTo>
                  <a:close/>
                </a:path>
              </a:pathLst>
            </a:custGeom>
            <a:blipFill>
              <a:blip r:embed="rId6"/>
              <a:stretch>
                <a:fillRect l="-3864" t="0" r="-3864" b="0"/>
              </a:stretch>
            </a:blipFill>
          </p:spPr>
        </p:sp>
      </p:grpSp>
      <p:grpSp>
        <p:nvGrpSpPr>
          <p:cNvPr name="Group 10" id="10"/>
          <p:cNvGrpSpPr/>
          <p:nvPr/>
        </p:nvGrpSpPr>
        <p:grpSpPr>
          <a:xfrm rot="0">
            <a:off x="7945006" y="1357482"/>
            <a:ext cx="2392559" cy="3923796"/>
            <a:chOff x="0" y="0"/>
            <a:chExt cx="4900669" cy="8037097"/>
          </a:xfrm>
        </p:grpSpPr>
        <p:sp>
          <p:nvSpPr>
            <p:cNvPr name="Freeform 11" id="11" descr="A child in a suit and tie  AI-generated content may be incorrect."/>
            <p:cNvSpPr/>
            <p:nvPr/>
          </p:nvSpPr>
          <p:spPr>
            <a:xfrm flipH="false" flipV="false" rot="0">
              <a:off x="0" y="0"/>
              <a:ext cx="4900681" cy="8037085"/>
            </a:xfrm>
            <a:custGeom>
              <a:avLst/>
              <a:gdLst/>
              <a:ahLst/>
              <a:cxnLst/>
              <a:rect r="r" b="b" t="t" l="l"/>
              <a:pathLst>
                <a:path h="8037085" w="4900681">
                  <a:moveTo>
                    <a:pt x="0" y="0"/>
                  </a:moveTo>
                  <a:lnTo>
                    <a:pt x="4900681" y="0"/>
                  </a:lnTo>
                  <a:lnTo>
                    <a:pt x="4900681" y="8037085"/>
                  </a:lnTo>
                  <a:lnTo>
                    <a:pt x="0" y="8037085"/>
                  </a:lnTo>
                  <a:lnTo>
                    <a:pt x="0" y="0"/>
                  </a:lnTo>
                  <a:close/>
                </a:path>
              </a:pathLst>
            </a:custGeom>
            <a:blipFill>
              <a:blip r:embed="rId7"/>
              <a:stretch>
                <a:fillRect l="-2503" t="0" r="-2503" b="0"/>
              </a:stretch>
            </a:blipFill>
          </p:spPr>
        </p:sp>
      </p:grpSp>
      <p:grpSp>
        <p:nvGrpSpPr>
          <p:cNvPr name="Group 12" id="12"/>
          <p:cNvGrpSpPr/>
          <p:nvPr/>
        </p:nvGrpSpPr>
        <p:grpSpPr>
          <a:xfrm rot="0">
            <a:off x="11667270" y="1357482"/>
            <a:ext cx="2392559" cy="3923796"/>
            <a:chOff x="0" y="0"/>
            <a:chExt cx="4793830" cy="7861881"/>
          </a:xfrm>
        </p:grpSpPr>
        <p:sp>
          <p:nvSpPr>
            <p:cNvPr name="Freeform 13" id="13" descr="A person in a suit and tie  AI-generated content may be incorrect."/>
            <p:cNvSpPr/>
            <p:nvPr/>
          </p:nvSpPr>
          <p:spPr>
            <a:xfrm flipH="false" flipV="false" rot="0">
              <a:off x="0" y="0"/>
              <a:ext cx="4793843" cy="7861869"/>
            </a:xfrm>
            <a:custGeom>
              <a:avLst/>
              <a:gdLst/>
              <a:ahLst/>
              <a:cxnLst/>
              <a:rect r="r" b="b" t="t" l="l"/>
              <a:pathLst>
                <a:path h="7861869" w="4793843">
                  <a:moveTo>
                    <a:pt x="0" y="0"/>
                  </a:moveTo>
                  <a:lnTo>
                    <a:pt x="4793843" y="0"/>
                  </a:lnTo>
                  <a:lnTo>
                    <a:pt x="4793843" y="7861869"/>
                  </a:lnTo>
                  <a:lnTo>
                    <a:pt x="0" y="7861869"/>
                  </a:lnTo>
                  <a:lnTo>
                    <a:pt x="0" y="0"/>
                  </a:lnTo>
                  <a:close/>
                </a:path>
              </a:pathLst>
            </a:custGeom>
            <a:blipFill>
              <a:blip r:embed="rId8"/>
              <a:stretch>
                <a:fillRect l="-3388" t="0" r="-3388" b="0"/>
              </a:stretch>
            </a:blipFill>
          </p:spPr>
        </p:sp>
      </p:grpSp>
      <p:sp>
        <p:nvSpPr>
          <p:cNvPr name="Freeform 14" id="14"/>
          <p:cNvSpPr/>
          <p:nvPr/>
        </p:nvSpPr>
        <p:spPr>
          <a:xfrm flipH="false" flipV="false" rot="0">
            <a:off x="11669080" y="5814678"/>
            <a:ext cx="2392559" cy="4035868"/>
          </a:xfrm>
          <a:custGeom>
            <a:avLst/>
            <a:gdLst/>
            <a:ahLst/>
            <a:cxnLst/>
            <a:rect r="r" b="b" t="t" l="l"/>
            <a:pathLst>
              <a:path h="4035868" w="2392559">
                <a:moveTo>
                  <a:pt x="0" y="0"/>
                </a:moveTo>
                <a:lnTo>
                  <a:pt x="2392558" y="0"/>
                </a:lnTo>
                <a:lnTo>
                  <a:pt x="2392558" y="4035868"/>
                </a:lnTo>
                <a:lnTo>
                  <a:pt x="0" y="4035868"/>
                </a:lnTo>
                <a:lnTo>
                  <a:pt x="0" y="0"/>
                </a:lnTo>
                <a:close/>
              </a:path>
            </a:pathLst>
          </a:custGeom>
          <a:blipFill>
            <a:blip r:embed="rId9"/>
            <a:stretch>
              <a:fillRect l="-2234" t="-2633" r="-4491" b="0"/>
            </a:stretch>
          </a:blipFill>
        </p:spPr>
      </p:sp>
      <p:sp>
        <p:nvSpPr>
          <p:cNvPr name="Freeform 15" id="15"/>
          <p:cNvSpPr/>
          <p:nvPr/>
        </p:nvSpPr>
        <p:spPr>
          <a:xfrm flipH="false" flipV="false" rot="0">
            <a:off x="7947027" y="5814678"/>
            <a:ext cx="2392136" cy="4000935"/>
          </a:xfrm>
          <a:custGeom>
            <a:avLst/>
            <a:gdLst/>
            <a:ahLst/>
            <a:cxnLst/>
            <a:rect r="r" b="b" t="t" l="l"/>
            <a:pathLst>
              <a:path h="4000935" w="2392136">
                <a:moveTo>
                  <a:pt x="0" y="0"/>
                </a:moveTo>
                <a:lnTo>
                  <a:pt x="2392136" y="0"/>
                </a:lnTo>
                <a:lnTo>
                  <a:pt x="2392136" y="4000935"/>
                </a:lnTo>
                <a:lnTo>
                  <a:pt x="0" y="4000935"/>
                </a:lnTo>
                <a:lnTo>
                  <a:pt x="0" y="0"/>
                </a:lnTo>
                <a:close/>
              </a:path>
            </a:pathLst>
          </a:custGeom>
          <a:blipFill>
            <a:blip r:embed="rId10"/>
            <a:stretch>
              <a:fillRect l="-2504" t="0" r="-2439" b="0"/>
            </a:stretch>
          </a:blipFill>
        </p:spPr>
      </p:sp>
      <p:grpSp>
        <p:nvGrpSpPr>
          <p:cNvPr name="Group 16" id="16"/>
          <p:cNvGrpSpPr/>
          <p:nvPr/>
        </p:nvGrpSpPr>
        <p:grpSpPr>
          <a:xfrm rot="0">
            <a:off x="15911253" y="20565"/>
            <a:ext cx="2376747" cy="1336917"/>
            <a:chOff x="0" y="0"/>
            <a:chExt cx="3786911" cy="2130133"/>
          </a:xfrm>
        </p:grpSpPr>
        <p:sp>
          <p:nvSpPr>
            <p:cNvPr name="Freeform 17" id="17" descr="A blue and white logo  AI-generated content may be incorrect."/>
            <p:cNvSpPr/>
            <p:nvPr/>
          </p:nvSpPr>
          <p:spPr>
            <a:xfrm flipH="false" flipV="false" rot="0">
              <a:off x="0" y="0"/>
              <a:ext cx="3786886" cy="2130171"/>
            </a:xfrm>
            <a:custGeom>
              <a:avLst/>
              <a:gdLst/>
              <a:ahLst/>
              <a:cxnLst/>
              <a:rect r="r" b="b" t="t" l="l"/>
              <a:pathLst>
                <a:path h="2130171" w="3786886">
                  <a:moveTo>
                    <a:pt x="0" y="0"/>
                  </a:moveTo>
                  <a:lnTo>
                    <a:pt x="3786886" y="0"/>
                  </a:lnTo>
                  <a:lnTo>
                    <a:pt x="3786886" y="2130171"/>
                  </a:lnTo>
                  <a:lnTo>
                    <a:pt x="0" y="2130171"/>
                  </a:lnTo>
                  <a:lnTo>
                    <a:pt x="0" y="0"/>
                  </a:lnTo>
                  <a:close/>
                </a:path>
              </a:pathLst>
            </a:custGeom>
            <a:blipFill>
              <a:blip r:embed="rId11"/>
              <a:stretch>
                <a:fillRect l="0" t="0" r="0" b="1"/>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0D7D9"/>
        </a:solidFill>
      </p:bgPr>
    </p:bg>
    <p:spTree>
      <p:nvGrpSpPr>
        <p:cNvPr id="1" name=""/>
        <p:cNvGrpSpPr/>
        <p:nvPr/>
      </p:nvGrpSpPr>
      <p:grpSpPr>
        <a:xfrm>
          <a:off x="0" y="0"/>
          <a:ext cx="0" cy="0"/>
          <a:chOff x="0" y="0"/>
          <a:chExt cx="0" cy="0"/>
        </a:xfrm>
      </p:grpSpPr>
      <p:sp>
        <p:nvSpPr>
          <p:cNvPr name="Freeform 2" id="2"/>
          <p:cNvSpPr/>
          <p:nvPr/>
        </p:nvSpPr>
        <p:spPr>
          <a:xfrm flipH="true" flipV="true" rot="0">
            <a:off x="14076759" y="0"/>
            <a:ext cx="4211241" cy="5143500"/>
          </a:xfrm>
          <a:custGeom>
            <a:avLst/>
            <a:gdLst/>
            <a:ahLst/>
            <a:cxnLst/>
            <a:rect r="r" b="b" t="t" l="l"/>
            <a:pathLst>
              <a:path h="5143500" w="4211241">
                <a:moveTo>
                  <a:pt x="4211241" y="5143500"/>
                </a:moveTo>
                <a:lnTo>
                  <a:pt x="0" y="5143500"/>
                </a:lnTo>
                <a:lnTo>
                  <a:pt x="0" y="0"/>
                </a:lnTo>
                <a:lnTo>
                  <a:pt x="4211241" y="0"/>
                </a:lnTo>
                <a:lnTo>
                  <a:pt x="4211241" y="514350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 id="3"/>
          <p:cNvGrpSpPr/>
          <p:nvPr/>
        </p:nvGrpSpPr>
        <p:grpSpPr>
          <a:xfrm rot="0">
            <a:off x="7092144" y="1293283"/>
            <a:ext cx="11202502" cy="7990168"/>
            <a:chOff x="0" y="0"/>
            <a:chExt cx="2950453" cy="2104406"/>
          </a:xfrm>
        </p:grpSpPr>
        <p:sp>
          <p:nvSpPr>
            <p:cNvPr name="Freeform 4" id="4"/>
            <p:cNvSpPr/>
            <p:nvPr/>
          </p:nvSpPr>
          <p:spPr>
            <a:xfrm flipH="false" flipV="false" rot="0">
              <a:off x="0" y="0"/>
              <a:ext cx="2950453" cy="2104406"/>
            </a:xfrm>
            <a:custGeom>
              <a:avLst/>
              <a:gdLst/>
              <a:ahLst/>
              <a:cxnLst/>
              <a:rect r="r" b="b" t="t" l="l"/>
              <a:pathLst>
                <a:path h="2104406" w="2950453">
                  <a:moveTo>
                    <a:pt x="0" y="0"/>
                  </a:moveTo>
                  <a:lnTo>
                    <a:pt x="2950453" y="0"/>
                  </a:lnTo>
                  <a:lnTo>
                    <a:pt x="2950453" y="2104406"/>
                  </a:lnTo>
                  <a:lnTo>
                    <a:pt x="0" y="2104406"/>
                  </a:lnTo>
                  <a:close/>
                </a:path>
              </a:pathLst>
            </a:custGeom>
            <a:solidFill>
              <a:srgbClr val="0C326D"/>
            </a:solidFill>
          </p:spPr>
        </p:sp>
        <p:sp>
          <p:nvSpPr>
            <p:cNvPr name="TextBox 5" id="5"/>
            <p:cNvSpPr txBox="true"/>
            <p:nvPr/>
          </p:nvSpPr>
          <p:spPr>
            <a:xfrm>
              <a:off x="0" y="-38100"/>
              <a:ext cx="2950453" cy="2142506"/>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0" y="4657138"/>
            <a:ext cx="4609449" cy="5629862"/>
          </a:xfrm>
          <a:custGeom>
            <a:avLst/>
            <a:gdLst/>
            <a:ahLst/>
            <a:cxnLst/>
            <a:rect r="r" b="b" t="t" l="l"/>
            <a:pathLst>
              <a:path h="5629862" w="4609449">
                <a:moveTo>
                  <a:pt x="0" y="0"/>
                </a:moveTo>
                <a:lnTo>
                  <a:pt x="4609449" y="0"/>
                </a:lnTo>
                <a:lnTo>
                  <a:pt x="4609449" y="5629862"/>
                </a:lnTo>
                <a:lnTo>
                  <a:pt x="0" y="56298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a:grpSpLocks noChangeAspect="true"/>
          </p:cNvGrpSpPr>
          <p:nvPr/>
        </p:nvGrpSpPr>
        <p:grpSpPr>
          <a:xfrm rot="0">
            <a:off x="2304725" y="2252906"/>
            <a:ext cx="4476256" cy="5959549"/>
            <a:chOff x="0" y="0"/>
            <a:chExt cx="3663950" cy="4878070"/>
          </a:xfrm>
        </p:grpSpPr>
        <p:sp>
          <p:nvSpPr>
            <p:cNvPr name="Freeform 8" id="8"/>
            <p:cNvSpPr/>
            <p:nvPr/>
          </p:nvSpPr>
          <p:spPr>
            <a:xfrm flipH="false" flipV="false" rot="0">
              <a:off x="31750" y="31750"/>
              <a:ext cx="3600450" cy="4814570"/>
            </a:xfrm>
            <a:custGeom>
              <a:avLst/>
              <a:gdLst/>
              <a:ahLst/>
              <a:cxnLst/>
              <a:rect r="r" b="b" t="t" l="l"/>
              <a:pathLst>
                <a:path h="4814570" w="3600450">
                  <a:moveTo>
                    <a:pt x="0" y="0"/>
                  </a:moveTo>
                  <a:lnTo>
                    <a:pt x="3600450" y="0"/>
                  </a:lnTo>
                  <a:lnTo>
                    <a:pt x="3600450" y="4814570"/>
                  </a:lnTo>
                  <a:lnTo>
                    <a:pt x="0" y="4814570"/>
                  </a:lnTo>
                  <a:close/>
                </a:path>
              </a:pathLst>
            </a:custGeom>
            <a:blipFill>
              <a:blip r:embed="rId5"/>
              <a:stretch>
                <a:fillRect l="0" t="-6121" r="0" b="-6121"/>
              </a:stretch>
            </a:blipFill>
          </p:spPr>
        </p:sp>
        <p:sp>
          <p:nvSpPr>
            <p:cNvPr name="Freeform 9" id="9"/>
            <p:cNvSpPr/>
            <p:nvPr/>
          </p:nvSpPr>
          <p:spPr>
            <a:xfrm flipH="false" flipV="false" rot="0">
              <a:off x="0" y="0"/>
              <a:ext cx="3663950" cy="4878070"/>
            </a:xfrm>
            <a:custGeom>
              <a:avLst/>
              <a:gdLst/>
              <a:ahLst/>
              <a:cxnLst/>
              <a:rect r="r" b="b" t="t" l="l"/>
              <a:pathLst>
                <a:path h="4878070" w="3663950">
                  <a:moveTo>
                    <a:pt x="3663950" y="4878070"/>
                  </a:moveTo>
                  <a:lnTo>
                    <a:pt x="0" y="4878070"/>
                  </a:lnTo>
                  <a:lnTo>
                    <a:pt x="0" y="0"/>
                  </a:lnTo>
                  <a:lnTo>
                    <a:pt x="3663950" y="0"/>
                  </a:lnTo>
                  <a:lnTo>
                    <a:pt x="3663950" y="4878070"/>
                  </a:lnTo>
                  <a:close/>
                  <a:moveTo>
                    <a:pt x="63500" y="4814570"/>
                  </a:moveTo>
                  <a:lnTo>
                    <a:pt x="3600450" y="4814570"/>
                  </a:lnTo>
                  <a:lnTo>
                    <a:pt x="3600450" y="63500"/>
                  </a:lnTo>
                  <a:lnTo>
                    <a:pt x="63500" y="63500"/>
                  </a:lnTo>
                  <a:lnTo>
                    <a:pt x="63500" y="4814570"/>
                  </a:lnTo>
                  <a:close/>
                </a:path>
              </a:pathLst>
            </a:custGeom>
            <a:solidFill>
              <a:srgbClr val="0C326D"/>
            </a:solidFill>
          </p:spPr>
        </p:sp>
      </p:grpSp>
      <p:grpSp>
        <p:nvGrpSpPr>
          <p:cNvPr name="Group 10" id="10"/>
          <p:cNvGrpSpPr/>
          <p:nvPr/>
        </p:nvGrpSpPr>
        <p:grpSpPr>
          <a:xfrm rot="0">
            <a:off x="9247362" y="1741768"/>
            <a:ext cx="9047284" cy="1022277"/>
            <a:chOff x="0" y="0"/>
            <a:chExt cx="2382824" cy="269242"/>
          </a:xfrm>
        </p:grpSpPr>
        <p:sp>
          <p:nvSpPr>
            <p:cNvPr name="Freeform 11" id="11"/>
            <p:cNvSpPr/>
            <p:nvPr/>
          </p:nvSpPr>
          <p:spPr>
            <a:xfrm flipH="false" flipV="false" rot="0">
              <a:off x="0" y="0"/>
              <a:ext cx="2382824" cy="269242"/>
            </a:xfrm>
            <a:custGeom>
              <a:avLst/>
              <a:gdLst/>
              <a:ahLst/>
              <a:cxnLst/>
              <a:rect r="r" b="b" t="t" l="l"/>
              <a:pathLst>
                <a:path h="269242" w="2382824">
                  <a:moveTo>
                    <a:pt x="0" y="0"/>
                  </a:moveTo>
                  <a:lnTo>
                    <a:pt x="2382824" y="0"/>
                  </a:lnTo>
                  <a:lnTo>
                    <a:pt x="2382824" y="269242"/>
                  </a:lnTo>
                  <a:lnTo>
                    <a:pt x="0" y="269242"/>
                  </a:lnTo>
                  <a:close/>
                </a:path>
              </a:pathLst>
            </a:custGeom>
            <a:solidFill>
              <a:srgbClr val="FFFFFF"/>
            </a:solidFill>
          </p:spPr>
        </p:sp>
        <p:sp>
          <p:nvSpPr>
            <p:cNvPr name="TextBox 12" id="12"/>
            <p:cNvSpPr txBox="true"/>
            <p:nvPr/>
          </p:nvSpPr>
          <p:spPr>
            <a:xfrm>
              <a:off x="0" y="-38100"/>
              <a:ext cx="2382824" cy="307342"/>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9926422" y="1694269"/>
            <a:ext cx="8795062" cy="1002974"/>
          </a:xfrm>
          <a:prstGeom prst="rect">
            <a:avLst/>
          </a:prstGeom>
        </p:spPr>
        <p:txBody>
          <a:bodyPr anchor="t" rtlCol="false" tIns="0" lIns="0" bIns="0" rIns="0">
            <a:spAutoFit/>
          </a:bodyPr>
          <a:lstStyle/>
          <a:p>
            <a:pPr algn="l">
              <a:lnSpc>
                <a:spcPts val="8242"/>
              </a:lnSpc>
              <a:spcBef>
                <a:spcPct val="0"/>
              </a:spcBef>
            </a:pPr>
            <a:r>
              <a:rPr lang="en-US" sz="5887">
                <a:solidFill>
                  <a:srgbClr val="0C326D"/>
                </a:solidFill>
                <a:latin typeface="Open Sans"/>
                <a:ea typeface="Open Sans"/>
                <a:cs typeface="Open Sans"/>
                <a:sym typeface="Open Sans"/>
              </a:rPr>
              <a:t>AGENDA</a:t>
            </a:r>
          </a:p>
        </p:txBody>
      </p:sp>
      <p:sp>
        <p:nvSpPr>
          <p:cNvPr name="TextBox 14" id="14"/>
          <p:cNvSpPr txBox="true"/>
          <p:nvPr/>
        </p:nvSpPr>
        <p:spPr>
          <a:xfrm rot="0">
            <a:off x="8236142" y="3621532"/>
            <a:ext cx="6698234" cy="4061968"/>
          </a:xfrm>
          <a:prstGeom prst="rect">
            <a:avLst/>
          </a:prstGeom>
        </p:spPr>
        <p:txBody>
          <a:bodyPr anchor="t" rtlCol="false" tIns="0" lIns="0" bIns="0" rIns="0">
            <a:spAutoFit/>
          </a:bodyPr>
          <a:lstStyle/>
          <a:p>
            <a:pPr algn="l" marL="734061" indent="-367031" lvl="1">
              <a:lnSpc>
                <a:spcPts val="6596"/>
              </a:lnSpc>
              <a:buFont typeface="Arial"/>
              <a:buChar char="•"/>
            </a:pPr>
            <a:r>
              <a:rPr lang="en-US" sz="3400">
                <a:solidFill>
                  <a:srgbClr val="FFFFFF"/>
                </a:solidFill>
                <a:latin typeface="Emmali"/>
                <a:ea typeface="Emmali"/>
                <a:cs typeface="Emmali"/>
                <a:sym typeface="Emmali"/>
              </a:rPr>
              <a:t>Company Overview​</a:t>
            </a:r>
          </a:p>
          <a:p>
            <a:pPr algn="l" marL="734061" indent="-367031" lvl="1">
              <a:lnSpc>
                <a:spcPts val="6596"/>
              </a:lnSpc>
              <a:buFont typeface="Arial"/>
              <a:buChar char="•"/>
            </a:pPr>
            <a:r>
              <a:rPr lang="en-US" sz="3400">
                <a:solidFill>
                  <a:srgbClr val="FFFFFF"/>
                </a:solidFill>
                <a:latin typeface="Emmali"/>
                <a:ea typeface="Emmali"/>
                <a:cs typeface="Emmali"/>
                <a:sym typeface="Emmali"/>
              </a:rPr>
              <a:t>Management &amp; Leadership​</a:t>
            </a:r>
          </a:p>
          <a:p>
            <a:pPr algn="l" marL="734061" indent="-367031" lvl="1">
              <a:lnSpc>
                <a:spcPts val="6596"/>
              </a:lnSpc>
              <a:buFont typeface="Arial"/>
              <a:buChar char="•"/>
            </a:pPr>
            <a:r>
              <a:rPr lang="en-US" sz="3400">
                <a:solidFill>
                  <a:srgbClr val="FFFFFF"/>
                </a:solidFill>
                <a:latin typeface="Emmali"/>
                <a:ea typeface="Emmali"/>
                <a:cs typeface="Emmali"/>
                <a:sym typeface="Emmali"/>
              </a:rPr>
              <a:t>Industry Analysis and TAM​</a:t>
            </a:r>
          </a:p>
          <a:p>
            <a:pPr algn="l" marL="734061" indent="-367031" lvl="1">
              <a:lnSpc>
                <a:spcPts val="6596"/>
              </a:lnSpc>
              <a:buFont typeface="Arial"/>
              <a:buChar char="•"/>
            </a:pPr>
            <a:r>
              <a:rPr lang="en-US" sz="3400">
                <a:solidFill>
                  <a:srgbClr val="FFFFFF"/>
                </a:solidFill>
                <a:latin typeface="Emmali"/>
                <a:ea typeface="Emmali"/>
                <a:cs typeface="Emmali"/>
                <a:sym typeface="Emmali"/>
              </a:rPr>
              <a:t>Investment Thesis​</a:t>
            </a:r>
          </a:p>
          <a:p>
            <a:pPr algn="l" marL="734061" indent="-367031" lvl="1">
              <a:lnSpc>
                <a:spcPts val="6596"/>
              </a:lnSpc>
              <a:buFont typeface="Arial"/>
              <a:buChar char="•"/>
            </a:pPr>
            <a:r>
              <a:rPr lang="en-US" sz="3400">
                <a:solidFill>
                  <a:srgbClr val="FFFFFF"/>
                </a:solidFill>
                <a:latin typeface="Emmali"/>
                <a:ea typeface="Emmali"/>
                <a:cs typeface="Emmali"/>
                <a:sym typeface="Emmali"/>
              </a:rPr>
              <a:t>Valuation​</a:t>
            </a:r>
          </a:p>
        </p:txBody>
      </p:sp>
      <p:grpSp>
        <p:nvGrpSpPr>
          <p:cNvPr name="Group 15" id="15"/>
          <p:cNvGrpSpPr/>
          <p:nvPr/>
        </p:nvGrpSpPr>
        <p:grpSpPr>
          <a:xfrm rot="0">
            <a:off x="15911253" y="-43634"/>
            <a:ext cx="2376747" cy="1336917"/>
            <a:chOff x="0" y="0"/>
            <a:chExt cx="3786911" cy="2130133"/>
          </a:xfrm>
        </p:grpSpPr>
        <p:sp>
          <p:nvSpPr>
            <p:cNvPr name="Freeform 16" id="16" descr="A blue and white logo  AI-generated content may be incorrect."/>
            <p:cNvSpPr/>
            <p:nvPr/>
          </p:nvSpPr>
          <p:spPr>
            <a:xfrm flipH="false" flipV="false" rot="0">
              <a:off x="0" y="0"/>
              <a:ext cx="3786886" cy="2130171"/>
            </a:xfrm>
            <a:custGeom>
              <a:avLst/>
              <a:gdLst/>
              <a:ahLst/>
              <a:cxnLst/>
              <a:rect r="r" b="b" t="t" l="l"/>
              <a:pathLst>
                <a:path h="2130171" w="3786886">
                  <a:moveTo>
                    <a:pt x="0" y="0"/>
                  </a:moveTo>
                  <a:lnTo>
                    <a:pt x="3786886" y="0"/>
                  </a:lnTo>
                  <a:lnTo>
                    <a:pt x="3786886" y="2130171"/>
                  </a:lnTo>
                  <a:lnTo>
                    <a:pt x="0" y="2130171"/>
                  </a:lnTo>
                  <a:lnTo>
                    <a:pt x="0" y="0"/>
                  </a:lnTo>
                  <a:close/>
                </a:path>
              </a:pathLst>
            </a:custGeom>
            <a:blipFill>
              <a:blip r:embed="rId6"/>
              <a:stretch>
                <a:fillRect l="0" t="0" r="0" b="1"/>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2458700" cy="1519085"/>
            <a:chOff x="0" y="0"/>
            <a:chExt cx="16611600" cy="2025447"/>
          </a:xfrm>
        </p:grpSpPr>
        <p:sp>
          <p:nvSpPr>
            <p:cNvPr name="Freeform 9" id="9"/>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0" id="10"/>
          <p:cNvSpPr txBox="true"/>
          <p:nvPr/>
        </p:nvSpPr>
        <p:spPr>
          <a:xfrm rot="0">
            <a:off x="643061" y="320507"/>
            <a:ext cx="8091449" cy="878053"/>
          </a:xfrm>
          <a:prstGeom prst="rect">
            <a:avLst/>
          </a:prstGeom>
        </p:spPr>
        <p:txBody>
          <a:bodyPr anchor="t" rtlCol="false" tIns="0" lIns="0" bIns="0" rIns="0">
            <a:spAutoFit/>
          </a:bodyPr>
          <a:lstStyle/>
          <a:p>
            <a:pPr algn="l">
              <a:lnSpc>
                <a:spcPts val="6480"/>
              </a:lnSpc>
            </a:pPr>
            <a:r>
              <a:rPr lang="en-US" sz="5400">
                <a:solidFill>
                  <a:srgbClr val="FFFFFF"/>
                </a:solidFill>
                <a:latin typeface="Aptos"/>
                <a:ea typeface="Aptos"/>
                <a:cs typeface="Aptos"/>
                <a:sym typeface="Aptos"/>
              </a:rPr>
              <a:t>Welcome to QXO</a:t>
            </a:r>
          </a:p>
        </p:txBody>
      </p:sp>
      <p:grpSp>
        <p:nvGrpSpPr>
          <p:cNvPr name="Group 11" id="11"/>
          <p:cNvGrpSpPr/>
          <p:nvPr/>
        </p:nvGrpSpPr>
        <p:grpSpPr>
          <a:xfrm rot="0">
            <a:off x="4375584" y="1783918"/>
            <a:ext cx="7598648" cy="2114133"/>
            <a:chOff x="0" y="0"/>
            <a:chExt cx="9987826" cy="2778862"/>
          </a:xfrm>
        </p:grpSpPr>
        <p:sp>
          <p:nvSpPr>
            <p:cNvPr name="Freeform 12" id="12" descr="A large warehouse with many metal pipes  AI-generated content may be incorrect."/>
            <p:cNvSpPr/>
            <p:nvPr/>
          </p:nvSpPr>
          <p:spPr>
            <a:xfrm flipH="false" flipV="false" rot="0">
              <a:off x="0" y="0"/>
              <a:ext cx="9987788" cy="2778802"/>
            </a:xfrm>
            <a:custGeom>
              <a:avLst/>
              <a:gdLst/>
              <a:ahLst/>
              <a:cxnLst/>
              <a:rect r="r" b="b" t="t" l="l"/>
              <a:pathLst>
                <a:path h="2778802" w="9987788">
                  <a:moveTo>
                    <a:pt x="0" y="0"/>
                  </a:moveTo>
                  <a:lnTo>
                    <a:pt x="9987788" y="0"/>
                  </a:lnTo>
                  <a:lnTo>
                    <a:pt x="9987788" y="2778802"/>
                  </a:lnTo>
                  <a:lnTo>
                    <a:pt x="0" y="2778802"/>
                  </a:lnTo>
                  <a:lnTo>
                    <a:pt x="0" y="0"/>
                  </a:lnTo>
                  <a:close/>
                </a:path>
              </a:pathLst>
            </a:custGeom>
            <a:blipFill>
              <a:blip r:embed="rId4"/>
              <a:stretch>
                <a:fillRect l="0" t="-51021" r="0" b="-51024"/>
              </a:stretch>
            </a:blipFill>
          </p:spPr>
        </p:sp>
      </p:grpSp>
      <p:grpSp>
        <p:nvGrpSpPr>
          <p:cNvPr name="Group 13" id="13"/>
          <p:cNvGrpSpPr/>
          <p:nvPr/>
        </p:nvGrpSpPr>
        <p:grpSpPr>
          <a:xfrm rot="0">
            <a:off x="4375584" y="1783918"/>
            <a:ext cx="7598648" cy="2114133"/>
            <a:chOff x="0" y="0"/>
            <a:chExt cx="9987826" cy="2778862"/>
          </a:xfrm>
        </p:grpSpPr>
        <p:sp>
          <p:nvSpPr>
            <p:cNvPr name="Freeform 14" id="14"/>
            <p:cNvSpPr/>
            <p:nvPr/>
          </p:nvSpPr>
          <p:spPr>
            <a:xfrm flipH="false" flipV="false" rot="0">
              <a:off x="0" y="0"/>
              <a:ext cx="9987788" cy="2778862"/>
            </a:xfrm>
            <a:custGeom>
              <a:avLst/>
              <a:gdLst/>
              <a:ahLst/>
              <a:cxnLst/>
              <a:rect r="r" b="b" t="t" l="l"/>
              <a:pathLst>
                <a:path h="2778862" w="9987788">
                  <a:moveTo>
                    <a:pt x="0" y="0"/>
                  </a:moveTo>
                  <a:lnTo>
                    <a:pt x="9987788" y="0"/>
                  </a:lnTo>
                  <a:lnTo>
                    <a:pt x="9987788" y="2778862"/>
                  </a:lnTo>
                  <a:lnTo>
                    <a:pt x="0" y="2778862"/>
                  </a:lnTo>
                  <a:close/>
                </a:path>
              </a:pathLst>
            </a:custGeom>
            <a:solidFill>
              <a:srgbClr val="000000">
                <a:alpha val="24706"/>
              </a:srgbClr>
            </a:solidFill>
          </p:spPr>
        </p:sp>
      </p:grpSp>
      <p:sp>
        <p:nvSpPr>
          <p:cNvPr name="TextBox 15" id="15"/>
          <p:cNvSpPr txBox="true"/>
          <p:nvPr/>
        </p:nvSpPr>
        <p:spPr>
          <a:xfrm rot="0">
            <a:off x="4529269" y="1819139"/>
            <a:ext cx="7291270" cy="2330125"/>
          </a:xfrm>
          <a:prstGeom prst="rect">
            <a:avLst/>
          </a:prstGeom>
        </p:spPr>
        <p:txBody>
          <a:bodyPr anchor="t" rtlCol="false" tIns="0" lIns="0" bIns="0" rIns="0">
            <a:spAutoFit/>
          </a:bodyPr>
          <a:lstStyle/>
          <a:p>
            <a:pPr algn="ctr">
              <a:lnSpc>
                <a:spcPts val="2629"/>
              </a:lnSpc>
            </a:pPr>
            <a:r>
              <a:rPr lang="en-US" b="true" sz="1891">
                <a:solidFill>
                  <a:srgbClr val="FFFFFF"/>
                </a:solidFill>
                <a:latin typeface="Calibri (MS) Bold"/>
                <a:ea typeface="Calibri (MS) Bold"/>
                <a:cs typeface="Calibri (MS) Bold"/>
                <a:sym typeface="Calibri (MS) Bold"/>
              </a:rPr>
              <a:t>QXO is the second-largest publicly traded building products distributor in North America. Through Beacon, Kodiak, and pending TopBuild, QXO distributes and installs roofing, waterproofing, insulation, lumber, and complementary building products to contractors, homebuilders, and commercial customers across all 50 U.S. states and 7 Canadian provinces — operating 1,150 locations and a fleet of 10,000+ vehicles.</a:t>
            </a:r>
          </a:p>
          <a:p>
            <a:pPr algn="ctr">
              <a:lnSpc>
                <a:spcPts val="2629"/>
              </a:lnSpc>
            </a:pPr>
          </a:p>
        </p:txBody>
      </p:sp>
      <p:graphicFrame>
        <p:nvGraphicFramePr>
          <p:cNvPr name="Table 16" id="16"/>
          <p:cNvGraphicFramePr>
            <a:graphicFrameLocks noGrp="true"/>
          </p:cNvGraphicFramePr>
          <p:nvPr/>
        </p:nvGraphicFramePr>
        <p:xfrm>
          <a:off x="12194179" y="2462137"/>
          <a:ext cx="5805592" cy="6949511"/>
        </p:xfrm>
        <a:graphic>
          <a:graphicData uri="http://schemas.openxmlformats.org/drawingml/2006/table">
            <a:tbl>
              <a:tblPr/>
              <a:tblGrid>
                <a:gridCol w="3111494"/>
                <a:gridCol w="2694098"/>
              </a:tblGrid>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Ticker</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13363">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QXO</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13363">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Exchange</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NASDAQ</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Industry</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Industrial Distribution</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352892">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Last Close (04/29/26)</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187"/>
                        </a:lnSpc>
                        <a:defRPr/>
                      </a:pPr>
                      <a:r>
                        <a:rPr lang="en-US" sz="1562">
                          <a:solidFill>
                            <a:srgbClr val="000000"/>
                          </a:solidFill>
                          <a:latin typeface="Arimo"/>
                          <a:ea typeface="Arimo"/>
                          <a:cs typeface="Arimo"/>
                          <a:sym typeface="Arimo"/>
                        </a:rPr>
                        <a:t>$19.61</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352892">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Market Cap (Basic)</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$14.22B</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352892">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Market Cap (Fully Diluted)</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$33B </a:t>
                      </a:r>
                      <a:r>
                        <a:rPr lang="en-US" sz="1736">
                          <a:solidFill>
                            <a:srgbClr val="000000"/>
                          </a:solidFill>
                          <a:latin typeface="Aptos"/>
                          <a:ea typeface="Aptos"/>
                          <a:cs typeface="Aptos"/>
                          <a:sym typeface="Aptos"/>
                        </a:rPr>
                        <a:t>(1.66B Shares)</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Cash</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a:t>
                      </a:r>
                      <a:r>
                        <a:rPr lang="en-US" sz="1736">
                          <a:solidFill>
                            <a:srgbClr val="000000"/>
                          </a:solidFill>
                          <a:latin typeface="Aptos"/>
                          <a:ea typeface="Aptos"/>
                          <a:cs typeface="Aptos"/>
                          <a:sym typeface="Aptos"/>
                        </a:rPr>
                        <a:t>2.36B</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Total Debt (Standalone)</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a:t>
                      </a:r>
                      <a:r>
                        <a:rPr lang="en-US" sz="1736">
                          <a:solidFill>
                            <a:srgbClr val="000000"/>
                          </a:solidFill>
                          <a:latin typeface="Aptos"/>
                          <a:ea typeface="Aptos"/>
                          <a:cs typeface="Aptos"/>
                          <a:sym typeface="Aptos"/>
                        </a:rPr>
                        <a:t>3.1B</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Pro Forma Total Debt</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a:t>
                      </a:r>
                      <a:r>
                        <a:rPr lang="en-US" sz="1736">
                          <a:solidFill>
                            <a:srgbClr val="000000"/>
                          </a:solidFill>
                          <a:latin typeface="Aptos"/>
                          <a:ea typeface="Aptos"/>
                          <a:cs typeface="Aptos"/>
                          <a:sym typeface="Aptos"/>
                        </a:rPr>
                        <a:t>9.1B (Post-TopBuild)</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352892">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Enterprise Value</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a:t>
                      </a:r>
                      <a:r>
                        <a:rPr lang="en-US" sz="1736">
                          <a:solidFill>
                            <a:srgbClr val="000000"/>
                          </a:solidFill>
                          <a:latin typeface="Aptos"/>
                          <a:ea typeface="Aptos"/>
                          <a:cs typeface="Aptos"/>
                          <a:sym typeface="Aptos"/>
                        </a:rPr>
                        <a:t>16.9B (Standalone)</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Current Ratio</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1.36</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Total Debt / Adj, EBITDA</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3.3x Standalone / 3.6x PF</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362429">
                <a:tc>
                  <a:txBody>
                    <a:bodyPr anchor="t" rtlCol="false"/>
                    <a:lstStyle/>
                    <a:p>
                      <a:pPr algn="l">
                        <a:lnSpc>
                          <a:spcPts val="2083"/>
                        </a:lnSpc>
                        <a:defRPr/>
                      </a:pPr>
                      <a:r>
                        <a:rPr lang="en-US" sz="1736" b="true">
                          <a:solidFill>
                            <a:srgbClr val="000000"/>
                          </a:solidFill>
                          <a:latin typeface="Aptos Bold"/>
                          <a:ea typeface="Aptos Bold"/>
                          <a:cs typeface="Aptos Bold"/>
                          <a:sym typeface="Aptos Bold"/>
                        </a:rPr>
                        <a:t>Combined EV</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379"/>
                        </a:lnSpc>
                        <a:defRPr/>
                      </a:pPr>
                      <a:r>
                        <a:rPr lang="en-US" sz="1699">
                          <a:solidFill>
                            <a:srgbClr val="000000"/>
                          </a:solidFill>
                          <a:latin typeface="Canva Sans"/>
                          <a:ea typeface="Canva Sans"/>
                          <a:cs typeface="Canva Sans"/>
                          <a:sym typeface="Canva Sans"/>
                        </a:rPr>
                        <a:t>~ $50B</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Credit Rating</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BB (S&amp;P)</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Next Fy end</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December 31, 2026</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437274">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Latest Report</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2025 Q4 – Feb 25ᵗʰ 2026</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r h="365507">
                <a:tc>
                  <a:txBody>
                    <a:bodyPr anchor="t" rtlCol="false"/>
                    <a:lstStyle/>
                    <a:p>
                      <a:pPr algn="l">
                        <a:lnSpc>
                          <a:spcPts val="2083"/>
                        </a:lnSpc>
                        <a:defRPr/>
                      </a:pPr>
                      <a:r>
                        <a:rPr lang="en-US" b="true" sz="1736">
                          <a:solidFill>
                            <a:srgbClr val="000000"/>
                          </a:solidFill>
                          <a:latin typeface="Aptos Bold"/>
                          <a:ea typeface="Aptos Bold"/>
                          <a:cs typeface="Aptos Bold"/>
                          <a:sym typeface="Aptos Bold"/>
                        </a:rPr>
                        <a:t>Next Earnings Date</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c>
                  <a:txBody>
                    <a:bodyPr anchor="t" rtlCol="false"/>
                    <a:lstStyle/>
                    <a:p>
                      <a:pPr algn="l">
                        <a:lnSpc>
                          <a:spcPts val="2083"/>
                        </a:lnSpc>
                        <a:defRPr/>
                      </a:pPr>
                      <a:r>
                        <a:rPr lang="en-US" sz="1736">
                          <a:solidFill>
                            <a:srgbClr val="000000"/>
                          </a:solidFill>
                          <a:latin typeface="Aptos"/>
                          <a:ea typeface="Aptos"/>
                          <a:cs typeface="Aptos"/>
                          <a:sym typeface="Aptos"/>
                        </a:rPr>
                        <a:t>2026 Q1 – May 14ᵗʰ ²⁰²⁶</a:t>
                      </a:r>
                      <a:endParaRPr lang="en-US" sz="1100"/>
                    </a:p>
                  </a:txBody>
                  <a:tcPr marL="10258" marR="10258" marT="10258" marB="10258" anchor="ctr">
                    <a:lnL cmpd="sng" algn="ctr" cap="flat" w="5011">
                      <a:solidFill>
                        <a:srgbClr val="000000"/>
                      </a:solidFill>
                      <a:prstDash val="solid"/>
                      <a:round/>
                      <a:headEnd type="none" w="med" len="med"/>
                      <a:tailEnd type="none" w="med" len="med"/>
                    </a:lnL>
                    <a:lnR cmpd="sng" algn="ctr" cap="flat" w="5011">
                      <a:solidFill>
                        <a:srgbClr val="000000"/>
                      </a:solidFill>
                      <a:prstDash val="solid"/>
                      <a:round/>
                      <a:headEnd type="none" w="med" len="med"/>
                      <a:tailEnd type="none" w="med" len="med"/>
                    </a:lnR>
                    <a:lnT cmpd="sng" algn="ctr" cap="flat" w="5011">
                      <a:solidFill>
                        <a:srgbClr val="000000"/>
                      </a:solidFill>
                      <a:prstDash val="solid"/>
                      <a:round/>
                      <a:headEnd type="none" w="med" len="med"/>
                      <a:tailEnd type="none" w="med" len="med"/>
                    </a:lnT>
                    <a:lnB cmpd="sng" algn="ctr" cap="flat" w="5011">
                      <a:solidFill>
                        <a:srgbClr val="000000"/>
                      </a:solidFill>
                      <a:prstDash val="solid"/>
                      <a:round/>
                      <a:headEnd type="none" w="med" len="med"/>
                      <a:tailEnd type="none" w="med" len="med"/>
                    </a:lnB>
                  </a:tcPr>
                </a:tc>
              </a:tr>
            </a:tbl>
          </a:graphicData>
        </a:graphic>
      </p:graphicFrame>
      <p:graphicFrame>
        <p:nvGraphicFramePr>
          <p:cNvPr name="Table 17" id="17"/>
          <p:cNvGraphicFramePr>
            <a:graphicFrameLocks noGrp="true"/>
          </p:cNvGraphicFramePr>
          <p:nvPr/>
        </p:nvGraphicFramePr>
        <p:xfrm>
          <a:off x="12194179" y="1800067"/>
          <a:ext cx="4198652" cy="609600"/>
        </p:xfrm>
        <a:graphic>
          <a:graphicData uri="http://schemas.openxmlformats.org/drawingml/2006/table">
            <a:tbl>
              <a:tblPr/>
              <a:tblGrid>
                <a:gridCol w="4198652"/>
              </a:tblGrid>
              <a:tr h="500883">
                <a:tc>
                  <a:txBody>
                    <a:bodyPr anchor="t" rtlCol="false"/>
                    <a:lstStyle/>
                    <a:p>
                      <a:pPr algn="l">
                        <a:lnSpc>
                          <a:spcPts val="2689"/>
                        </a:lnSpc>
                        <a:defRPr/>
                      </a:pPr>
                      <a:r>
                        <a:rPr lang="en-US" sz="2240">
                          <a:solidFill>
                            <a:srgbClr val="FFFFFF"/>
                          </a:solidFill>
                          <a:latin typeface="Aptos"/>
                          <a:ea typeface="Aptos"/>
                          <a:cs typeface="Aptos"/>
                          <a:sym typeface="Aptos"/>
                        </a:rPr>
                        <a:t>Important Company Information</a:t>
                      </a:r>
                      <a:endParaRPr lang="en-US" sz="1100"/>
                    </a:p>
                  </a:txBody>
                  <a:tcPr marL="96213" marR="96213" marT="96213" marB="96213" anchor="ctr">
                    <a:lnL cmpd="sng" algn="ctr" cap="flat" w="0">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solidFill>
                      <a:srgbClr val="000000"/>
                    </a:solidFill>
                  </a:tcPr>
                </a:tc>
              </a:tr>
            </a:tbl>
          </a:graphicData>
        </a:graphic>
      </p:graphicFrame>
      <p:grpSp>
        <p:nvGrpSpPr>
          <p:cNvPr name="Group 18" id="18"/>
          <p:cNvGrpSpPr/>
          <p:nvPr/>
        </p:nvGrpSpPr>
        <p:grpSpPr>
          <a:xfrm rot="0">
            <a:off x="309390" y="1783918"/>
            <a:ext cx="3796827" cy="2181393"/>
            <a:chOff x="0" y="0"/>
            <a:chExt cx="4747476" cy="2727570"/>
          </a:xfrm>
        </p:grpSpPr>
        <p:sp>
          <p:nvSpPr>
            <p:cNvPr name="Freeform 19" id="19" descr="A large factory with yellow structures  AI-generated content may be incorrect."/>
            <p:cNvSpPr/>
            <p:nvPr/>
          </p:nvSpPr>
          <p:spPr>
            <a:xfrm flipH="false" flipV="false" rot="0">
              <a:off x="0" y="0"/>
              <a:ext cx="4747514" cy="2727621"/>
            </a:xfrm>
            <a:custGeom>
              <a:avLst/>
              <a:gdLst/>
              <a:ahLst/>
              <a:cxnLst/>
              <a:rect r="r" b="b" t="t" l="l"/>
              <a:pathLst>
                <a:path h="2727621" w="4747514">
                  <a:moveTo>
                    <a:pt x="0" y="0"/>
                  </a:moveTo>
                  <a:lnTo>
                    <a:pt x="4747514" y="0"/>
                  </a:lnTo>
                  <a:lnTo>
                    <a:pt x="4747514" y="2727621"/>
                  </a:lnTo>
                  <a:lnTo>
                    <a:pt x="0" y="2727621"/>
                  </a:lnTo>
                  <a:lnTo>
                    <a:pt x="0" y="0"/>
                  </a:lnTo>
                  <a:close/>
                </a:path>
              </a:pathLst>
            </a:custGeom>
            <a:blipFill>
              <a:blip r:embed="rId5"/>
              <a:stretch>
                <a:fillRect l="-14349" t="-1" r="-14348" b="0"/>
              </a:stretch>
            </a:blipFill>
          </p:spPr>
        </p:sp>
      </p:grpSp>
      <p:grpSp>
        <p:nvGrpSpPr>
          <p:cNvPr name="Group 20" id="20"/>
          <p:cNvGrpSpPr/>
          <p:nvPr/>
        </p:nvGrpSpPr>
        <p:grpSpPr>
          <a:xfrm rot="0">
            <a:off x="309390" y="1783918"/>
            <a:ext cx="3796827" cy="2181393"/>
            <a:chOff x="0" y="0"/>
            <a:chExt cx="4747476" cy="2727570"/>
          </a:xfrm>
        </p:grpSpPr>
        <p:sp>
          <p:nvSpPr>
            <p:cNvPr name="Freeform 21" id="21"/>
            <p:cNvSpPr/>
            <p:nvPr/>
          </p:nvSpPr>
          <p:spPr>
            <a:xfrm flipH="false" flipV="false" rot="0">
              <a:off x="0" y="0"/>
              <a:ext cx="4747514" cy="2727621"/>
            </a:xfrm>
            <a:custGeom>
              <a:avLst/>
              <a:gdLst/>
              <a:ahLst/>
              <a:cxnLst/>
              <a:rect r="r" b="b" t="t" l="l"/>
              <a:pathLst>
                <a:path h="2727621" w="4747514">
                  <a:moveTo>
                    <a:pt x="0" y="0"/>
                  </a:moveTo>
                  <a:lnTo>
                    <a:pt x="4747514" y="0"/>
                  </a:lnTo>
                  <a:lnTo>
                    <a:pt x="4747514" y="2727621"/>
                  </a:lnTo>
                  <a:lnTo>
                    <a:pt x="0" y="2727621"/>
                  </a:lnTo>
                  <a:close/>
                </a:path>
              </a:pathLst>
            </a:custGeom>
            <a:solidFill>
              <a:srgbClr val="000000">
                <a:alpha val="24706"/>
              </a:srgbClr>
            </a:solidFill>
          </p:spPr>
        </p:sp>
        <p:sp>
          <p:nvSpPr>
            <p:cNvPr name="TextBox 22" id="22"/>
            <p:cNvSpPr txBox="true"/>
            <p:nvPr/>
          </p:nvSpPr>
          <p:spPr>
            <a:xfrm>
              <a:off x="0" y="0"/>
              <a:ext cx="4747476" cy="2727570"/>
            </a:xfrm>
            <a:prstGeom prst="rect">
              <a:avLst/>
            </a:prstGeom>
          </p:spPr>
          <p:txBody>
            <a:bodyPr anchor="ctr" rtlCol="false" tIns="50800" lIns="50800" bIns="50800" rIns="50800"/>
            <a:lstStyle/>
            <a:p>
              <a:pPr algn="ctr">
                <a:lnSpc>
                  <a:spcPts val="3240"/>
                </a:lnSpc>
              </a:pPr>
              <a:r>
                <a:rPr lang="en-US" sz="2700" b="true">
                  <a:solidFill>
                    <a:srgbClr val="FFFFFF"/>
                  </a:solidFill>
                  <a:latin typeface="Aptos Bold"/>
                  <a:ea typeface="Aptos Bold"/>
                  <a:cs typeface="Aptos Bold"/>
                  <a:sym typeface="Aptos Bold"/>
                </a:rPr>
                <a:t>Headquarters:</a:t>
              </a:r>
            </a:p>
            <a:p>
              <a:pPr algn="ctr">
                <a:lnSpc>
                  <a:spcPts val="3240"/>
                </a:lnSpc>
              </a:pPr>
              <a:r>
                <a:rPr lang="en-US" sz="2700" b="true">
                  <a:solidFill>
                    <a:srgbClr val="FFFFFF"/>
                  </a:solidFill>
                  <a:latin typeface="Aptos Bold"/>
                  <a:ea typeface="Aptos Bold"/>
                  <a:cs typeface="Aptos Bold"/>
                  <a:sym typeface="Aptos Bold"/>
                </a:rPr>
                <a:t>Greenwich, CT</a:t>
              </a:r>
            </a:p>
          </p:txBody>
        </p:sp>
      </p:grpSp>
      <p:grpSp>
        <p:nvGrpSpPr>
          <p:cNvPr name="Group 23" id="23"/>
          <p:cNvGrpSpPr/>
          <p:nvPr/>
        </p:nvGrpSpPr>
        <p:grpSpPr>
          <a:xfrm rot="0">
            <a:off x="310873" y="4299124"/>
            <a:ext cx="3837668" cy="2839465"/>
            <a:chOff x="0" y="0"/>
            <a:chExt cx="4798543" cy="3550409"/>
          </a:xfrm>
        </p:grpSpPr>
        <p:sp>
          <p:nvSpPr>
            <p:cNvPr name="Freeform 24" id="24" descr="Aerial view of a factory  AI-generated content may be incorrect."/>
            <p:cNvSpPr/>
            <p:nvPr/>
          </p:nvSpPr>
          <p:spPr>
            <a:xfrm flipH="false" flipV="false" rot="0">
              <a:off x="0" y="0"/>
              <a:ext cx="4798568" cy="3550397"/>
            </a:xfrm>
            <a:custGeom>
              <a:avLst/>
              <a:gdLst/>
              <a:ahLst/>
              <a:cxnLst/>
              <a:rect r="r" b="b" t="t" l="l"/>
              <a:pathLst>
                <a:path h="3550397" w="4798568">
                  <a:moveTo>
                    <a:pt x="0" y="0"/>
                  </a:moveTo>
                  <a:lnTo>
                    <a:pt x="4798568" y="0"/>
                  </a:lnTo>
                  <a:lnTo>
                    <a:pt x="4798568" y="3550397"/>
                  </a:lnTo>
                  <a:lnTo>
                    <a:pt x="0" y="3550397"/>
                  </a:lnTo>
                  <a:lnTo>
                    <a:pt x="0" y="0"/>
                  </a:lnTo>
                  <a:close/>
                </a:path>
              </a:pathLst>
            </a:custGeom>
            <a:blipFill>
              <a:blip r:embed="rId6"/>
              <a:stretch>
                <a:fillRect l="-21691" t="0" r="-21690" b="0"/>
              </a:stretch>
            </a:blipFill>
          </p:spPr>
        </p:sp>
      </p:grpSp>
      <p:grpSp>
        <p:nvGrpSpPr>
          <p:cNvPr name="Group 25" id="25"/>
          <p:cNvGrpSpPr/>
          <p:nvPr/>
        </p:nvGrpSpPr>
        <p:grpSpPr>
          <a:xfrm rot="0">
            <a:off x="309390" y="4270471"/>
            <a:ext cx="3863802" cy="2839465"/>
            <a:chOff x="0" y="0"/>
            <a:chExt cx="4831220" cy="3550409"/>
          </a:xfrm>
        </p:grpSpPr>
        <p:sp>
          <p:nvSpPr>
            <p:cNvPr name="Freeform 26" id="26"/>
            <p:cNvSpPr/>
            <p:nvPr/>
          </p:nvSpPr>
          <p:spPr>
            <a:xfrm flipH="false" flipV="false" rot="0">
              <a:off x="0" y="0"/>
              <a:ext cx="4831207" cy="3550397"/>
            </a:xfrm>
            <a:custGeom>
              <a:avLst/>
              <a:gdLst/>
              <a:ahLst/>
              <a:cxnLst/>
              <a:rect r="r" b="b" t="t" l="l"/>
              <a:pathLst>
                <a:path h="3550397" w="4831207">
                  <a:moveTo>
                    <a:pt x="0" y="0"/>
                  </a:moveTo>
                  <a:lnTo>
                    <a:pt x="4831207" y="0"/>
                  </a:lnTo>
                  <a:lnTo>
                    <a:pt x="4831207" y="3550397"/>
                  </a:lnTo>
                  <a:lnTo>
                    <a:pt x="0" y="3550397"/>
                  </a:lnTo>
                  <a:close/>
                </a:path>
              </a:pathLst>
            </a:custGeom>
            <a:solidFill>
              <a:srgbClr val="000000">
                <a:alpha val="24706"/>
              </a:srgbClr>
            </a:solidFill>
          </p:spPr>
        </p:sp>
        <p:sp>
          <p:nvSpPr>
            <p:cNvPr name="TextBox 27" id="27"/>
            <p:cNvSpPr txBox="true"/>
            <p:nvPr/>
          </p:nvSpPr>
          <p:spPr>
            <a:xfrm>
              <a:off x="0" y="0"/>
              <a:ext cx="4831220" cy="3550409"/>
            </a:xfrm>
            <a:prstGeom prst="rect">
              <a:avLst/>
            </a:prstGeom>
          </p:spPr>
          <p:txBody>
            <a:bodyPr anchor="ctr" rtlCol="false" tIns="54170" lIns="54170" bIns="54170" rIns="54170"/>
            <a:lstStyle/>
            <a:p>
              <a:pPr algn="ctr">
                <a:lnSpc>
                  <a:spcPts val="3240"/>
                </a:lnSpc>
              </a:pPr>
              <a:r>
                <a:rPr lang="en-US" sz="2700" b="true">
                  <a:solidFill>
                    <a:srgbClr val="FFFFFF"/>
                  </a:solidFill>
                  <a:latin typeface="Aptos Bold"/>
                  <a:ea typeface="Aptos Bold"/>
                  <a:cs typeface="Aptos Bold"/>
                  <a:sym typeface="Aptos Bold"/>
                </a:rPr>
                <a:t>Locations Post TopBuild: 1,150</a:t>
              </a:r>
            </a:p>
            <a:p>
              <a:pPr algn="ctr">
                <a:lnSpc>
                  <a:spcPts val="3240"/>
                </a:lnSpc>
              </a:pPr>
            </a:p>
            <a:p>
              <a:pPr algn="ctr">
                <a:lnSpc>
                  <a:spcPts val="3240"/>
                </a:lnSpc>
              </a:pPr>
            </a:p>
            <a:p>
              <a:pPr algn="ctr">
                <a:lnSpc>
                  <a:spcPts val="3240"/>
                </a:lnSpc>
              </a:pPr>
              <a:r>
                <a:rPr lang="en-US" sz="2700" b="true">
                  <a:solidFill>
                    <a:srgbClr val="FFFFFF"/>
                  </a:solidFill>
                  <a:latin typeface="Aptos Bold"/>
                  <a:ea typeface="Aptos Bold"/>
                  <a:cs typeface="Aptos Bold"/>
                  <a:sym typeface="Aptos Bold"/>
                </a:rPr>
                <a:t>Fleet: 10,000+ Vehicles</a:t>
              </a:r>
            </a:p>
          </p:txBody>
        </p:sp>
      </p:grpSp>
      <p:grpSp>
        <p:nvGrpSpPr>
          <p:cNvPr name="Group 28" id="28"/>
          <p:cNvGrpSpPr/>
          <p:nvPr/>
        </p:nvGrpSpPr>
        <p:grpSpPr>
          <a:xfrm rot="0">
            <a:off x="288228" y="7371717"/>
            <a:ext cx="3839151" cy="2451760"/>
            <a:chOff x="0" y="0"/>
            <a:chExt cx="5118868" cy="3269013"/>
          </a:xfrm>
        </p:grpSpPr>
        <p:grpSp>
          <p:nvGrpSpPr>
            <p:cNvPr name="Group 29" id="29"/>
            <p:cNvGrpSpPr/>
            <p:nvPr/>
          </p:nvGrpSpPr>
          <p:grpSpPr>
            <a:xfrm rot="0">
              <a:off x="28216" y="78142"/>
              <a:ext cx="5087138" cy="3190871"/>
              <a:chOff x="0" y="0"/>
              <a:chExt cx="4770641" cy="2992351"/>
            </a:xfrm>
          </p:grpSpPr>
          <p:sp>
            <p:nvSpPr>
              <p:cNvPr name="Freeform 30" id="30"/>
              <p:cNvSpPr/>
              <p:nvPr/>
            </p:nvSpPr>
            <p:spPr>
              <a:xfrm flipH="false" flipV="false" rot="0">
                <a:off x="0" y="0"/>
                <a:ext cx="4770628" cy="2992351"/>
              </a:xfrm>
              <a:custGeom>
                <a:avLst/>
                <a:gdLst/>
                <a:ahLst/>
                <a:cxnLst/>
                <a:rect r="r" b="b" t="t" l="l"/>
                <a:pathLst>
                  <a:path h="2992351" w="4770628">
                    <a:moveTo>
                      <a:pt x="0" y="0"/>
                    </a:moveTo>
                    <a:lnTo>
                      <a:pt x="4770628" y="0"/>
                    </a:lnTo>
                    <a:lnTo>
                      <a:pt x="4770628" y="2992351"/>
                    </a:lnTo>
                    <a:lnTo>
                      <a:pt x="0" y="2992351"/>
                    </a:lnTo>
                    <a:lnTo>
                      <a:pt x="0" y="0"/>
                    </a:lnTo>
                    <a:close/>
                  </a:path>
                </a:pathLst>
              </a:custGeom>
              <a:blipFill>
                <a:blip r:embed="rId7"/>
                <a:stretch>
                  <a:fillRect l="0" t="-2158" r="0" b="-2158"/>
                </a:stretch>
              </a:blipFill>
            </p:spPr>
          </p:sp>
        </p:grpSp>
        <p:grpSp>
          <p:nvGrpSpPr>
            <p:cNvPr name="Group 31" id="31"/>
            <p:cNvGrpSpPr/>
            <p:nvPr/>
          </p:nvGrpSpPr>
          <p:grpSpPr>
            <a:xfrm rot="0">
              <a:off x="0" y="0"/>
              <a:ext cx="5118868" cy="3268532"/>
              <a:chOff x="0" y="0"/>
              <a:chExt cx="4800397" cy="3065180"/>
            </a:xfrm>
          </p:grpSpPr>
          <p:sp>
            <p:nvSpPr>
              <p:cNvPr name="Freeform 32" id="32"/>
              <p:cNvSpPr/>
              <p:nvPr/>
            </p:nvSpPr>
            <p:spPr>
              <a:xfrm flipH="false" flipV="false" rot="0">
                <a:off x="0" y="0"/>
                <a:ext cx="4800346" cy="3065205"/>
              </a:xfrm>
              <a:custGeom>
                <a:avLst/>
                <a:gdLst/>
                <a:ahLst/>
                <a:cxnLst/>
                <a:rect r="r" b="b" t="t" l="l"/>
                <a:pathLst>
                  <a:path h="3065205" w="4800346">
                    <a:moveTo>
                      <a:pt x="0" y="0"/>
                    </a:moveTo>
                    <a:lnTo>
                      <a:pt x="4800346" y="0"/>
                    </a:lnTo>
                    <a:lnTo>
                      <a:pt x="4800346" y="3065205"/>
                    </a:lnTo>
                    <a:lnTo>
                      <a:pt x="0" y="3065205"/>
                    </a:lnTo>
                    <a:close/>
                  </a:path>
                </a:pathLst>
              </a:custGeom>
              <a:solidFill>
                <a:srgbClr val="000000">
                  <a:alpha val="24706"/>
                </a:srgbClr>
              </a:solidFill>
            </p:spPr>
          </p:sp>
          <p:sp>
            <p:nvSpPr>
              <p:cNvPr name="TextBox 33" id="33"/>
              <p:cNvSpPr txBox="true"/>
              <p:nvPr/>
            </p:nvSpPr>
            <p:spPr>
              <a:xfrm>
                <a:off x="0" y="-19050"/>
                <a:ext cx="4800397" cy="3084230"/>
              </a:xfrm>
              <a:prstGeom prst="rect">
                <a:avLst/>
              </a:prstGeom>
            </p:spPr>
            <p:txBody>
              <a:bodyPr anchor="ctr" rtlCol="false" tIns="50800" lIns="50800" bIns="50800" rIns="50800"/>
              <a:lstStyle/>
              <a:p>
                <a:pPr algn="l" marL="271462" indent="-135731" lvl="1">
                  <a:lnSpc>
                    <a:spcPts val="1800"/>
                  </a:lnSpc>
                  <a:buFont typeface="Arial"/>
                  <a:buChar char="•"/>
                </a:pPr>
                <a:r>
                  <a:rPr lang="en-US" b="true" sz="1500">
                    <a:solidFill>
                      <a:srgbClr val="FFFFFF"/>
                    </a:solidFill>
                    <a:latin typeface="Arial Bold"/>
                    <a:ea typeface="Arial Bold"/>
                    <a:cs typeface="Arial Bold"/>
                    <a:sym typeface="Arial Bold"/>
                  </a:rPr>
                  <a:t>#1 position in Waterproofing </a:t>
                </a:r>
              </a:p>
              <a:p>
                <a:pPr algn="l" marL="271462" indent="-135731" lvl="1">
                  <a:lnSpc>
                    <a:spcPts val="1800"/>
                  </a:lnSpc>
                  <a:buFont typeface="Arial"/>
                  <a:buChar char="•"/>
                </a:pPr>
                <a:r>
                  <a:rPr lang="en-US" b="true" sz="1500">
                    <a:solidFill>
                      <a:srgbClr val="FFFFFF"/>
                    </a:solidFill>
                    <a:latin typeface="Arial Bold"/>
                    <a:ea typeface="Arial Bold"/>
                    <a:cs typeface="Arial Bold"/>
                    <a:sym typeface="Arial Bold"/>
                  </a:rPr>
                  <a:t>#1 position in Insulation Distribution </a:t>
                </a:r>
              </a:p>
              <a:p>
                <a:pPr algn="l" marL="271462" indent="-135731" lvl="1">
                  <a:lnSpc>
                    <a:spcPts val="1800"/>
                  </a:lnSpc>
                  <a:buFont typeface="Arial"/>
                  <a:buChar char="•"/>
                </a:pPr>
                <a:r>
                  <a:rPr lang="en-US" b="true" sz="1500">
                    <a:solidFill>
                      <a:srgbClr val="FFFFFF"/>
                    </a:solidFill>
                    <a:latin typeface="Arial Bold"/>
                    <a:ea typeface="Arial Bold"/>
                    <a:cs typeface="Arial Bold"/>
                    <a:sym typeface="Arial Bold"/>
                  </a:rPr>
                  <a:t>#2 position in Lumber and other Building Materials</a:t>
                </a:r>
              </a:p>
              <a:p>
                <a:pPr algn="l" marL="271462" indent="-135731" lvl="1">
                  <a:lnSpc>
                    <a:spcPts val="1800"/>
                  </a:lnSpc>
                  <a:buFont typeface="Arial"/>
                  <a:buChar char="•"/>
                </a:pPr>
                <a:r>
                  <a:rPr lang="en-US" b="true" sz="1500">
                    <a:solidFill>
                      <a:srgbClr val="FFFFFF"/>
                    </a:solidFill>
                    <a:latin typeface="Arial Bold"/>
                    <a:ea typeface="Arial Bold"/>
                    <a:cs typeface="Arial Bold"/>
                    <a:sym typeface="Arial Bold"/>
                  </a:rPr>
                  <a:t>#2 position in Roofing Distribution </a:t>
                </a:r>
              </a:p>
            </p:txBody>
          </p:sp>
        </p:grpSp>
      </p:grpSp>
      <p:grpSp>
        <p:nvGrpSpPr>
          <p:cNvPr name="Group 34" id="34"/>
          <p:cNvGrpSpPr/>
          <p:nvPr/>
        </p:nvGrpSpPr>
        <p:grpSpPr>
          <a:xfrm rot="0">
            <a:off x="4393139" y="4089136"/>
            <a:ext cx="7581093" cy="821456"/>
            <a:chOff x="0" y="0"/>
            <a:chExt cx="10025913" cy="1086366"/>
          </a:xfrm>
        </p:grpSpPr>
        <p:sp>
          <p:nvSpPr>
            <p:cNvPr name="Freeform 35" id="35"/>
            <p:cNvSpPr/>
            <p:nvPr/>
          </p:nvSpPr>
          <p:spPr>
            <a:xfrm flipH="false" flipV="false" rot="0">
              <a:off x="19050" y="30975"/>
              <a:ext cx="9987788" cy="1024438"/>
            </a:xfrm>
            <a:custGeom>
              <a:avLst/>
              <a:gdLst/>
              <a:ahLst/>
              <a:cxnLst/>
              <a:rect r="r" b="b" t="t" l="l"/>
              <a:pathLst>
                <a:path h="1024438" w="9987788">
                  <a:moveTo>
                    <a:pt x="0" y="0"/>
                  </a:moveTo>
                  <a:lnTo>
                    <a:pt x="9987788" y="0"/>
                  </a:lnTo>
                  <a:lnTo>
                    <a:pt x="9987788" y="1024437"/>
                  </a:lnTo>
                  <a:lnTo>
                    <a:pt x="0" y="1024437"/>
                  </a:lnTo>
                  <a:close/>
                </a:path>
              </a:pathLst>
            </a:custGeom>
            <a:solidFill>
              <a:srgbClr val="000000"/>
            </a:solidFill>
          </p:spPr>
        </p:sp>
        <p:sp>
          <p:nvSpPr>
            <p:cNvPr name="Freeform 36" id="36"/>
            <p:cNvSpPr/>
            <p:nvPr/>
          </p:nvSpPr>
          <p:spPr>
            <a:xfrm flipH="false" flipV="false" rot="0">
              <a:off x="0" y="0"/>
              <a:ext cx="10025888" cy="1086379"/>
            </a:xfrm>
            <a:custGeom>
              <a:avLst/>
              <a:gdLst/>
              <a:ahLst/>
              <a:cxnLst/>
              <a:rect r="r" b="b" t="t" l="l"/>
              <a:pathLst>
                <a:path h="1086379" w="10025888">
                  <a:moveTo>
                    <a:pt x="19050" y="0"/>
                  </a:moveTo>
                  <a:lnTo>
                    <a:pt x="10006838" y="0"/>
                  </a:lnTo>
                  <a:cubicBezTo>
                    <a:pt x="10017379" y="0"/>
                    <a:pt x="10025888" y="13835"/>
                    <a:pt x="10025888" y="30975"/>
                  </a:cubicBezTo>
                  <a:lnTo>
                    <a:pt x="10025888" y="1055412"/>
                  </a:lnTo>
                  <a:cubicBezTo>
                    <a:pt x="10025888" y="1072552"/>
                    <a:pt x="10017379" y="1086379"/>
                    <a:pt x="10006838" y="1086379"/>
                  </a:cubicBezTo>
                  <a:lnTo>
                    <a:pt x="19050" y="1086379"/>
                  </a:lnTo>
                  <a:cubicBezTo>
                    <a:pt x="8509" y="1086379"/>
                    <a:pt x="0" y="1072552"/>
                    <a:pt x="0" y="1055412"/>
                  </a:cubicBezTo>
                  <a:lnTo>
                    <a:pt x="0" y="30975"/>
                  </a:lnTo>
                  <a:cubicBezTo>
                    <a:pt x="0" y="13835"/>
                    <a:pt x="8509" y="0"/>
                    <a:pt x="19050" y="0"/>
                  </a:cubicBezTo>
                  <a:moveTo>
                    <a:pt x="19050" y="61949"/>
                  </a:moveTo>
                  <a:lnTo>
                    <a:pt x="19050" y="30975"/>
                  </a:lnTo>
                  <a:lnTo>
                    <a:pt x="38100" y="30975"/>
                  </a:lnTo>
                  <a:lnTo>
                    <a:pt x="38100" y="1055412"/>
                  </a:lnTo>
                  <a:lnTo>
                    <a:pt x="19050" y="1055412"/>
                  </a:lnTo>
                  <a:lnTo>
                    <a:pt x="19050" y="1024438"/>
                  </a:lnTo>
                  <a:lnTo>
                    <a:pt x="10006838" y="1024438"/>
                  </a:lnTo>
                  <a:lnTo>
                    <a:pt x="10006838" y="1055412"/>
                  </a:lnTo>
                  <a:lnTo>
                    <a:pt x="9987788" y="1055412"/>
                  </a:lnTo>
                  <a:lnTo>
                    <a:pt x="9987788" y="30975"/>
                  </a:lnTo>
                  <a:lnTo>
                    <a:pt x="10006838" y="30975"/>
                  </a:lnTo>
                  <a:lnTo>
                    <a:pt x="10006838" y="61949"/>
                  </a:lnTo>
                  <a:lnTo>
                    <a:pt x="19050" y="61949"/>
                  </a:lnTo>
                  <a:close/>
                </a:path>
              </a:pathLst>
            </a:custGeom>
            <a:solidFill>
              <a:srgbClr val="000000"/>
            </a:solidFill>
          </p:spPr>
        </p:sp>
        <p:sp>
          <p:nvSpPr>
            <p:cNvPr name="TextBox 37" id="37"/>
            <p:cNvSpPr txBox="true"/>
            <p:nvPr/>
          </p:nvSpPr>
          <p:spPr>
            <a:xfrm>
              <a:off x="0" y="0"/>
              <a:ext cx="10025913" cy="1086366"/>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EBITDA</a:t>
              </a:r>
            </a:p>
          </p:txBody>
        </p:sp>
      </p:grpSp>
      <p:grpSp>
        <p:nvGrpSpPr>
          <p:cNvPr name="Group 38" id="38"/>
          <p:cNvGrpSpPr/>
          <p:nvPr/>
        </p:nvGrpSpPr>
        <p:grpSpPr>
          <a:xfrm rot="0">
            <a:off x="4407544" y="5004299"/>
            <a:ext cx="2873220" cy="1058976"/>
            <a:chOff x="0" y="0"/>
            <a:chExt cx="3734740" cy="1376504"/>
          </a:xfrm>
        </p:grpSpPr>
        <p:sp>
          <p:nvSpPr>
            <p:cNvPr name="Freeform 39" id="39"/>
            <p:cNvSpPr/>
            <p:nvPr/>
          </p:nvSpPr>
          <p:spPr>
            <a:xfrm flipH="false" flipV="false" rot="0">
              <a:off x="0" y="0"/>
              <a:ext cx="3734689" cy="1376440"/>
            </a:xfrm>
            <a:custGeom>
              <a:avLst/>
              <a:gdLst/>
              <a:ahLst/>
              <a:cxnLst/>
              <a:rect r="r" b="b" t="t" l="l"/>
              <a:pathLst>
                <a:path h="1376440" w="3734689">
                  <a:moveTo>
                    <a:pt x="0" y="0"/>
                  </a:moveTo>
                  <a:lnTo>
                    <a:pt x="3734689" y="0"/>
                  </a:lnTo>
                  <a:lnTo>
                    <a:pt x="3734689" y="1376440"/>
                  </a:lnTo>
                  <a:lnTo>
                    <a:pt x="0" y="1376440"/>
                  </a:lnTo>
                  <a:close/>
                </a:path>
              </a:pathLst>
            </a:custGeom>
            <a:solidFill>
              <a:srgbClr val="A6A6A6">
                <a:alpha val="24706"/>
              </a:srgbClr>
            </a:solidFill>
          </p:spPr>
        </p:sp>
        <p:sp>
          <p:nvSpPr>
            <p:cNvPr name="TextBox 40" id="40"/>
            <p:cNvSpPr txBox="true"/>
            <p:nvPr/>
          </p:nvSpPr>
          <p:spPr>
            <a:xfrm>
              <a:off x="0" y="0"/>
              <a:ext cx="3734740" cy="1376504"/>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QXO + Beacon</a:t>
              </a:r>
              <a:r>
                <a:rPr lang="en-US" sz="2700">
                  <a:solidFill>
                    <a:srgbClr val="000000"/>
                  </a:solidFill>
                  <a:latin typeface="Aptos"/>
                  <a:ea typeface="Aptos"/>
                  <a:cs typeface="Aptos"/>
                  <a:sym typeface="Aptos"/>
                </a:rPr>
                <a:t> </a:t>
              </a:r>
            </a:p>
          </p:txBody>
        </p:sp>
      </p:grpSp>
      <p:grpSp>
        <p:nvGrpSpPr>
          <p:cNvPr name="Group 41" id="41"/>
          <p:cNvGrpSpPr/>
          <p:nvPr/>
        </p:nvGrpSpPr>
        <p:grpSpPr>
          <a:xfrm rot="0">
            <a:off x="4407544" y="7480029"/>
            <a:ext cx="2873220" cy="1080068"/>
            <a:chOff x="0" y="0"/>
            <a:chExt cx="3734740" cy="1403921"/>
          </a:xfrm>
        </p:grpSpPr>
        <p:sp>
          <p:nvSpPr>
            <p:cNvPr name="Freeform 42" id="42"/>
            <p:cNvSpPr/>
            <p:nvPr/>
          </p:nvSpPr>
          <p:spPr>
            <a:xfrm flipH="false" flipV="false" rot="0">
              <a:off x="0" y="0"/>
              <a:ext cx="3734689" cy="1403933"/>
            </a:xfrm>
            <a:custGeom>
              <a:avLst/>
              <a:gdLst/>
              <a:ahLst/>
              <a:cxnLst/>
              <a:rect r="r" b="b" t="t" l="l"/>
              <a:pathLst>
                <a:path h="1403933" w="3734689">
                  <a:moveTo>
                    <a:pt x="0" y="0"/>
                  </a:moveTo>
                  <a:lnTo>
                    <a:pt x="3734689" y="0"/>
                  </a:lnTo>
                  <a:lnTo>
                    <a:pt x="3734689" y="1403933"/>
                  </a:lnTo>
                  <a:lnTo>
                    <a:pt x="0" y="1403933"/>
                  </a:lnTo>
                  <a:close/>
                </a:path>
              </a:pathLst>
            </a:custGeom>
            <a:solidFill>
              <a:srgbClr val="A6A6A6">
                <a:alpha val="24706"/>
              </a:srgbClr>
            </a:solidFill>
          </p:spPr>
        </p:sp>
        <p:sp>
          <p:nvSpPr>
            <p:cNvPr name="TextBox 43" id="43"/>
            <p:cNvSpPr txBox="true"/>
            <p:nvPr/>
          </p:nvSpPr>
          <p:spPr>
            <a:xfrm>
              <a:off x="0" y="0"/>
              <a:ext cx="3734740" cy="1403921"/>
            </a:xfrm>
            <a:prstGeom prst="rect">
              <a:avLst/>
            </a:prstGeom>
          </p:spPr>
          <p:txBody>
            <a:bodyPr anchor="ctr" rtlCol="false" tIns="50800" lIns="50800" bIns="50800" rIns="50800"/>
            <a:lstStyle/>
            <a:p>
              <a:pPr algn="ctr">
                <a:lnSpc>
                  <a:spcPts val="1800"/>
                </a:lnSpc>
              </a:pPr>
              <a:r>
                <a:rPr lang="en-US" sz="1500">
                  <a:solidFill>
                    <a:srgbClr val="000000"/>
                  </a:solidFill>
                  <a:latin typeface="Aptos"/>
                  <a:ea typeface="Aptos"/>
                  <a:cs typeface="Aptos"/>
                  <a:sym typeface="Aptos"/>
                </a:rPr>
                <a:t>+ TopBuild  (18% adj. EBITDA Margin)</a:t>
              </a:r>
            </a:p>
          </p:txBody>
        </p:sp>
      </p:grpSp>
      <p:grpSp>
        <p:nvGrpSpPr>
          <p:cNvPr name="Group 44" id="44"/>
          <p:cNvGrpSpPr/>
          <p:nvPr/>
        </p:nvGrpSpPr>
        <p:grpSpPr>
          <a:xfrm rot="0">
            <a:off x="4407544" y="6211378"/>
            <a:ext cx="2873220" cy="1058976"/>
            <a:chOff x="0" y="0"/>
            <a:chExt cx="3734740" cy="1376504"/>
          </a:xfrm>
        </p:grpSpPr>
        <p:sp>
          <p:nvSpPr>
            <p:cNvPr name="Freeform 45" id="45"/>
            <p:cNvSpPr/>
            <p:nvPr/>
          </p:nvSpPr>
          <p:spPr>
            <a:xfrm flipH="false" flipV="false" rot="0">
              <a:off x="0" y="0"/>
              <a:ext cx="3734689" cy="1376440"/>
            </a:xfrm>
            <a:custGeom>
              <a:avLst/>
              <a:gdLst/>
              <a:ahLst/>
              <a:cxnLst/>
              <a:rect r="r" b="b" t="t" l="l"/>
              <a:pathLst>
                <a:path h="1376440" w="3734689">
                  <a:moveTo>
                    <a:pt x="0" y="0"/>
                  </a:moveTo>
                  <a:lnTo>
                    <a:pt x="3734689" y="0"/>
                  </a:lnTo>
                  <a:lnTo>
                    <a:pt x="3734689" y="1376440"/>
                  </a:lnTo>
                  <a:lnTo>
                    <a:pt x="0" y="1376440"/>
                  </a:lnTo>
                  <a:close/>
                </a:path>
              </a:pathLst>
            </a:custGeom>
            <a:solidFill>
              <a:srgbClr val="A6A6A6">
                <a:alpha val="24706"/>
              </a:srgbClr>
            </a:solidFill>
          </p:spPr>
        </p:sp>
        <p:sp>
          <p:nvSpPr>
            <p:cNvPr name="TextBox 46" id="46"/>
            <p:cNvSpPr txBox="true"/>
            <p:nvPr/>
          </p:nvSpPr>
          <p:spPr>
            <a:xfrm>
              <a:off x="0" y="0"/>
              <a:ext cx="3734740" cy="1376504"/>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 Kodiak</a:t>
              </a:r>
            </a:p>
          </p:txBody>
        </p:sp>
      </p:grpSp>
      <p:grpSp>
        <p:nvGrpSpPr>
          <p:cNvPr name="Group 47" id="47"/>
          <p:cNvGrpSpPr/>
          <p:nvPr/>
        </p:nvGrpSpPr>
        <p:grpSpPr>
          <a:xfrm rot="0">
            <a:off x="7364253" y="4986167"/>
            <a:ext cx="2147283" cy="1077108"/>
            <a:chOff x="0" y="0"/>
            <a:chExt cx="2839758" cy="1424463"/>
          </a:xfrm>
        </p:grpSpPr>
        <p:sp>
          <p:nvSpPr>
            <p:cNvPr name="Freeform 48" id="48"/>
            <p:cNvSpPr/>
            <p:nvPr/>
          </p:nvSpPr>
          <p:spPr>
            <a:xfrm flipH="false" flipV="false" rot="0">
              <a:off x="19050" y="23980"/>
              <a:ext cx="2801620" cy="1376440"/>
            </a:xfrm>
            <a:custGeom>
              <a:avLst/>
              <a:gdLst/>
              <a:ahLst/>
              <a:cxnLst/>
              <a:rect r="r" b="b" t="t" l="l"/>
              <a:pathLst>
                <a:path h="1376440" w="2801620">
                  <a:moveTo>
                    <a:pt x="0" y="0"/>
                  </a:moveTo>
                  <a:lnTo>
                    <a:pt x="2801620" y="0"/>
                  </a:lnTo>
                  <a:lnTo>
                    <a:pt x="2801620" y="1376440"/>
                  </a:lnTo>
                  <a:lnTo>
                    <a:pt x="0" y="1376440"/>
                  </a:lnTo>
                  <a:close/>
                </a:path>
              </a:pathLst>
            </a:custGeom>
            <a:solidFill>
              <a:srgbClr val="000000"/>
            </a:solidFill>
          </p:spPr>
        </p:sp>
        <p:sp>
          <p:nvSpPr>
            <p:cNvPr name="Freeform 49" id="49"/>
            <p:cNvSpPr/>
            <p:nvPr/>
          </p:nvSpPr>
          <p:spPr>
            <a:xfrm flipH="false" flipV="false" rot="0">
              <a:off x="0" y="0"/>
              <a:ext cx="2839720" cy="1424399"/>
            </a:xfrm>
            <a:custGeom>
              <a:avLst/>
              <a:gdLst/>
              <a:ahLst/>
              <a:cxnLst/>
              <a:rect r="r" b="b" t="t" l="l"/>
              <a:pathLst>
                <a:path h="1424399" w="2839720">
                  <a:moveTo>
                    <a:pt x="19050" y="0"/>
                  </a:moveTo>
                  <a:lnTo>
                    <a:pt x="2820670" y="0"/>
                  </a:lnTo>
                  <a:cubicBezTo>
                    <a:pt x="2831211" y="0"/>
                    <a:pt x="2839720" y="10711"/>
                    <a:pt x="2839720" y="23980"/>
                  </a:cubicBezTo>
                  <a:lnTo>
                    <a:pt x="2839720" y="1400420"/>
                  </a:lnTo>
                  <a:cubicBezTo>
                    <a:pt x="2839720" y="1413689"/>
                    <a:pt x="2831211" y="1424399"/>
                    <a:pt x="2820670" y="1424399"/>
                  </a:cubicBezTo>
                  <a:lnTo>
                    <a:pt x="19050" y="1424399"/>
                  </a:lnTo>
                  <a:cubicBezTo>
                    <a:pt x="8509" y="1424399"/>
                    <a:pt x="0" y="1413689"/>
                    <a:pt x="0" y="1400420"/>
                  </a:cubicBezTo>
                  <a:lnTo>
                    <a:pt x="0" y="23980"/>
                  </a:lnTo>
                  <a:cubicBezTo>
                    <a:pt x="0" y="10711"/>
                    <a:pt x="8509" y="0"/>
                    <a:pt x="19050" y="0"/>
                  </a:cubicBezTo>
                  <a:moveTo>
                    <a:pt x="19050" y="47960"/>
                  </a:moveTo>
                  <a:lnTo>
                    <a:pt x="19050" y="23980"/>
                  </a:lnTo>
                  <a:lnTo>
                    <a:pt x="38100" y="23980"/>
                  </a:lnTo>
                  <a:lnTo>
                    <a:pt x="38100" y="1400420"/>
                  </a:lnTo>
                  <a:lnTo>
                    <a:pt x="19050" y="1400420"/>
                  </a:lnTo>
                  <a:lnTo>
                    <a:pt x="19050" y="1376440"/>
                  </a:lnTo>
                  <a:lnTo>
                    <a:pt x="2820670" y="1376440"/>
                  </a:lnTo>
                  <a:lnTo>
                    <a:pt x="2820670" y="1400420"/>
                  </a:lnTo>
                  <a:lnTo>
                    <a:pt x="2801620" y="1400420"/>
                  </a:lnTo>
                  <a:lnTo>
                    <a:pt x="2801620" y="23980"/>
                  </a:lnTo>
                  <a:lnTo>
                    <a:pt x="2820670" y="23980"/>
                  </a:lnTo>
                  <a:lnTo>
                    <a:pt x="2820670" y="47960"/>
                  </a:lnTo>
                  <a:lnTo>
                    <a:pt x="19050" y="47960"/>
                  </a:lnTo>
                  <a:close/>
                </a:path>
              </a:pathLst>
            </a:custGeom>
            <a:solidFill>
              <a:srgbClr val="000000"/>
            </a:solidFill>
          </p:spPr>
        </p:sp>
        <p:sp>
          <p:nvSpPr>
            <p:cNvPr name="TextBox 50" id="50"/>
            <p:cNvSpPr txBox="true"/>
            <p:nvPr/>
          </p:nvSpPr>
          <p:spPr>
            <a:xfrm>
              <a:off x="0" y="0"/>
              <a:ext cx="2839758" cy="1424463"/>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ADJ. EBITDA value</a:t>
              </a:r>
            </a:p>
          </p:txBody>
        </p:sp>
      </p:grpSp>
      <p:grpSp>
        <p:nvGrpSpPr>
          <p:cNvPr name="Group 51" id="51"/>
          <p:cNvGrpSpPr/>
          <p:nvPr/>
        </p:nvGrpSpPr>
        <p:grpSpPr>
          <a:xfrm rot="0">
            <a:off x="9603872" y="5004299"/>
            <a:ext cx="2355965" cy="1058976"/>
            <a:chOff x="0" y="0"/>
            <a:chExt cx="3062389" cy="1376504"/>
          </a:xfrm>
        </p:grpSpPr>
        <p:sp>
          <p:nvSpPr>
            <p:cNvPr name="Freeform 52" id="52"/>
            <p:cNvSpPr/>
            <p:nvPr/>
          </p:nvSpPr>
          <p:spPr>
            <a:xfrm flipH="false" flipV="false" rot="0">
              <a:off x="0" y="0"/>
              <a:ext cx="3062351" cy="1376440"/>
            </a:xfrm>
            <a:custGeom>
              <a:avLst/>
              <a:gdLst/>
              <a:ahLst/>
              <a:cxnLst/>
              <a:rect r="r" b="b" t="t" l="l"/>
              <a:pathLst>
                <a:path h="1376440" w="3062351">
                  <a:moveTo>
                    <a:pt x="0" y="0"/>
                  </a:moveTo>
                  <a:lnTo>
                    <a:pt x="3062351" y="0"/>
                  </a:lnTo>
                  <a:lnTo>
                    <a:pt x="3062351" y="1376440"/>
                  </a:lnTo>
                  <a:lnTo>
                    <a:pt x="0" y="1376440"/>
                  </a:lnTo>
                  <a:close/>
                </a:path>
              </a:pathLst>
            </a:custGeom>
            <a:solidFill>
              <a:srgbClr val="A6A6A6">
                <a:alpha val="24706"/>
              </a:srgbClr>
            </a:solidFill>
          </p:spPr>
        </p:sp>
        <p:sp>
          <p:nvSpPr>
            <p:cNvPr name="TextBox 53" id="53"/>
            <p:cNvSpPr txBox="true"/>
            <p:nvPr/>
          </p:nvSpPr>
          <p:spPr>
            <a:xfrm>
              <a:off x="0" y="0"/>
              <a:ext cx="3062389" cy="1376504"/>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 </a:t>
              </a:r>
              <a:r>
                <a:rPr lang="en-US" sz="2700">
                  <a:solidFill>
                    <a:srgbClr val="000000"/>
                  </a:solidFill>
                  <a:latin typeface="Aptos"/>
                  <a:ea typeface="Aptos"/>
                  <a:cs typeface="Aptos"/>
                  <a:sym typeface="Aptos"/>
                </a:rPr>
                <a:t>$900 Million</a:t>
              </a:r>
            </a:p>
          </p:txBody>
        </p:sp>
      </p:grpSp>
      <p:grpSp>
        <p:nvGrpSpPr>
          <p:cNvPr name="Group 54" id="54"/>
          <p:cNvGrpSpPr/>
          <p:nvPr/>
        </p:nvGrpSpPr>
        <p:grpSpPr>
          <a:xfrm rot="0">
            <a:off x="7364253" y="7482989"/>
            <a:ext cx="2147283" cy="1077108"/>
            <a:chOff x="0" y="0"/>
            <a:chExt cx="2839758" cy="1424463"/>
          </a:xfrm>
        </p:grpSpPr>
        <p:sp>
          <p:nvSpPr>
            <p:cNvPr name="Freeform 55" id="55"/>
            <p:cNvSpPr/>
            <p:nvPr/>
          </p:nvSpPr>
          <p:spPr>
            <a:xfrm flipH="false" flipV="false" rot="0">
              <a:off x="19050" y="23980"/>
              <a:ext cx="2801620" cy="1376440"/>
            </a:xfrm>
            <a:custGeom>
              <a:avLst/>
              <a:gdLst/>
              <a:ahLst/>
              <a:cxnLst/>
              <a:rect r="r" b="b" t="t" l="l"/>
              <a:pathLst>
                <a:path h="1376440" w="2801620">
                  <a:moveTo>
                    <a:pt x="0" y="0"/>
                  </a:moveTo>
                  <a:lnTo>
                    <a:pt x="2801620" y="0"/>
                  </a:lnTo>
                  <a:lnTo>
                    <a:pt x="2801620" y="1376440"/>
                  </a:lnTo>
                  <a:lnTo>
                    <a:pt x="0" y="1376440"/>
                  </a:lnTo>
                  <a:close/>
                </a:path>
              </a:pathLst>
            </a:custGeom>
            <a:solidFill>
              <a:srgbClr val="000000"/>
            </a:solidFill>
          </p:spPr>
        </p:sp>
        <p:sp>
          <p:nvSpPr>
            <p:cNvPr name="Freeform 56" id="56"/>
            <p:cNvSpPr/>
            <p:nvPr/>
          </p:nvSpPr>
          <p:spPr>
            <a:xfrm flipH="false" flipV="false" rot="0">
              <a:off x="0" y="0"/>
              <a:ext cx="2839720" cy="1424399"/>
            </a:xfrm>
            <a:custGeom>
              <a:avLst/>
              <a:gdLst/>
              <a:ahLst/>
              <a:cxnLst/>
              <a:rect r="r" b="b" t="t" l="l"/>
              <a:pathLst>
                <a:path h="1424399" w="2839720">
                  <a:moveTo>
                    <a:pt x="19050" y="0"/>
                  </a:moveTo>
                  <a:lnTo>
                    <a:pt x="2820670" y="0"/>
                  </a:lnTo>
                  <a:cubicBezTo>
                    <a:pt x="2831211" y="0"/>
                    <a:pt x="2839720" y="10711"/>
                    <a:pt x="2839720" y="23980"/>
                  </a:cubicBezTo>
                  <a:lnTo>
                    <a:pt x="2839720" y="1400420"/>
                  </a:lnTo>
                  <a:cubicBezTo>
                    <a:pt x="2839720" y="1413689"/>
                    <a:pt x="2831211" y="1424399"/>
                    <a:pt x="2820670" y="1424399"/>
                  </a:cubicBezTo>
                  <a:lnTo>
                    <a:pt x="19050" y="1424399"/>
                  </a:lnTo>
                  <a:cubicBezTo>
                    <a:pt x="8509" y="1424399"/>
                    <a:pt x="0" y="1413689"/>
                    <a:pt x="0" y="1400420"/>
                  </a:cubicBezTo>
                  <a:lnTo>
                    <a:pt x="0" y="23980"/>
                  </a:lnTo>
                  <a:cubicBezTo>
                    <a:pt x="0" y="10711"/>
                    <a:pt x="8509" y="0"/>
                    <a:pt x="19050" y="0"/>
                  </a:cubicBezTo>
                  <a:moveTo>
                    <a:pt x="19050" y="47960"/>
                  </a:moveTo>
                  <a:lnTo>
                    <a:pt x="19050" y="23980"/>
                  </a:lnTo>
                  <a:lnTo>
                    <a:pt x="38100" y="23980"/>
                  </a:lnTo>
                  <a:lnTo>
                    <a:pt x="38100" y="1400420"/>
                  </a:lnTo>
                  <a:lnTo>
                    <a:pt x="19050" y="1400420"/>
                  </a:lnTo>
                  <a:lnTo>
                    <a:pt x="19050" y="1376440"/>
                  </a:lnTo>
                  <a:lnTo>
                    <a:pt x="2820670" y="1376440"/>
                  </a:lnTo>
                  <a:lnTo>
                    <a:pt x="2820670" y="1400420"/>
                  </a:lnTo>
                  <a:lnTo>
                    <a:pt x="2801620" y="1400420"/>
                  </a:lnTo>
                  <a:lnTo>
                    <a:pt x="2801620" y="23980"/>
                  </a:lnTo>
                  <a:lnTo>
                    <a:pt x="2820670" y="23980"/>
                  </a:lnTo>
                  <a:lnTo>
                    <a:pt x="2820670" y="47960"/>
                  </a:lnTo>
                  <a:lnTo>
                    <a:pt x="19050" y="47960"/>
                  </a:lnTo>
                  <a:close/>
                </a:path>
              </a:pathLst>
            </a:custGeom>
            <a:solidFill>
              <a:srgbClr val="000000"/>
            </a:solidFill>
          </p:spPr>
        </p:sp>
        <p:sp>
          <p:nvSpPr>
            <p:cNvPr name="TextBox 57" id="57"/>
            <p:cNvSpPr txBox="true"/>
            <p:nvPr/>
          </p:nvSpPr>
          <p:spPr>
            <a:xfrm>
              <a:off x="0" y="0"/>
              <a:ext cx="2839758" cy="1424463"/>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ADJ. EBITDA value</a:t>
              </a:r>
            </a:p>
          </p:txBody>
        </p:sp>
      </p:grpSp>
      <p:grpSp>
        <p:nvGrpSpPr>
          <p:cNvPr name="Group 58" id="58"/>
          <p:cNvGrpSpPr/>
          <p:nvPr/>
        </p:nvGrpSpPr>
        <p:grpSpPr>
          <a:xfrm rot="0">
            <a:off x="7364253" y="6211378"/>
            <a:ext cx="2147283" cy="1077108"/>
            <a:chOff x="0" y="0"/>
            <a:chExt cx="2839758" cy="1424463"/>
          </a:xfrm>
        </p:grpSpPr>
        <p:sp>
          <p:nvSpPr>
            <p:cNvPr name="Freeform 59" id="59"/>
            <p:cNvSpPr/>
            <p:nvPr/>
          </p:nvSpPr>
          <p:spPr>
            <a:xfrm flipH="false" flipV="false" rot="0">
              <a:off x="19050" y="23980"/>
              <a:ext cx="2801620" cy="1376440"/>
            </a:xfrm>
            <a:custGeom>
              <a:avLst/>
              <a:gdLst/>
              <a:ahLst/>
              <a:cxnLst/>
              <a:rect r="r" b="b" t="t" l="l"/>
              <a:pathLst>
                <a:path h="1376440" w="2801620">
                  <a:moveTo>
                    <a:pt x="0" y="0"/>
                  </a:moveTo>
                  <a:lnTo>
                    <a:pt x="2801620" y="0"/>
                  </a:lnTo>
                  <a:lnTo>
                    <a:pt x="2801620" y="1376440"/>
                  </a:lnTo>
                  <a:lnTo>
                    <a:pt x="0" y="1376440"/>
                  </a:lnTo>
                  <a:close/>
                </a:path>
              </a:pathLst>
            </a:custGeom>
            <a:solidFill>
              <a:srgbClr val="000000"/>
            </a:solidFill>
          </p:spPr>
        </p:sp>
        <p:sp>
          <p:nvSpPr>
            <p:cNvPr name="Freeform 60" id="60"/>
            <p:cNvSpPr/>
            <p:nvPr/>
          </p:nvSpPr>
          <p:spPr>
            <a:xfrm flipH="false" flipV="false" rot="0">
              <a:off x="0" y="0"/>
              <a:ext cx="2839720" cy="1424399"/>
            </a:xfrm>
            <a:custGeom>
              <a:avLst/>
              <a:gdLst/>
              <a:ahLst/>
              <a:cxnLst/>
              <a:rect r="r" b="b" t="t" l="l"/>
              <a:pathLst>
                <a:path h="1424399" w="2839720">
                  <a:moveTo>
                    <a:pt x="19050" y="0"/>
                  </a:moveTo>
                  <a:lnTo>
                    <a:pt x="2820670" y="0"/>
                  </a:lnTo>
                  <a:cubicBezTo>
                    <a:pt x="2831211" y="0"/>
                    <a:pt x="2839720" y="10711"/>
                    <a:pt x="2839720" y="23980"/>
                  </a:cubicBezTo>
                  <a:lnTo>
                    <a:pt x="2839720" y="1400420"/>
                  </a:lnTo>
                  <a:cubicBezTo>
                    <a:pt x="2839720" y="1413689"/>
                    <a:pt x="2831211" y="1424399"/>
                    <a:pt x="2820670" y="1424399"/>
                  </a:cubicBezTo>
                  <a:lnTo>
                    <a:pt x="19050" y="1424399"/>
                  </a:lnTo>
                  <a:cubicBezTo>
                    <a:pt x="8509" y="1424399"/>
                    <a:pt x="0" y="1413689"/>
                    <a:pt x="0" y="1400420"/>
                  </a:cubicBezTo>
                  <a:lnTo>
                    <a:pt x="0" y="23980"/>
                  </a:lnTo>
                  <a:cubicBezTo>
                    <a:pt x="0" y="10711"/>
                    <a:pt x="8509" y="0"/>
                    <a:pt x="19050" y="0"/>
                  </a:cubicBezTo>
                  <a:moveTo>
                    <a:pt x="19050" y="47960"/>
                  </a:moveTo>
                  <a:lnTo>
                    <a:pt x="19050" y="23980"/>
                  </a:lnTo>
                  <a:lnTo>
                    <a:pt x="38100" y="23980"/>
                  </a:lnTo>
                  <a:lnTo>
                    <a:pt x="38100" y="1400420"/>
                  </a:lnTo>
                  <a:lnTo>
                    <a:pt x="19050" y="1400420"/>
                  </a:lnTo>
                  <a:lnTo>
                    <a:pt x="19050" y="1376440"/>
                  </a:lnTo>
                  <a:lnTo>
                    <a:pt x="2820670" y="1376440"/>
                  </a:lnTo>
                  <a:lnTo>
                    <a:pt x="2820670" y="1400420"/>
                  </a:lnTo>
                  <a:lnTo>
                    <a:pt x="2801620" y="1400420"/>
                  </a:lnTo>
                  <a:lnTo>
                    <a:pt x="2801620" y="23980"/>
                  </a:lnTo>
                  <a:lnTo>
                    <a:pt x="2820670" y="23980"/>
                  </a:lnTo>
                  <a:lnTo>
                    <a:pt x="2820670" y="47960"/>
                  </a:lnTo>
                  <a:lnTo>
                    <a:pt x="19050" y="47960"/>
                  </a:lnTo>
                  <a:close/>
                </a:path>
              </a:pathLst>
            </a:custGeom>
            <a:solidFill>
              <a:srgbClr val="000000"/>
            </a:solidFill>
          </p:spPr>
        </p:sp>
        <p:sp>
          <p:nvSpPr>
            <p:cNvPr name="TextBox 61" id="61"/>
            <p:cNvSpPr txBox="true"/>
            <p:nvPr/>
          </p:nvSpPr>
          <p:spPr>
            <a:xfrm>
              <a:off x="0" y="0"/>
              <a:ext cx="2839758" cy="1424463"/>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ADJ. EBITDA value</a:t>
              </a:r>
            </a:p>
          </p:txBody>
        </p:sp>
      </p:grpSp>
      <p:grpSp>
        <p:nvGrpSpPr>
          <p:cNvPr name="Group 62" id="62"/>
          <p:cNvGrpSpPr/>
          <p:nvPr/>
        </p:nvGrpSpPr>
        <p:grpSpPr>
          <a:xfrm rot="0">
            <a:off x="9603872" y="6229510"/>
            <a:ext cx="2315625" cy="1040843"/>
            <a:chOff x="0" y="0"/>
            <a:chExt cx="3062389" cy="1376504"/>
          </a:xfrm>
        </p:grpSpPr>
        <p:sp>
          <p:nvSpPr>
            <p:cNvPr name="Freeform 63" id="63"/>
            <p:cNvSpPr/>
            <p:nvPr/>
          </p:nvSpPr>
          <p:spPr>
            <a:xfrm flipH="false" flipV="false" rot="0">
              <a:off x="0" y="0"/>
              <a:ext cx="3062351" cy="1376440"/>
            </a:xfrm>
            <a:custGeom>
              <a:avLst/>
              <a:gdLst/>
              <a:ahLst/>
              <a:cxnLst/>
              <a:rect r="r" b="b" t="t" l="l"/>
              <a:pathLst>
                <a:path h="1376440" w="3062351">
                  <a:moveTo>
                    <a:pt x="0" y="0"/>
                  </a:moveTo>
                  <a:lnTo>
                    <a:pt x="3062351" y="0"/>
                  </a:lnTo>
                  <a:lnTo>
                    <a:pt x="3062351" y="1376440"/>
                  </a:lnTo>
                  <a:lnTo>
                    <a:pt x="0" y="1376440"/>
                  </a:lnTo>
                  <a:close/>
                </a:path>
              </a:pathLst>
            </a:custGeom>
            <a:solidFill>
              <a:srgbClr val="A6A6A6">
                <a:alpha val="24706"/>
              </a:srgbClr>
            </a:solidFill>
          </p:spPr>
        </p:sp>
        <p:sp>
          <p:nvSpPr>
            <p:cNvPr name="TextBox 64" id="64"/>
            <p:cNvSpPr txBox="true"/>
            <p:nvPr/>
          </p:nvSpPr>
          <p:spPr>
            <a:xfrm>
              <a:off x="0" y="0"/>
              <a:ext cx="3062389" cy="1376504"/>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+$120 Million</a:t>
              </a:r>
            </a:p>
          </p:txBody>
        </p:sp>
      </p:grpSp>
      <p:grpSp>
        <p:nvGrpSpPr>
          <p:cNvPr name="Group 65" id="65"/>
          <p:cNvGrpSpPr/>
          <p:nvPr/>
        </p:nvGrpSpPr>
        <p:grpSpPr>
          <a:xfrm rot="0">
            <a:off x="9617151" y="7499641"/>
            <a:ext cx="2315625" cy="1040843"/>
            <a:chOff x="0" y="0"/>
            <a:chExt cx="3062389" cy="1376504"/>
          </a:xfrm>
        </p:grpSpPr>
        <p:sp>
          <p:nvSpPr>
            <p:cNvPr name="Freeform 66" id="66"/>
            <p:cNvSpPr/>
            <p:nvPr/>
          </p:nvSpPr>
          <p:spPr>
            <a:xfrm flipH="false" flipV="false" rot="0">
              <a:off x="0" y="0"/>
              <a:ext cx="3062351" cy="1376440"/>
            </a:xfrm>
            <a:custGeom>
              <a:avLst/>
              <a:gdLst/>
              <a:ahLst/>
              <a:cxnLst/>
              <a:rect r="r" b="b" t="t" l="l"/>
              <a:pathLst>
                <a:path h="1376440" w="3062351">
                  <a:moveTo>
                    <a:pt x="0" y="0"/>
                  </a:moveTo>
                  <a:lnTo>
                    <a:pt x="3062351" y="0"/>
                  </a:lnTo>
                  <a:lnTo>
                    <a:pt x="3062351" y="1376440"/>
                  </a:lnTo>
                  <a:lnTo>
                    <a:pt x="0" y="1376440"/>
                  </a:lnTo>
                  <a:close/>
                </a:path>
              </a:pathLst>
            </a:custGeom>
            <a:solidFill>
              <a:srgbClr val="A6A6A6">
                <a:alpha val="24706"/>
              </a:srgbClr>
            </a:solidFill>
          </p:spPr>
        </p:sp>
        <p:sp>
          <p:nvSpPr>
            <p:cNvPr name="TextBox 67" id="67"/>
            <p:cNvSpPr txBox="true"/>
            <p:nvPr/>
          </p:nvSpPr>
          <p:spPr>
            <a:xfrm>
              <a:off x="0" y="0"/>
              <a:ext cx="3062389" cy="1376504"/>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+$1.1 Billion</a:t>
              </a:r>
            </a:p>
          </p:txBody>
        </p:sp>
      </p:grpSp>
      <p:grpSp>
        <p:nvGrpSpPr>
          <p:cNvPr name="Group 68" id="68"/>
          <p:cNvGrpSpPr/>
          <p:nvPr/>
        </p:nvGrpSpPr>
        <p:grpSpPr>
          <a:xfrm rot="0">
            <a:off x="7375316" y="8686422"/>
            <a:ext cx="2147283" cy="1137054"/>
            <a:chOff x="0" y="0"/>
            <a:chExt cx="2839758" cy="1503742"/>
          </a:xfrm>
        </p:grpSpPr>
        <p:sp>
          <p:nvSpPr>
            <p:cNvPr name="Freeform 69" id="69"/>
            <p:cNvSpPr/>
            <p:nvPr/>
          </p:nvSpPr>
          <p:spPr>
            <a:xfrm flipH="false" flipV="false" rot="0">
              <a:off x="19050" y="25314"/>
              <a:ext cx="2801620" cy="1453045"/>
            </a:xfrm>
            <a:custGeom>
              <a:avLst/>
              <a:gdLst/>
              <a:ahLst/>
              <a:cxnLst/>
              <a:rect r="r" b="b" t="t" l="l"/>
              <a:pathLst>
                <a:path h="1453045" w="2801620">
                  <a:moveTo>
                    <a:pt x="0" y="0"/>
                  </a:moveTo>
                  <a:lnTo>
                    <a:pt x="2801620" y="0"/>
                  </a:lnTo>
                  <a:lnTo>
                    <a:pt x="2801620" y="1453046"/>
                  </a:lnTo>
                  <a:lnTo>
                    <a:pt x="0" y="1453046"/>
                  </a:lnTo>
                  <a:close/>
                </a:path>
              </a:pathLst>
            </a:custGeom>
            <a:solidFill>
              <a:srgbClr val="000000"/>
            </a:solidFill>
          </p:spPr>
        </p:sp>
        <p:sp>
          <p:nvSpPr>
            <p:cNvPr name="Freeform 70" id="70"/>
            <p:cNvSpPr/>
            <p:nvPr/>
          </p:nvSpPr>
          <p:spPr>
            <a:xfrm flipH="false" flipV="false" rot="0">
              <a:off x="0" y="0"/>
              <a:ext cx="2839720" cy="1503674"/>
            </a:xfrm>
            <a:custGeom>
              <a:avLst/>
              <a:gdLst/>
              <a:ahLst/>
              <a:cxnLst/>
              <a:rect r="r" b="b" t="t" l="l"/>
              <a:pathLst>
                <a:path h="1503674" w="2839720">
                  <a:moveTo>
                    <a:pt x="19050" y="0"/>
                  </a:moveTo>
                  <a:lnTo>
                    <a:pt x="2820670" y="0"/>
                  </a:lnTo>
                  <a:cubicBezTo>
                    <a:pt x="2831211" y="0"/>
                    <a:pt x="2839720" y="11307"/>
                    <a:pt x="2839720" y="25314"/>
                  </a:cubicBezTo>
                  <a:lnTo>
                    <a:pt x="2839720" y="1478360"/>
                  </a:lnTo>
                  <a:cubicBezTo>
                    <a:pt x="2839720" y="1492367"/>
                    <a:pt x="2831211" y="1503674"/>
                    <a:pt x="2820670" y="1503674"/>
                  </a:cubicBezTo>
                  <a:lnTo>
                    <a:pt x="19050" y="1503674"/>
                  </a:lnTo>
                  <a:cubicBezTo>
                    <a:pt x="8509" y="1503674"/>
                    <a:pt x="0" y="1492367"/>
                    <a:pt x="0" y="1478360"/>
                  </a:cubicBezTo>
                  <a:lnTo>
                    <a:pt x="0" y="25314"/>
                  </a:lnTo>
                  <a:cubicBezTo>
                    <a:pt x="0" y="11307"/>
                    <a:pt x="8509" y="0"/>
                    <a:pt x="19050" y="0"/>
                  </a:cubicBezTo>
                  <a:moveTo>
                    <a:pt x="19050" y="50629"/>
                  </a:moveTo>
                  <a:lnTo>
                    <a:pt x="19050" y="25314"/>
                  </a:lnTo>
                  <a:lnTo>
                    <a:pt x="38100" y="25314"/>
                  </a:lnTo>
                  <a:lnTo>
                    <a:pt x="38100" y="1478360"/>
                  </a:lnTo>
                  <a:lnTo>
                    <a:pt x="19050" y="1478360"/>
                  </a:lnTo>
                  <a:lnTo>
                    <a:pt x="19050" y="1453045"/>
                  </a:lnTo>
                  <a:lnTo>
                    <a:pt x="2820670" y="1453045"/>
                  </a:lnTo>
                  <a:lnTo>
                    <a:pt x="2820670" y="1478360"/>
                  </a:lnTo>
                  <a:lnTo>
                    <a:pt x="2801620" y="1478360"/>
                  </a:lnTo>
                  <a:lnTo>
                    <a:pt x="2801620" y="25314"/>
                  </a:lnTo>
                  <a:lnTo>
                    <a:pt x="2820670" y="25314"/>
                  </a:lnTo>
                  <a:lnTo>
                    <a:pt x="2820670" y="50629"/>
                  </a:lnTo>
                  <a:lnTo>
                    <a:pt x="19050" y="50629"/>
                  </a:lnTo>
                  <a:close/>
                </a:path>
              </a:pathLst>
            </a:custGeom>
            <a:solidFill>
              <a:srgbClr val="000000"/>
            </a:solidFill>
          </p:spPr>
        </p:sp>
        <p:sp>
          <p:nvSpPr>
            <p:cNvPr name="TextBox 71" id="71"/>
            <p:cNvSpPr txBox="true"/>
            <p:nvPr/>
          </p:nvSpPr>
          <p:spPr>
            <a:xfrm>
              <a:off x="0" y="-9525"/>
              <a:ext cx="2839758" cy="1513267"/>
            </a:xfrm>
            <a:prstGeom prst="rect">
              <a:avLst/>
            </a:prstGeom>
          </p:spPr>
          <p:txBody>
            <a:bodyPr anchor="ctr" rtlCol="false" tIns="50800" lIns="50800" bIns="50800" rIns="50800"/>
            <a:lstStyle/>
            <a:p>
              <a:pPr algn="ctr">
                <a:lnSpc>
                  <a:spcPts val="2519"/>
                </a:lnSpc>
              </a:pPr>
              <a:r>
                <a:rPr lang="en-US" sz="2099">
                  <a:solidFill>
                    <a:srgbClr val="FFFFFF"/>
                  </a:solidFill>
                  <a:latin typeface="Aptos"/>
                  <a:ea typeface="Aptos"/>
                  <a:cs typeface="Aptos"/>
                  <a:sym typeface="Aptos"/>
                </a:rPr>
                <a:t>Pro Forma Combined ADJ. EBITDA</a:t>
              </a:r>
            </a:p>
          </p:txBody>
        </p:sp>
      </p:grpSp>
      <p:grpSp>
        <p:nvGrpSpPr>
          <p:cNvPr name="Group 72" id="72"/>
          <p:cNvGrpSpPr/>
          <p:nvPr/>
        </p:nvGrpSpPr>
        <p:grpSpPr>
          <a:xfrm rot="0">
            <a:off x="9617151" y="8688587"/>
            <a:ext cx="2315625" cy="1134889"/>
            <a:chOff x="0" y="0"/>
            <a:chExt cx="3062389" cy="1500878"/>
          </a:xfrm>
        </p:grpSpPr>
        <p:sp>
          <p:nvSpPr>
            <p:cNvPr name="Freeform 73" id="73"/>
            <p:cNvSpPr/>
            <p:nvPr/>
          </p:nvSpPr>
          <p:spPr>
            <a:xfrm flipH="false" flipV="false" rot="0">
              <a:off x="0" y="0"/>
              <a:ext cx="3062351" cy="1500809"/>
            </a:xfrm>
            <a:custGeom>
              <a:avLst/>
              <a:gdLst/>
              <a:ahLst/>
              <a:cxnLst/>
              <a:rect r="r" b="b" t="t" l="l"/>
              <a:pathLst>
                <a:path h="1500809" w="3062351">
                  <a:moveTo>
                    <a:pt x="0" y="0"/>
                  </a:moveTo>
                  <a:lnTo>
                    <a:pt x="3062351" y="0"/>
                  </a:lnTo>
                  <a:lnTo>
                    <a:pt x="3062351" y="1500809"/>
                  </a:lnTo>
                  <a:lnTo>
                    <a:pt x="0" y="1500809"/>
                  </a:lnTo>
                  <a:close/>
                </a:path>
              </a:pathLst>
            </a:custGeom>
            <a:solidFill>
              <a:srgbClr val="A6A6A6">
                <a:alpha val="24706"/>
              </a:srgbClr>
            </a:solidFill>
          </p:spPr>
        </p:sp>
        <p:sp>
          <p:nvSpPr>
            <p:cNvPr name="TextBox 74" id="74"/>
            <p:cNvSpPr txBox="true"/>
            <p:nvPr/>
          </p:nvSpPr>
          <p:spPr>
            <a:xfrm>
              <a:off x="0" y="0"/>
              <a:ext cx="3062389" cy="1500878"/>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$2.1-2.3 Billion</a:t>
              </a:r>
            </a:p>
          </p:txBody>
        </p:sp>
      </p:grpSp>
      <p:grpSp>
        <p:nvGrpSpPr>
          <p:cNvPr name="Group 75" id="75"/>
          <p:cNvGrpSpPr/>
          <p:nvPr/>
        </p:nvGrpSpPr>
        <p:grpSpPr>
          <a:xfrm rot="0">
            <a:off x="4407544" y="8746368"/>
            <a:ext cx="2873220" cy="1080068"/>
            <a:chOff x="0" y="0"/>
            <a:chExt cx="3734740" cy="1403921"/>
          </a:xfrm>
        </p:grpSpPr>
        <p:sp>
          <p:nvSpPr>
            <p:cNvPr name="Freeform 76" id="76"/>
            <p:cNvSpPr/>
            <p:nvPr/>
          </p:nvSpPr>
          <p:spPr>
            <a:xfrm flipH="false" flipV="false" rot="0">
              <a:off x="0" y="0"/>
              <a:ext cx="3734689" cy="1403933"/>
            </a:xfrm>
            <a:custGeom>
              <a:avLst/>
              <a:gdLst/>
              <a:ahLst/>
              <a:cxnLst/>
              <a:rect r="r" b="b" t="t" l="l"/>
              <a:pathLst>
                <a:path h="1403933" w="3734689">
                  <a:moveTo>
                    <a:pt x="0" y="0"/>
                  </a:moveTo>
                  <a:lnTo>
                    <a:pt x="3734689" y="0"/>
                  </a:lnTo>
                  <a:lnTo>
                    <a:pt x="3734689" y="1403933"/>
                  </a:lnTo>
                  <a:lnTo>
                    <a:pt x="0" y="1403933"/>
                  </a:lnTo>
                  <a:close/>
                </a:path>
              </a:pathLst>
            </a:custGeom>
            <a:solidFill>
              <a:srgbClr val="A6A6A6">
                <a:alpha val="24706"/>
              </a:srgbClr>
            </a:solidFill>
          </p:spPr>
        </p:sp>
        <p:sp>
          <p:nvSpPr>
            <p:cNvPr name="TextBox 77" id="77"/>
            <p:cNvSpPr txBox="true"/>
            <p:nvPr/>
          </p:nvSpPr>
          <p:spPr>
            <a:xfrm>
              <a:off x="0" y="0"/>
              <a:ext cx="3734740" cy="1403921"/>
            </a:xfrm>
            <a:prstGeom prst="rect">
              <a:avLst/>
            </a:prstGeom>
          </p:spPr>
          <p:txBody>
            <a:bodyPr anchor="ctr" rtlCol="false" tIns="50800" lIns="50800" bIns="50800" rIns="50800"/>
            <a:lstStyle/>
            <a:p>
              <a:pPr algn="ctr">
                <a:lnSpc>
                  <a:spcPts val="3240"/>
                </a:lnSpc>
              </a:pPr>
              <a:r>
                <a:rPr lang="en-US" sz="2700">
                  <a:solidFill>
                    <a:srgbClr val="000000"/>
                  </a:solidFill>
                  <a:latin typeface="Aptos"/>
                  <a:ea typeface="Aptos"/>
                  <a:cs typeface="Aptos"/>
                  <a:sym typeface="Aptos"/>
                </a:rPr>
                <a:t>QXO</a:t>
              </a:r>
            </a:p>
          </p:txBody>
        </p:sp>
      </p:grpSp>
      <p:grpSp>
        <p:nvGrpSpPr>
          <p:cNvPr name="Group 78" id="78"/>
          <p:cNvGrpSpPr/>
          <p:nvPr/>
        </p:nvGrpSpPr>
        <p:grpSpPr>
          <a:xfrm rot="0">
            <a:off x="15412767" y="-43634"/>
            <a:ext cx="2875233" cy="1562719"/>
            <a:chOff x="0" y="0"/>
            <a:chExt cx="3786911" cy="2058226"/>
          </a:xfrm>
        </p:grpSpPr>
        <p:sp>
          <p:nvSpPr>
            <p:cNvPr name="Freeform 79" id="79" descr="A blue and white logo  AI-generated content may be incorrect."/>
            <p:cNvSpPr/>
            <p:nvPr/>
          </p:nvSpPr>
          <p:spPr>
            <a:xfrm flipH="false" flipV="false" rot="0">
              <a:off x="0" y="0"/>
              <a:ext cx="3786886" cy="2058264"/>
            </a:xfrm>
            <a:custGeom>
              <a:avLst/>
              <a:gdLst/>
              <a:ahLst/>
              <a:cxnLst/>
              <a:rect r="r" b="b" t="t" l="l"/>
              <a:pathLst>
                <a:path h="2058264" w="3786886">
                  <a:moveTo>
                    <a:pt x="0" y="0"/>
                  </a:moveTo>
                  <a:lnTo>
                    <a:pt x="3786886" y="0"/>
                  </a:lnTo>
                  <a:lnTo>
                    <a:pt x="3786886" y="2058264"/>
                  </a:lnTo>
                  <a:lnTo>
                    <a:pt x="0" y="2058264"/>
                  </a:lnTo>
                  <a:lnTo>
                    <a:pt x="0" y="0"/>
                  </a:lnTo>
                  <a:close/>
                </a:path>
              </a:pathLst>
            </a:custGeom>
            <a:blipFill>
              <a:blip r:embed="rId8"/>
              <a:stretch>
                <a:fillRect l="0" t="-1746" r="0" b="-1744"/>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57900" y="9739312"/>
            <a:ext cx="6172200" cy="547688"/>
            <a:chOff x="0" y="0"/>
            <a:chExt cx="8229600" cy="730250"/>
          </a:xfrm>
        </p:grpSpPr>
        <p:sp>
          <p:nvSpPr>
            <p:cNvPr name="Freeform 3" id="3"/>
            <p:cNvSpPr/>
            <p:nvPr/>
          </p:nvSpPr>
          <p:spPr>
            <a:xfrm flipH="false" flipV="false" rot="0">
              <a:off x="0" y="0"/>
              <a:ext cx="8229600" cy="730250"/>
            </a:xfrm>
            <a:custGeom>
              <a:avLst/>
              <a:gdLst/>
              <a:ahLst/>
              <a:cxnLst/>
              <a:rect r="r" b="b" t="t" l="l"/>
              <a:pathLst>
                <a:path h="730250" w="8229600">
                  <a:moveTo>
                    <a:pt x="0" y="0"/>
                  </a:moveTo>
                  <a:lnTo>
                    <a:pt x="8229600" y="0"/>
                  </a:lnTo>
                  <a:lnTo>
                    <a:pt x="8229600" y="730250"/>
                  </a:lnTo>
                  <a:lnTo>
                    <a:pt x="0" y="730250"/>
                  </a:lnTo>
                  <a:close/>
                </a:path>
              </a:pathLst>
            </a:custGeom>
            <a:blipFill>
              <a:blip r:embed="rId3">
                <a:alphaModFix amt="0"/>
              </a:blip>
              <a:stretch>
                <a:fillRect l="0" t="-169587" r="0" b="-169587"/>
              </a:stretch>
            </a:blipFill>
          </p:spPr>
        </p:sp>
        <p:sp>
          <p:nvSpPr>
            <p:cNvPr name="TextBox 4" id="4"/>
            <p:cNvSpPr txBox="true"/>
            <p:nvPr/>
          </p:nvSpPr>
          <p:spPr>
            <a:xfrm>
              <a:off x="0" y="0"/>
              <a:ext cx="8229600" cy="730250"/>
            </a:xfrm>
            <a:prstGeom prst="rect">
              <a:avLst/>
            </a:prstGeom>
          </p:spPr>
          <p:txBody>
            <a:bodyPr anchor="ctr" rtlCol="false" tIns="0" lIns="0" bIns="0" rIns="0"/>
            <a:lstStyle/>
            <a:p>
              <a:pPr algn="ctr">
                <a:lnSpc>
                  <a:spcPts val="2160"/>
                </a:lnSpc>
              </a:pPr>
            </a:p>
          </p:txBody>
        </p:sp>
      </p:grpSp>
      <p:grpSp>
        <p:nvGrpSpPr>
          <p:cNvPr name="Group 5" id="5"/>
          <p:cNvGrpSpPr/>
          <p:nvPr/>
        </p:nvGrpSpPr>
        <p:grpSpPr>
          <a:xfrm rot="0">
            <a:off x="0" y="0"/>
            <a:ext cx="18288000" cy="1519085"/>
            <a:chOff x="0" y="0"/>
            <a:chExt cx="24384000" cy="2025447"/>
          </a:xfrm>
        </p:grpSpPr>
        <p:sp>
          <p:nvSpPr>
            <p:cNvPr name="Freeform 6" id="6"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4"/>
              <a:stretch>
                <a:fillRect l="0" t="-37518" r="0" b="-470157"/>
              </a:stretch>
            </a:blipFill>
          </p:spPr>
        </p:sp>
      </p:grpSp>
      <p:grpSp>
        <p:nvGrpSpPr>
          <p:cNvPr name="Group 7" id="7"/>
          <p:cNvGrpSpPr/>
          <p:nvPr/>
        </p:nvGrpSpPr>
        <p:grpSpPr>
          <a:xfrm rot="0">
            <a:off x="-19050" y="0"/>
            <a:ext cx="16265385" cy="1519085"/>
            <a:chOff x="0" y="0"/>
            <a:chExt cx="21687180" cy="2025447"/>
          </a:xfrm>
        </p:grpSpPr>
        <p:sp>
          <p:nvSpPr>
            <p:cNvPr name="Freeform 8" id="8"/>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9" id="9"/>
          <p:cNvGrpSpPr/>
          <p:nvPr/>
        </p:nvGrpSpPr>
        <p:grpSpPr>
          <a:xfrm rot="0">
            <a:off x="-3" y="-19050"/>
            <a:ext cx="14481315" cy="1519085"/>
            <a:chOff x="0" y="0"/>
            <a:chExt cx="19308420" cy="2025447"/>
          </a:xfrm>
        </p:grpSpPr>
        <p:sp>
          <p:nvSpPr>
            <p:cNvPr name="Freeform 10" id="10"/>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1" id="11"/>
          <p:cNvGrpSpPr/>
          <p:nvPr/>
        </p:nvGrpSpPr>
        <p:grpSpPr>
          <a:xfrm rot="0">
            <a:off x="0" y="0"/>
            <a:ext cx="12458700" cy="1519085"/>
            <a:chOff x="0" y="0"/>
            <a:chExt cx="16611600" cy="2025447"/>
          </a:xfrm>
        </p:grpSpPr>
        <p:sp>
          <p:nvSpPr>
            <p:cNvPr name="Freeform 12" id="12"/>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grpSp>
        <p:nvGrpSpPr>
          <p:cNvPr name="Group 13" id="13"/>
          <p:cNvGrpSpPr/>
          <p:nvPr/>
        </p:nvGrpSpPr>
        <p:grpSpPr>
          <a:xfrm rot="0">
            <a:off x="3867223" y="6241498"/>
            <a:ext cx="3321104" cy="2854247"/>
            <a:chOff x="0" y="0"/>
            <a:chExt cx="5140752" cy="4418101"/>
          </a:xfrm>
        </p:grpSpPr>
        <p:sp>
          <p:nvSpPr>
            <p:cNvPr name="Freeform 14" id="14" descr="A blue and white logo  AI-generated content may be incorrect."/>
            <p:cNvSpPr/>
            <p:nvPr/>
          </p:nvSpPr>
          <p:spPr>
            <a:xfrm flipH="false" flipV="false" rot="0">
              <a:off x="0" y="0"/>
              <a:ext cx="5140765" cy="4418076"/>
            </a:xfrm>
            <a:custGeom>
              <a:avLst/>
              <a:gdLst/>
              <a:ahLst/>
              <a:cxnLst/>
              <a:rect r="r" b="b" t="t" l="l"/>
              <a:pathLst>
                <a:path h="4418076" w="5140765">
                  <a:moveTo>
                    <a:pt x="0" y="0"/>
                  </a:moveTo>
                  <a:lnTo>
                    <a:pt x="5140765" y="0"/>
                  </a:lnTo>
                  <a:lnTo>
                    <a:pt x="5140765" y="4418076"/>
                  </a:lnTo>
                  <a:lnTo>
                    <a:pt x="0" y="4418076"/>
                  </a:lnTo>
                  <a:lnTo>
                    <a:pt x="0" y="0"/>
                  </a:lnTo>
                  <a:close/>
                </a:path>
              </a:pathLst>
            </a:custGeom>
            <a:blipFill>
              <a:blip r:embed="rId5"/>
              <a:stretch>
                <a:fillRect l="0" t="-8178" r="0" b="-8179"/>
              </a:stretch>
            </a:blipFill>
          </p:spPr>
        </p:sp>
      </p:grpSp>
      <p:grpSp>
        <p:nvGrpSpPr>
          <p:cNvPr name="Group 15" id="15"/>
          <p:cNvGrpSpPr/>
          <p:nvPr/>
        </p:nvGrpSpPr>
        <p:grpSpPr>
          <a:xfrm rot="0">
            <a:off x="70208" y="7001513"/>
            <a:ext cx="3664598" cy="1193298"/>
            <a:chOff x="0" y="0"/>
            <a:chExt cx="4774249" cy="1554632"/>
          </a:xfrm>
        </p:grpSpPr>
        <p:sp>
          <p:nvSpPr>
            <p:cNvPr name="Freeform 16" id="16"/>
            <p:cNvSpPr/>
            <p:nvPr/>
          </p:nvSpPr>
          <p:spPr>
            <a:xfrm flipH="false" flipV="false" rot="0">
              <a:off x="19814" y="19050"/>
              <a:ext cx="4734607" cy="1516507"/>
            </a:xfrm>
            <a:custGeom>
              <a:avLst/>
              <a:gdLst/>
              <a:ahLst/>
              <a:cxnLst/>
              <a:rect r="r" b="b" t="t" l="l"/>
              <a:pathLst>
                <a:path h="1516507" w="4734607">
                  <a:moveTo>
                    <a:pt x="0" y="0"/>
                  </a:moveTo>
                  <a:lnTo>
                    <a:pt x="4734607" y="0"/>
                  </a:lnTo>
                  <a:lnTo>
                    <a:pt x="4734607" y="1516507"/>
                  </a:lnTo>
                  <a:lnTo>
                    <a:pt x="0" y="1516507"/>
                  </a:lnTo>
                  <a:close/>
                </a:path>
              </a:pathLst>
            </a:custGeom>
            <a:solidFill>
              <a:srgbClr val="000000"/>
            </a:solidFill>
          </p:spPr>
        </p:sp>
        <p:sp>
          <p:nvSpPr>
            <p:cNvPr name="Freeform 17" id="17"/>
            <p:cNvSpPr/>
            <p:nvPr/>
          </p:nvSpPr>
          <p:spPr>
            <a:xfrm flipH="false" flipV="false" rot="0">
              <a:off x="0" y="0"/>
              <a:ext cx="4774235" cy="1554607"/>
            </a:xfrm>
            <a:custGeom>
              <a:avLst/>
              <a:gdLst/>
              <a:ahLst/>
              <a:cxnLst/>
              <a:rect r="r" b="b" t="t" l="l"/>
              <a:pathLst>
                <a:path h="1554607" w="4774235">
                  <a:moveTo>
                    <a:pt x="19814" y="0"/>
                  </a:moveTo>
                  <a:lnTo>
                    <a:pt x="4754421" y="0"/>
                  </a:lnTo>
                  <a:cubicBezTo>
                    <a:pt x="4765385" y="0"/>
                    <a:pt x="4774235" y="8509"/>
                    <a:pt x="4774235" y="19050"/>
                  </a:cubicBezTo>
                  <a:lnTo>
                    <a:pt x="4774235" y="1535557"/>
                  </a:lnTo>
                  <a:cubicBezTo>
                    <a:pt x="4774235" y="1546098"/>
                    <a:pt x="4765385" y="1554607"/>
                    <a:pt x="4754421" y="1554607"/>
                  </a:cubicBezTo>
                  <a:lnTo>
                    <a:pt x="19814" y="1554607"/>
                  </a:lnTo>
                  <a:cubicBezTo>
                    <a:pt x="8850" y="1554607"/>
                    <a:pt x="0" y="1546098"/>
                    <a:pt x="0" y="1535557"/>
                  </a:cubicBezTo>
                  <a:lnTo>
                    <a:pt x="0" y="19050"/>
                  </a:lnTo>
                  <a:cubicBezTo>
                    <a:pt x="0" y="8509"/>
                    <a:pt x="8850" y="0"/>
                    <a:pt x="19814" y="0"/>
                  </a:cubicBezTo>
                  <a:moveTo>
                    <a:pt x="19814" y="38100"/>
                  </a:moveTo>
                  <a:lnTo>
                    <a:pt x="19814" y="19050"/>
                  </a:lnTo>
                  <a:lnTo>
                    <a:pt x="39628" y="19050"/>
                  </a:lnTo>
                  <a:lnTo>
                    <a:pt x="39628" y="1535557"/>
                  </a:lnTo>
                  <a:lnTo>
                    <a:pt x="19814" y="1535557"/>
                  </a:lnTo>
                  <a:lnTo>
                    <a:pt x="19814" y="1516507"/>
                  </a:lnTo>
                  <a:lnTo>
                    <a:pt x="4754421" y="1516507"/>
                  </a:lnTo>
                  <a:lnTo>
                    <a:pt x="4754421" y="1535557"/>
                  </a:lnTo>
                  <a:lnTo>
                    <a:pt x="4734608" y="1535557"/>
                  </a:lnTo>
                  <a:lnTo>
                    <a:pt x="4734608" y="19050"/>
                  </a:lnTo>
                  <a:lnTo>
                    <a:pt x="4754421" y="19050"/>
                  </a:lnTo>
                  <a:lnTo>
                    <a:pt x="4754421" y="38100"/>
                  </a:lnTo>
                  <a:lnTo>
                    <a:pt x="19814" y="38100"/>
                  </a:lnTo>
                  <a:close/>
                </a:path>
              </a:pathLst>
            </a:custGeom>
            <a:solidFill>
              <a:srgbClr val="000000"/>
            </a:solidFill>
          </p:spPr>
        </p:sp>
        <p:sp>
          <p:nvSpPr>
            <p:cNvPr name="TextBox 18" id="18"/>
            <p:cNvSpPr txBox="true"/>
            <p:nvPr/>
          </p:nvSpPr>
          <p:spPr>
            <a:xfrm>
              <a:off x="0" y="0"/>
              <a:ext cx="4774249" cy="1554632"/>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Competitors</a:t>
              </a:r>
            </a:p>
          </p:txBody>
        </p:sp>
      </p:grpSp>
      <p:grpSp>
        <p:nvGrpSpPr>
          <p:cNvPr name="Group 19" id="19"/>
          <p:cNvGrpSpPr/>
          <p:nvPr/>
        </p:nvGrpSpPr>
        <p:grpSpPr>
          <a:xfrm rot="0">
            <a:off x="70208" y="8348732"/>
            <a:ext cx="1479878" cy="1349494"/>
            <a:chOff x="0" y="0"/>
            <a:chExt cx="1927989" cy="1758124"/>
          </a:xfrm>
        </p:grpSpPr>
        <p:sp>
          <p:nvSpPr>
            <p:cNvPr name="Freeform 20" id="20"/>
            <p:cNvSpPr/>
            <p:nvPr/>
          </p:nvSpPr>
          <p:spPr>
            <a:xfrm flipH="false" flipV="false" rot="0">
              <a:off x="19814" y="19050"/>
              <a:ext cx="1888401" cy="1719961"/>
            </a:xfrm>
            <a:custGeom>
              <a:avLst/>
              <a:gdLst/>
              <a:ahLst/>
              <a:cxnLst/>
              <a:rect r="r" b="b" t="t" l="l"/>
              <a:pathLst>
                <a:path h="1719961" w="1888401">
                  <a:moveTo>
                    <a:pt x="0" y="0"/>
                  </a:moveTo>
                  <a:lnTo>
                    <a:pt x="1888401" y="0"/>
                  </a:lnTo>
                  <a:lnTo>
                    <a:pt x="1888401" y="1719961"/>
                  </a:lnTo>
                  <a:lnTo>
                    <a:pt x="0" y="1719961"/>
                  </a:lnTo>
                  <a:close/>
                </a:path>
              </a:pathLst>
            </a:custGeom>
            <a:solidFill>
              <a:srgbClr val="000000"/>
            </a:solidFill>
          </p:spPr>
        </p:sp>
        <p:sp>
          <p:nvSpPr>
            <p:cNvPr name="Freeform 21" id="21"/>
            <p:cNvSpPr/>
            <p:nvPr/>
          </p:nvSpPr>
          <p:spPr>
            <a:xfrm flipH="false" flipV="false" rot="0">
              <a:off x="0" y="0"/>
              <a:ext cx="1928027" cy="1758061"/>
            </a:xfrm>
            <a:custGeom>
              <a:avLst/>
              <a:gdLst/>
              <a:ahLst/>
              <a:cxnLst/>
              <a:rect r="r" b="b" t="t" l="l"/>
              <a:pathLst>
                <a:path h="1758061" w="1928027">
                  <a:moveTo>
                    <a:pt x="19814" y="0"/>
                  </a:moveTo>
                  <a:lnTo>
                    <a:pt x="1908215" y="0"/>
                  </a:lnTo>
                  <a:cubicBezTo>
                    <a:pt x="1919179" y="0"/>
                    <a:pt x="1928027" y="8509"/>
                    <a:pt x="1928027" y="19050"/>
                  </a:cubicBezTo>
                  <a:lnTo>
                    <a:pt x="1928027" y="1739011"/>
                  </a:lnTo>
                  <a:cubicBezTo>
                    <a:pt x="1928027" y="1749552"/>
                    <a:pt x="1919179" y="1758061"/>
                    <a:pt x="1908215" y="1758061"/>
                  </a:cubicBezTo>
                  <a:lnTo>
                    <a:pt x="19814" y="1758061"/>
                  </a:lnTo>
                  <a:cubicBezTo>
                    <a:pt x="8850" y="1758061"/>
                    <a:pt x="0" y="1749552"/>
                    <a:pt x="0" y="1739011"/>
                  </a:cubicBezTo>
                  <a:lnTo>
                    <a:pt x="0" y="19050"/>
                  </a:lnTo>
                  <a:cubicBezTo>
                    <a:pt x="0" y="8509"/>
                    <a:pt x="8850" y="0"/>
                    <a:pt x="19814" y="0"/>
                  </a:cubicBezTo>
                  <a:moveTo>
                    <a:pt x="19814" y="38100"/>
                  </a:moveTo>
                  <a:lnTo>
                    <a:pt x="19814" y="19050"/>
                  </a:lnTo>
                  <a:lnTo>
                    <a:pt x="39628" y="19050"/>
                  </a:lnTo>
                  <a:lnTo>
                    <a:pt x="39628" y="1739011"/>
                  </a:lnTo>
                  <a:lnTo>
                    <a:pt x="19814" y="1739011"/>
                  </a:lnTo>
                  <a:lnTo>
                    <a:pt x="19814" y="1719961"/>
                  </a:lnTo>
                  <a:lnTo>
                    <a:pt x="1908215" y="1719961"/>
                  </a:lnTo>
                  <a:lnTo>
                    <a:pt x="1908215" y="1739011"/>
                  </a:lnTo>
                  <a:lnTo>
                    <a:pt x="1888401" y="1739011"/>
                  </a:lnTo>
                  <a:lnTo>
                    <a:pt x="1888401" y="19050"/>
                  </a:lnTo>
                  <a:lnTo>
                    <a:pt x="1908215" y="19050"/>
                  </a:lnTo>
                  <a:lnTo>
                    <a:pt x="1908215" y="38100"/>
                  </a:lnTo>
                  <a:lnTo>
                    <a:pt x="19814" y="38100"/>
                  </a:lnTo>
                  <a:close/>
                </a:path>
              </a:pathLst>
            </a:custGeom>
            <a:solidFill>
              <a:srgbClr val="000000"/>
            </a:solidFill>
          </p:spPr>
        </p:sp>
        <p:sp>
          <p:nvSpPr>
            <p:cNvPr name="TextBox 22" id="22"/>
            <p:cNvSpPr txBox="true"/>
            <p:nvPr/>
          </p:nvSpPr>
          <p:spPr>
            <a:xfrm>
              <a:off x="0" y="0"/>
              <a:ext cx="1927989" cy="1758124"/>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Market</a:t>
              </a:r>
            </a:p>
            <a:p>
              <a:pPr algn="ctr">
                <a:lnSpc>
                  <a:spcPts val="3240"/>
                </a:lnSpc>
              </a:pPr>
              <a:r>
                <a:rPr lang="en-US" sz="2700">
                  <a:solidFill>
                    <a:srgbClr val="FFFFFF"/>
                  </a:solidFill>
                  <a:latin typeface="Aptos"/>
                  <a:ea typeface="Aptos"/>
                  <a:cs typeface="Aptos"/>
                  <a:sym typeface="Aptos"/>
                </a:rPr>
                <a:t>Cap</a:t>
              </a:r>
            </a:p>
          </p:txBody>
        </p:sp>
      </p:grpSp>
      <p:grpSp>
        <p:nvGrpSpPr>
          <p:cNvPr name="Group 23" id="23"/>
          <p:cNvGrpSpPr/>
          <p:nvPr/>
        </p:nvGrpSpPr>
        <p:grpSpPr>
          <a:xfrm rot="0">
            <a:off x="1641287" y="8348732"/>
            <a:ext cx="2093519" cy="1349494"/>
            <a:chOff x="0" y="0"/>
            <a:chExt cx="2727442" cy="1758124"/>
          </a:xfrm>
        </p:grpSpPr>
        <p:sp>
          <p:nvSpPr>
            <p:cNvPr name="Freeform 24" id="24"/>
            <p:cNvSpPr/>
            <p:nvPr/>
          </p:nvSpPr>
          <p:spPr>
            <a:xfrm flipH="false" flipV="false" rot="0">
              <a:off x="19814" y="19050"/>
              <a:ext cx="2687827" cy="1719961"/>
            </a:xfrm>
            <a:custGeom>
              <a:avLst/>
              <a:gdLst/>
              <a:ahLst/>
              <a:cxnLst/>
              <a:rect r="r" b="b" t="t" l="l"/>
              <a:pathLst>
                <a:path h="1719961" w="2687827">
                  <a:moveTo>
                    <a:pt x="0" y="0"/>
                  </a:moveTo>
                  <a:lnTo>
                    <a:pt x="2687827" y="0"/>
                  </a:lnTo>
                  <a:lnTo>
                    <a:pt x="2687827" y="1719961"/>
                  </a:lnTo>
                  <a:lnTo>
                    <a:pt x="0" y="1719961"/>
                  </a:lnTo>
                  <a:close/>
                </a:path>
              </a:pathLst>
            </a:custGeom>
            <a:solidFill>
              <a:srgbClr val="000000"/>
            </a:solidFill>
          </p:spPr>
        </p:sp>
        <p:sp>
          <p:nvSpPr>
            <p:cNvPr name="Freeform 25" id="25"/>
            <p:cNvSpPr/>
            <p:nvPr/>
          </p:nvSpPr>
          <p:spPr>
            <a:xfrm flipH="false" flipV="false" rot="0">
              <a:off x="0" y="0"/>
              <a:ext cx="2727455" cy="1758061"/>
            </a:xfrm>
            <a:custGeom>
              <a:avLst/>
              <a:gdLst/>
              <a:ahLst/>
              <a:cxnLst/>
              <a:rect r="r" b="b" t="t" l="l"/>
              <a:pathLst>
                <a:path h="1758061" w="2727455">
                  <a:moveTo>
                    <a:pt x="19814" y="0"/>
                  </a:moveTo>
                  <a:lnTo>
                    <a:pt x="2707641" y="0"/>
                  </a:lnTo>
                  <a:cubicBezTo>
                    <a:pt x="2718605" y="0"/>
                    <a:pt x="2727455" y="8509"/>
                    <a:pt x="2727455" y="19050"/>
                  </a:cubicBezTo>
                  <a:lnTo>
                    <a:pt x="2727455" y="1739011"/>
                  </a:lnTo>
                  <a:cubicBezTo>
                    <a:pt x="2727455" y="1749552"/>
                    <a:pt x="2718605" y="1758061"/>
                    <a:pt x="2707641" y="1758061"/>
                  </a:cubicBezTo>
                  <a:lnTo>
                    <a:pt x="19814" y="1758061"/>
                  </a:lnTo>
                  <a:cubicBezTo>
                    <a:pt x="8850" y="1758061"/>
                    <a:pt x="0" y="1749552"/>
                    <a:pt x="0" y="1739011"/>
                  </a:cubicBezTo>
                  <a:lnTo>
                    <a:pt x="0" y="19050"/>
                  </a:lnTo>
                  <a:cubicBezTo>
                    <a:pt x="0" y="8509"/>
                    <a:pt x="8850" y="0"/>
                    <a:pt x="19814" y="0"/>
                  </a:cubicBezTo>
                  <a:moveTo>
                    <a:pt x="19814" y="38100"/>
                  </a:moveTo>
                  <a:lnTo>
                    <a:pt x="19814" y="19050"/>
                  </a:lnTo>
                  <a:lnTo>
                    <a:pt x="39628" y="19050"/>
                  </a:lnTo>
                  <a:lnTo>
                    <a:pt x="39628" y="1739011"/>
                  </a:lnTo>
                  <a:lnTo>
                    <a:pt x="19814" y="1739011"/>
                  </a:lnTo>
                  <a:lnTo>
                    <a:pt x="19814" y="1719961"/>
                  </a:lnTo>
                  <a:lnTo>
                    <a:pt x="2707641" y="1719961"/>
                  </a:lnTo>
                  <a:lnTo>
                    <a:pt x="2707641" y="1739011"/>
                  </a:lnTo>
                  <a:lnTo>
                    <a:pt x="2687827" y="1739011"/>
                  </a:lnTo>
                  <a:lnTo>
                    <a:pt x="2687827" y="19050"/>
                  </a:lnTo>
                  <a:lnTo>
                    <a:pt x="2707641" y="19050"/>
                  </a:lnTo>
                  <a:lnTo>
                    <a:pt x="2707641" y="38100"/>
                  </a:lnTo>
                  <a:lnTo>
                    <a:pt x="19814" y="38100"/>
                  </a:lnTo>
                  <a:close/>
                </a:path>
              </a:pathLst>
            </a:custGeom>
            <a:solidFill>
              <a:srgbClr val="000000"/>
            </a:solidFill>
          </p:spPr>
        </p:sp>
        <p:sp>
          <p:nvSpPr>
            <p:cNvPr name="TextBox 26" id="26"/>
            <p:cNvSpPr txBox="true"/>
            <p:nvPr/>
          </p:nvSpPr>
          <p:spPr>
            <a:xfrm>
              <a:off x="0" y="0"/>
              <a:ext cx="2727442" cy="1758124"/>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EV/EBITDA</a:t>
              </a:r>
            </a:p>
          </p:txBody>
        </p:sp>
      </p:grpSp>
      <p:grpSp>
        <p:nvGrpSpPr>
          <p:cNvPr name="Group 27" id="27"/>
          <p:cNvGrpSpPr/>
          <p:nvPr/>
        </p:nvGrpSpPr>
        <p:grpSpPr>
          <a:xfrm rot="0">
            <a:off x="3948544" y="8348732"/>
            <a:ext cx="1794302" cy="1309873"/>
            <a:chOff x="0" y="0"/>
            <a:chExt cx="2337622" cy="1706506"/>
          </a:xfrm>
        </p:grpSpPr>
        <p:sp>
          <p:nvSpPr>
            <p:cNvPr name="Freeform 28" id="28"/>
            <p:cNvSpPr/>
            <p:nvPr/>
          </p:nvSpPr>
          <p:spPr>
            <a:xfrm flipH="false" flipV="false" rot="0">
              <a:off x="19814" y="18491"/>
              <a:ext cx="2298021" cy="1669463"/>
            </a:xfrm>
            <a:custGeom>
              <a:avLst/>
              <a:gdLst/>
              <a:ahLst/>
              <a:cxnLst/>
              <a:rect r="r" b="b" t="t" l="l"/>
              <a:pathLst>
                <a:path h="1669463" w="2298021">
                  <a:moveTo>
                    <a:pt x="0" y="0"/>
                  </a:moveTo>
                  <a:lnTo>
                    <a:pt x="2298021" y="0"/>
                  </a:lnTo>
                  <a:lnTo>
                    <a:pt x="2298021" y="1669463"/>
                  </a:lnTo>
                  <a:lnTo>
                    <a:pt x="0" y="1669463"/>
                  </a:lnTo>
                  <a:close/>
                </a:path>
              </a:pathLst>
            </a:custGeom>
            <a:solidFill>
              <a:srgbClr val="000000"/>
            </a:solidFill>
          </p:spPr>
        </p:sp>
        <p:sp>
          <p:nvSpPr>
            <p:cNvPr name="Freeform 29" id="29"/>
            <p:cNvSpPr/>
            <p:nvPr/>
          </p:nvSpPr>
          <p:spPr>
            <a:xfrm flipH="false" flipV="false" rot="0">
              <a:off x="0" y="0"/>
              <a:ext cx="2337648" cy="1706444"/>
            </a:xfrm>
            <a:custGeom>
              <a:avLst/>
              <a:gdLst/>
              <a:ahLst/>
              <a:cxnLst/>
              <a:rect r="r" b="b" t="t" l="l"/>
              <a:pathLst>
                <a:path h="1706444" w="2337648">
                  <a:moveTo>
                    <a:pt x="19814" y="0"/>
                  </a:moveTo>
                  <a:lnTo>
                    <a:pt x="2317835" y="0"/>
                  </a:lnTo>
                  <a:cubicBezTo>
                    <a:pt x="2328799" y="0"/>
                    <a:pt x="2337648" y="8259"/>
                    <a:pt x="2337648" y="18491"/>
                  </a:cubicBezTo>
                  <a:lnTo>
                    <a:pt x="2337648" y="1687954"/>
                  </a:lnTo>
                  <a:cubicBezTo>
                    <a:pt x="2337648" y="1698185"/>
                    <a:pt x="2328799" y="1706444"/>
                    <a:pt x="2317835" y="1706444"/>
                  </a:cubicBezTo>
                  <a:lnTo>
                    <a:pt x="19814" y="1706444"/>
                  </a:lnTo>
                  <a:cubicBezTo>
                    <a:pt x="8850" y="1706444"/>
                    <a:pt x="0" y="1698185"/>
                    <a:pt x="0" y="1687954"/>
                  </a:cubicBezTo>
                  <a:lnTo>
                    <a:pt x="0" y="18491"/>
                  </a:lnTo>
                  <a:cubicBezTo>
                    <a:pt x="0" y="8259"/>
                    <a:pt x="8850" y="0"/>
                    <a:pt x="19814" y="0"/>
                  </a:cubicBezTo>
                  <a:moveTo>
                    <a:pt x="19814" y="36981"/>
                  </a:moveTo>
                  <a:lnTo>
                    <a:pt x="19814" y="18491"/>
                  </a:lnTo>
                  <a:lnTo>
                    <a:pt x="39628" y="18491"/>
                  </a:lnTo>
                  <a:lnTo>
                    <a:pt x="39628" y="1687954"/>
                  </a:lnTo>
                  <a:lnTo>
                    <a:pt x="19814" y="1687954"/>
                  </a:lnTo>
                  <a:lnTo>
                    <a:pt x="19814" y="1669463"/>
                  </a:lnTo>
                  <a:lnTo>
                    <a:pt x="2317835" y="1669463"/>
                  </a:lnTo>
                  <a:lnTo>
                    <a:pt x="2317835" y="1687954"/>
                  </a:lnTo>
                  <a:lnTo>
                    <a:pt x="2298021" y="1687954"/>
                  </a:lnTo>
                  <a:lnTo>
                    <a:pt x="2298021" y="18491"/>
                  </a:lnTo>
                  <a:lnTo>
                    <a:pt x="2317835" y="18491"/>
                  </a:lnTo>
                  <a:lnTo>
                    <a:pt x="2317835" y="36981"/>
                  </a:lnTo>
                  <a:lnTo>
                    <a:pt x="19814" y="36981"/>
                  </a:lnTo>
                  <a:close/>
                </a:path>
              </a:pathLst>
            </a:custGeom>
            <a:solidFill>
              <a:srgbClr val="000000"/>
            </a:solidFill>
          </p:spPr>
        </p:sp>
        <p:sp>
          <p:nvSpPr>
            <p:cNvPr name="TextBox 30" id="30"/>
            <p:cNvSpPr txBox="true"/>
            <p:nvPr/>
          </p:nvSpPr>
          <p:spPr>
            <a:xfrm>
              <a:off x="0" y="0"/>
              <a:ext cx="2337622" cy="1706506"/>
            </a:xfrm>
            <a:prstGeom prst="rect">
              <a:avLst/>
            </a:prstGeom>
          </p:spPr>
          <p:txBody>
            <a:bodyPr anchor="ctr" rtlCol="false" tIns="50800" lIns="50800" bIns="50800" rIns="50800"/>
            <a:lstStyle/>
            <a:p>
              <a:pPr algn="ctr" marL="0" indent="0" lvl="0">
                <a:lnSpc>
                  <a:spcPts val="3240"/>
                </a:lnSpc>
                <a:spcBef>
                  <a:spcPct val="0"/>
                </a:spcBef>
              </a:pPr>
              <a:r>
                <a:rPr lang="en-US" sz="2700" strike="noStrike" u="none">
                  <a:solidFill>
                    <a:srgbClr val="FFFFFF"/>
                  </a:solidFill>
                  <a:latin typeface="Aptos"/>
                  <a:ea typeface="Aptos"/>
                  <a:cs typeface="Aptos"/>
                  <a:sym typeface="Aptos"/>
                </a:rPr>
                <a:t>51.13B</a:t>
              </a:r>
            </a:p>
          </p:txBody>
        </p:sp>
      </p:grpSp>
      <p:grpSp>
        <p:nvGrpSpPr>
          <p:cNvPr name="Group 31" id="31"/>
          <p:cNvGrpSpPr/>
          <p:nvPr/>
        </p:nvGrpSpPr>
        <p:grpSpPr>
          <a:xfrm rot="0">
            <a:off x="5838096" y="8348732"/>
            <a:ext cx="1479878" cy="1349494"/>
            <a:chOff x="0" y="0"/>
            <a:chExt cx="1927989" cy="1758124"/>
          </a:xfrm>
        </p:grpSpPr>
        <p:sp>
          <p:nvSpPr>
            <p:cNvPr name="Freeform 32" id="32"/>
            <p:cNvSpPr/>
            <p:nvPr/>
          </p:nvSpPr>
          <p:spPr>
            <a:xfrm flipH="false" flipV="false" rot="0">
              <a:off x="19814" y="19050"/>
              <a:ext cx="1888401" cy="1719961"/>
            </a:xfrm>
            <a:custGeom>
              <a:avLst/>
              <a:gdLst/>
              <a:ahLst/>
              <a:cxnLst/>
              <a:rect r="r" b="b" t="t" l="l"/>
              <a:pathLst>
                <a:path h="1719961" w="1888401">
                  <a:moveTo>
                    <a:pt x="0" y="0"/>
                  </a:moveTo>
                  <a:lnTo>
                    <a:pt x="1888401" y="0"/>
                  </a:lnTo>
                  <a:lnTo>
                    <a:pt x="1888401" y="1719961"/>
                  </a:lnTo>
                  <a:lnTo>
                    <a:pt x="0" y="1719961"/>
                  </a:lnTo>
                  <a:close/>
                </a:path>
              </a:pathLst>
            </a:custGeom>
            <a:solidFill>
              <a:srgbClr val="000000"/>
            </a:solidFill>
          </p:spPr>
        </p:sp>
        <p:sp>
          <p:nvSpPr>
            <p:cNvPr name="Freeform 33" id="33"/>
            <p:cNvSpPr/>
            <p:nvPr/>
          </p:nvSpPr>
          <p:spPr>
            <a:xfrm flipH="false" flipV="false" rot="0">
              <a:off x="0" y="0"/>
              <a:ext cx="1928027" cy="1758061"/>
            </a:xfrm>
            <a:custGeom>
              <a:avLst/>
              <a:gdLst/>
              <a:ahLst/>
              <a:cxnLst/>
              <a:rect r="r" b="b" t="t" l="l"/>
              <a:pathLst>
                <a:path h="1758061" w="1928027">
                  <a:moveTo>
                    <a:pt x="19814" y="0"/>
                  </a:moveTo>
                  <a:lnTo>
                    <a:pt x="1908215" y="0"/>
                  </a:lnTo>
                  <a:cubicBezTo>
                    <a:pt x="1919179" y="0"/>
                    <a:pt x="1928027" y="8509"/>
                    <a:pt x="1928027" y="19050"/>
                  </a:cubicBezTo>
                  <a:lnTo>
                    <a:pt x="1928027" y="1739011"/>
                  </a:lnTo>
                  <a:cubicBezTo>
                    <a:pt x="1928027" y="1749552"/>
                    <a:pt x="1919179" y="1758061"/>
                    <a:pt x="1908215" y="1758061"/>
                  </a:cubicBezTo>
                  <a:lnTo>
                    <a:pt x="19814" y="1758061"/>
                  </a:lnTo>
                  <a:cubicBezTo>
                    <a:pt x="8850" y="1758061"/>
                    <a:pt x="0" y="1749552"/>
                    <a:pt x="0" y="1739011"/>
                  </a:cubicBezTo>
                  <a:lnTo>
                    <a:pt x="0" y="19050"/>
                  </a:lnTo>
                  <a:cubicBezTo>
                    <a:pt x="0" y="8509"/>
                    <a:pt x="8850" y="0"/>
                    <a:pt x="19814" y="0"/>
                  </a:cubicBezTo>
                  <a:moveTo>
                    <a:pt x="19814" y="38100"/>
                  </a:moveTo>
                  <a:lnTo>
                    <a:pt x="19814" y="19050"/>
                  </a:lnTo>
                  <a:lnTo>
                    <a:pt x="39628" y="19050"/>
                  </a:lnTo>
                  <a:lnTo>
                    <a:pt x="39628" y="1739011"/>
                  </a:lnTo>
                  <a:lnTo>
                    <a:pt x="19814" y="1739011"/>
                  </a:lnTo>
                  <a:lnTo>
                    <a:pt x="19814" y="1719961"/>
                  </a:lnTo>
                  <a:lnTo>
                    <a:pt x="1908215" y="1719961"/>
                  </a:lnTo>
                  <a:lnTo>
                    <a:pt x="1908215" y="1739011"/>
                  </a:lnTo>
                  <a:lnTo>
                    <a:pt x="1888401" y="1739011"/>
                  </a:lnTo>
                  <a:lnTo>
                    <a:pt x="1888401" y="19050"/>
                  </a:lnTo>
                  <a:lnTo>
                    <a:pt x="1908215" y="19050"/>
                  </a:lnTo>
                  <a:lnTo>
                    <a:pt x="1908215" y="38100"/>
                  </a:lnTo>
                  <a:lnTo>
                    <a:pt x="19814" y="38100"/>
                  </a:lnTo>
                  <a:close/>
                </a:path>
              </a:pathLst>
            </a:custGeom>
            <a:solidFill>
              <a:srgbClr val="000000"/>
            </a:solidFill>
          </p:spPr>
        </p:sp>
        <p:sp>
          <p:nvSpPr>
            <p:cNvPr name="TextBox 34" id="34"/>
            <p:cNvSpPr txBox="true"/>
            <p:nvPr/>
          </p:nvSpPr>
          <p:spPr>
            <a:xfrm>
              <a:off x="0" y="0"/>
              <a:ext cx="1927989" cy="1758124"/>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20.83</a:t>
              </a:r>
            </a:p>
          </p:txBody>
        </p:sp>
      </p:grpSp>
      <p:grpSp>
        <p:nvGrpSpPr>
          <p:cNvPr name="Group 35" id="35"/>
          <p:cNvGrpSpPr/>
          <p:nvPr/>
        </p:nvGrpSpPr>
        <p:grpSpPr>
          <a:xfrm rot="0">
            <a:off x="14751997" y="8309111"/>
            <a:ext cx="1794302" cy="1349494"/>
            <a:chOff x="0" y="0"/>
            <a:chExt cx="2337622" cy="1758124"/>
          </a:xfrm>
        </p:grpSpPr>
        <p:sp>
          <p:nvSpPr>
            <p:cNvPr name="Freeform 36" id="36"/>
            <p:cNvSpPr/>
            <p:nvPr/>
          </p:nvSpPr>
          <p:spPr>
            <a:xfrm flipH="false" flipV="false" rot="0">
              <a:off x="19814" y="19050"/>
              <a:ext cx="2298021" cy="1719961"/>
            </a:xfrm>
            <a:custGeom>
              <a:avLst/>
              <a:gdLst/>
              <a:ahLst/>
              <a:cxnLst/>
              <a:rect r="r" b="b" t="t" l="l"/>
              <a:pathLst>
                <a:path h="1719961" w="2298021">
                  <a:moveTo>
                    <a:pt x="0" y="0"/>
                  </a:moveTo>
                  <a:lnTo>
                    <a:pt x="2298021" y="0"/>
                  </a:lnTo>
                  <a:lnTo>
                    <a:pt x="2298021" y="1719961"/>
                  </a:lnTo>
                  <a:lnTo>
                    <a:pt x="0" y="1719961"/>
                  </a:lnTo>
                  <a:close/>
                </a:path>
              </a:pathLst>
            </a:custGeom>
            <a:solidFill>
              <a:srgbClr val="000000"/>
            </a:solidFill>
          </p:spPr>
        </p:sp>
        <p:sp>
          <p:nvSpPr>
            <p:cNvPr name="Freeform 37" id="37"/>
            <p:cNvSpPr/>
            <p:nvPr/>
          </p:nvSpPr>
          <p:spPr>
            <a:xfrm flipH="false" flipV="false" rot="0">
              <a:off x="0" y="0"/>
              <a:ext cx="2337648" cy="1758061"/>
            </a:xfrm>
            <a:custGeom>
              <a:avLst/>
              <a:gdLst/>
              <a:ahLst/>
              <a:cxnLst/>
              <a:rect r="r" b="b" t="t" l="l"/>
              <a:pathLst>
                <a:path h="1758061" w="2337648">
                  <a:moveTo>
                    <a:pt x="19814" y="0"/>
                  </a:moveTo>
                  <a:lnTo>
                    <a:pt x="2317835" y="0"/>
                  </a:lnTo>
                  <a:cubicBezTo>
                    <a:pt x="2328799" y="0"/>
                    <a:pt x="2337648" y="8509"/>
                    <a:pt x="2337648" y="19050"/>
                  </a:cubicBezTo>
                  <a:lnTo>
                    <a:pt x="2337648" y="1739011"/>
                  </a:lnTo>
                  <a:cubicBezTo>
                    <a:pt x="2337648" y="1749552"/>
                    <a:pt x="2328799" y="1758061"/>
                    <a:pt x="2317835" y="1758061"/>
                  </a:cubicBezTo>
                  <a:lnTo>
                    <a:pt x="19814" y="1758061"/>
                  </a:lnTo>
                  <a:cubicBezTo>
                    <a:pt x="8850" y="1758061"/>
                    <a:pt x="0" y="1749552"/>
                    <a:pt x="0" y="1739011"/>
                  </a:cubicBezTo>
                  <a:lnTo>
                    <a:pt x="0" y="19050"/>
                  </a:lnTo>
                  <a:cubicBezTo>
                    <a:pt x="0" y="8509"/>
                    <a:pt x="8850" y="0"/>
                    <a:pt x="19814" y="0"/>
                  </a:cubicBezTo>
                  <a:moveTo>
                    <a:pt x="19814" y="38100"/>
                  </a:moveTo>
                  <a:lnTo>
                    <a:pt x="19814" y="19050"/>
                  </a:lnTo>
                  <a:lnTo>
                    <a:pt x="39628" y="19050"/>
                  </a:lnTo>
                  <a:lnTo>
                    <a:pt x="39628" y="1739011"/>
                  </a:lnTo>
                  <a:lnTo>
                    <a:pt x="19814" y="1739011"/>
                  </a:lnTo>
                  <a:lnTo>
                    <a:pt x="19814" y="1719961"/>
                  </a:lnTo>
                  <a:lnTo>
                    <a:pt x="2317835" y="1719961"/>
                  </a:lnTo>
                  <a:lnTo>
                    <a:pt x="2317835" y="1739011"/>
                  </a:lnTo>
                  <a:lnTo>
                    <a:pt x="2298021" y="1739011"/>
                  </a:lnTo>
                  <a:lnTo>
                    <a:pt x="2298021" y="19050"/>
                  </a:lnTo>
                  <a:lnTo>
                    <a:pt x="2317835" y="19050"/>
                  </a:lnTo>
                  <a:lnTo>
                    <a:pt x="2317835" y="38100"/>
                  </a:lnTo>
                  <a:lnTo>
                    <a:pt x="19814" y="38100"/>
                  </a:lnTo>
                  <a:close/>
                </a:path>
              </a:pathLst>
            </a:custGeom>
            <a:solidFill>
              <a:srgbClr val="000000"/>
            </a:solidFill>
          </p:spPr>
        </p:sp>
        <p:sp>
          <p:nvSpPr>
            <p:cNvPr name="TextBox 38" id="38"/>
            <p:cNvSpPr txBox="true"/>
            <p:nvPr/>
          </p:nvSpPr>
          <p:spPr>
            <a:xfrm>
              <a:off x="0" y="0"/>
              <a:ext cx="2337622" cy="1758124"/>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9.93B</a:t>
              </a:r>
            </a:p>
          </p:txBody>
        </p:sp>
      </p:grpSp>
      <p:grpSp>
        <p:nvGrpSpPr>
          <p:cNvPr name="Group 39" id="39"/>
          <p:cNvGrpSpPr/>
          <p:nvPr/>
        </p:nvGrpSpPr>
        <p:grpSpPr>
          <a:xfrm rot="0">
            <a:off x="13001434" y="8348732"/>
            <a:ext cx="1479878" cy="1309873"/>
            <a:chOff x="0" y="0"/>
            <a:chExt cx="1927989" cy="1706506"/>
          </a:xfrm>
        </p:grpSpPr>
        <p:sp>
          <p:nvSpPr>
            <p:cNvPr name="Freeform 40" id="40"/>
            <p:cNvSpPr/>
            <p:nvPr/>
          </p:nvSpPr>
          <p:spPr>
            <a:xfrm flipH="false" flipV="false" rot="0">
              <a:off x="19814" y="18491"/>
              <a:ext cx="1888401" cy="1669463"/>
            </a:xfrm>
            <a:custGeom>
              <a:avLst/>
              <a:gdLst/>
              <a:ahLst/>
              <a:cxnLst/>
              <a:rect r="r" b="b" t="t" l="l"/>
              <a:pathLst>
                <a:path h="1669463" w="1888401">
                  <a:moveTo>
                    <a:pt x="0" y="0"/>
                  </a:moveTo>
                  <a:lnTo>
                    <a:pt x="1888401" y="0"/>
                  </a:lnTo>
                  <a:lnTo>
                    <a:pt x="1888401" y="1669463"/>
                  </a:lnTo>
                  <a:lnTo>
                    <a:pt x="0" y="1669463"/>
                  </a:lnTo>
                  <a:close/>
                </a:path>
              </a:pathLst>
            </a:custGeom>
            <a:solidFill>
              <a:srgbClr val="000000"/>
            </a:solidFill>
          </p:spPr>
        </p:sp>
        <p:sp>
          <p:nvSpPr>
            <p:cNvPr name="Freeform 41" id="41"/>
            <p:cNvSpPr/>
            <p:nvPr/>
          </p:nvSpPr>
          <p:spPr>
            <a:xfrm flipH="false" flipV="false" rot="0">
              <a:off x="0" y="0"/>
              <a:ext cx="1928027" cy="1706444"/>
            </a:xfrm>
            <a:custGeom>
              <a:avLst/>
              <a:gdLst/>
              <a:ahLst/>
              <a:cxnLst/>
              <a:rect r="r" b="b" t="t" l="l"/>
              <a:pathLst>
                <a:path h="1706444" w="1928027">
                  <a:moveTo>
                    <a:pt x="19814" y="0"/>
                  </a:moveTo>
                  <a:lnTo>
                    <a:pt x="1908215" y="0"/>
                  </a:lnTo>
                  <a:cubicBezTo>
                    <a:pt x="1919179" y="0"/>
                    <a:pt x="1928027" y="8259"/>
                    <a:pt x="1928027" y="18491"/>
                  </a:cubicBezTo>
                  <a:lnTo>
                    <a:pt x="1928027" y="1687954"/>
                  </a:lnTo>
                  <a:cubicBezTo>
                    <a:pt x="1928027" y="1698185"/>
                    <a:pt x="1919179" y="1706444"/>
                    <a:pt x="1908215" y="1706444"/>
                  </a:cubicBezTo>
                  <a:lnTo>
                    <a:pt x="19814" y="1706444"/>
                  </a:lnTo>
                  <a:cubicBezTo>
                    <a:pt x="8850" y="1706444"/>
                    <a:pt x="0" y="1698185"/>
                    <a:pt x="0" y="1687954"/>
                  </a:cubicBezTo>
                  <a:lnTo>
                    <a:pt x="0" y="18491"/>
                  </a:lnTo>
                  <a:cubicBezTo>
                    <a:pt x="0" y="8259"/>
                    <a:pt x="8850" y="0"/>
                    <a:pt x="19814" y="0"/>
                  </a:cubicBezTo>
                  <a:moveTo>
                    <a:pt x="19814" y="36981"/>
                  </a:moveTo>
                  <a:lnTo>
                    <a:pt x="19814" y="18491"/>
                  </a:lnTo>
                  <a:lnTo>
                    <a:pt x="39628" y="18491"/>
                  </a:lnTo>
                  <a:lnTo>
                    <a:pt x="39628" y="1687954"/>
                  </a:lnTo>
                  <a:lnTo>
                    <a:pt x="19814" y="1687954"/>
                  </a:lnTo>
                  <a:lnTo>
                    <a:pt x="19814" y="1669463"/>
                  </a:lnTo>
                  <a:lnTo>
                    <a:pt x="1908215" y="1669463"/>
                  </a:lnTo>
                  <a:lnTo>
                    <a:pt x="1908215" y="1687954"/>
                  </a:lnTo>
                  <a:lnTo>
                    <a:pt x="1888401" y="1687954"/>
                  </a:lnTo>
                  <a:lnTo>
                    <a:pt x="1888401" y="18491"/>
                  </a:lnTo>
                  <a:lnTo>
                    <a:pt x="1908215" y="18491"/>
                  </a:lnTo>
                  <a:lnTo>
                    <a:pt x="1908215" y="36981"/>
                  </a:lnTo>
                  <a:lnTo>
                    <a:pt x="19814" y="36981"/>
                  </a:lnTo>
                  <a:close/>
                </a:path>
              </a:pathLst>
            </a:custGeom>
            <a:solidFill>
              <a:srgbClr val="000000"/>
            </a:solidFill>
          </p:spPr>
        </p:sp>
        <p:sp>
          <p:nvSpPr>
            <p:cNvPr name="TextBox 42" id="42"/>
            <p:cNvSpPr txBox="true"/>
            <p:nvPr/>
          </p:nvSpPr>
          <p:spPr>
            <a:xfrm>
              <a:off x="0" y="0"/>
              <a:ext cx="1927989" cy="1706506"/>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17.15</a:t>
              </a:r>
            </a:p>
          </p:txBody>
        </p:sp>
      </p:grpSp>
      <p:grpSp>
        <p:nvGrpSpPr>
          <p:cNvPr name="Group 43" id="43"/>
          <p:cNvGrpSpPr/>
          <p:nvPr/>
        </p:nvGrpSpPr>
        <p:grpSpPr>
          <a:xfrm rot="0">
            <a:off x="11105795" y="8348732"/>
            <a:ext cx="1776103" cy="1309873"/>
            <a:chOff x="0" y="0"/>
            <a:chExt cx="2313912" cy="1706506"/>
          </a:xfrm>
        </p:grpSpPr>
        <p:sp>
          <p:nvSpPr>
            <p:cNvPr name="Freeform 44" id="44"/>
            <p:cNvSpPr/>
            <p:nvPr/>
          </p:nvSpPr>
          <p:spPr>
            <a:xfrm flipH="false" flipV="false" rot="0">
              <a:off x="19814" y="18491"/>
              <a:ext cx="2274244" cy="1669463"/>
            </a:xfrm>
            <a:custGeom>
              <a:avLst/>
              <a:gdLst/>
              <a:ahLst/>
              <a:cxnLst/>
              <a:rect r="r" b="b" t="t" l="l"/>
              <a:pathLst>
                <a:path h="1669463" w="2274244">
                  <a:moveTo>
                    <a:pt x="0" y="0"/>
                  </a:moveTo>
                  <a:lnTo>
                    <a:pt x="2274244" y="0"/>
                  </a:lnTo>
                  <a:lnTo>
                    <a:pt x="2274244" y="1669463"/>
                  </a:lnTo>
                  <a:lnTo>
                    <a:pt x="0" y="1669463"/>
                  </a:lnTo>
                  <a:close/>
                </a:path>
              </a:pathLst>
            </a:custGeom>
            <a:solidFill>
              <a:srgbClr val="000000"/>
            </a:solidFill>
          </p:spPr>
        </p:sp>
        <p:sp>
          <p:nvSpPr>
            <p:cNvPr name="Freeform 45" id="45"/>
            <p:cNvSpPr/>
            <p:nvPr/>
          </p:nvSpPr>
          <p:spPr>
            <a:xfrm flipH="false" flipV="false" rot="0">
              <a:off x="0" y="0"/>
              <a:ext cx="2313872" cy="1706444"/>
            </a:xfrm>
            <a:custGeom>
              <a:avLst/>
              <a:gdLst/>
              <a:ahLst/>
              <a:cxnLst/>
              <a:rect r="r" b="b" t="t" l="l"/>
              <a:pathLst>
                <a:path h="1706444" w="2313872">
                  <a:moveTo>
                    <a:pt x="19814" y="0"/>
                  </a:moveTo>
                  <a:lnTo>
                    <a:pt x="2294058" y="0"/>
                  </a:lnTo>
                  <a:cubicBezTo>
                    <a:pt x="2305022" y="0"/>
                    <a:pt x="2313872" y="8259"/>
                    <a:pt x="2313872" y="18491"/>
                  </a:cubicBezTo>
                  <a:lnTo>
                    <a:pt x="2313872" y="1687954"/>
                  </a:lnTo>
                  <a:cubicBezTo>
                    <a:pt x="2313872" y="1698185"/>
                    <a:pt x="2305022" y="1706444"/>
                    <a:pt x="2294058" y="1706444"/>
                  </a:cubicBezTo>
                  <a:lnTo>
                    <a:pt x="19814" y="1706444"/>
                  </a:lnTo>
                  <a:cubicBezTo>
                    <a:pt x="8850" y="1706444"/>
                    <a:pt x="0" y="1698185"/>
                    <a:pt x="0" y="1687954"/>
                  </a:cubicBezTo>
                  <a:lnTo>
                    <a:pt x="0" y="18491"/>
                  </a:lnTo>
                  <a:cubicBezTo>
                    <a:pt x="0" y="8259"/>
                    <a:pt x="8850" y="0"/>
                    <a:pt x="19814" y="0"/>
                  </a:cubicBezTo>
                  <a:moveTo>
                    <a:pt x="19814" y="36981"/>
                  </a:moveTo>
                  <a:lnTo>
                    <a:pt x="19814" y="18491"/>
                  </a:lnTo>
                  <a:lnTo>
                    <a:pt x="39628" y="18491"/>
                  </a:lnTo>
                  <a:lnTo>
                    <a:pt x="39628" y="1687954"/>
                  </a:lnTo>
                  <a:lnTo>
                    <a:pt x="19814" y="1687954"/>
                  </a:lnTo>
                  <a:lnTo>
                    <a:pt x="19814" y="1669463"/>
                  </a:lnTo>
                  <a:lnTo>
                    <a:pt x="2294058" y="1669463"/>
                  </a:lnTo>
                  <a:lnTo>
                    <a:pt x="2294058" y="1687954"/>
                  </a:lnTo>
                  <a:lnTo>
                    <a:pt x="2274244" y="1687954"/>
                  </a:lnTo>
                  <a:lnTo>
                    <a:pt x="2274244" y="18491"/>
                  </a:lnTo>
                  <a:lnTo>
                    <a:pt x="2294058" y="18491"/>
                  </a:lnTo>
                  <a:lnTo>
                    <a:pt x="2294058" y="36981"/>
                  </a:lnTo>
                  <a:lnTo>
                    <a:pt x="19814" y="36981"/>
                  </a:lnTo>
                  <a:close/>
                </a:path>
              </a:pathLst>
            </a:custGeom>
            <a:solidFill>
              <a:srgbClr val="000000"/>
            </a:solidFill>
          </p:spPr>
        </p:sp>
        <p:sp>
          <p:nvSpPr>
            <p:cNvPr name="TextBox 46" id="46"/>
            <p:cNvSpPr txBox="true"/>
            <p:nvPr/>
          </p:nvSpPr>
          <p:spPr>
            <a:xfrm>
              <a:off x="0" y="0"/>
              <a:ext cx="2313912" cy="1706506"/>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8.48B</a:t>
              </a:r>
            </a:p>
          </p:txBody>
        </p:sp>
      </p:grpSp>
      <p:grpSp>
        <p:nvGrpSpPr>
          <p:cNvPr name="Group 47" id="47"/>
          <p:cNvGrpSpPr/>
          <p:nvPr/>
        </p:nvGrpSpPr>
        <p:grpSpPr>
          <a:xfrm rot="0">
            <a:off x="7494545" y="8348732"/>
            <a:ext cx="1776103" cy="1309873"/>
            <a:chOff x="0" y="0"/>
            <a:chExt cx="2313912" cy="1706506"/>
          </a:xfrm>
        </p:grpSpPr>
        <p:sp>
          <p:nvSpPr>
            <p:cNvPr name="Freeform 48" id="48"/>
            <p:cNvSpPr/>
            <p:nvPr/>
          </p:nvSpPr>
          <p:spPr>
            <a:xfrm flipH="false" flipV="false" rot="0">
              <a:off x="19814" y="18491"/>
              <a:ext cx="2274244" cy="1669463"/>
            </a:xfrm>
            <a:custGeom>
              <a:avLst/>
              <a:gdLst/>
              <a:ahLst/>
              <a:cxnLst/>
              <a:rect r="r" b="b" t="t" l="l"/>
              <a:pathLst>
                <a:path h="1669463" w="2274244">
                  <a:moveTo>
                    <a:pt x="0" y="0"/>
                  </a:moveTo>
                  <a:lnTo>
                    <a:pt x="2274244" y="0"/>
                  </a:lnTo>
                  <a:lnTo>
                    <a:pt x="2274244" y="1669463"/>
                  </a:lnTo>
                  <a:lnTo>
                    <a:pt x="0" y="1669463"/>
                  </a:lnTo>
                  <a:close/>
                </a:path>
              </a:pathLst>
            </a:custGeom>
            <a:solidFill>
              <a:srgbClr val="000000"/>
            </a:solidFill>
          </p:spPr>
        </p:sp>
        <p:sp>
          <p:nvSpPr>
            <p:cNvPr name="Freeform 49" id="49"/>
            <p:cNvSpPr/>
            <p:nvPr/>
          </p:nvSpPr>
          <p:spPr>
            <a:xfrm flipH="false" flipV="false" rot="0">
              <a:off x="0" y="0"/>
              <a:ext cx="2313872" cy="1706444"/>
            </a:xfrm>
            <a:custGeom>
              <a:avLst/>
              <a:gdLst/>
              <a:ahLst/>
              <a:cxnLst/>
              <a:rect r="r" b="b" t="t" l="l"/>
              <a:pathLst>
                <a:path h="1706444" w="2313872">
                  <a:moveTo>
                    <a:pt x="19814" y="0"/>
                  </a:moveTo>
                  <a:lnTo>
                    <a:pt x="2294058" y="0"/>
                  </a:lnTo>
                  <a:cubicBezTo>
                    <a:pt x="2305022" y="0"/>
                    <a:pt x="2313872" y="8259"/>
                    <a:pt x="2313872" y="18491"/>
                  </a:cubicBezTo>
                  <a:lnTo>
                    <a:pt x="2313872" y="1687954"/>
                  </a:lnTo>
                  <a:cubicBezTo>
                    <a:pt x="2313872" y="1698185"/>
                    <a:pt x="2305022" y="1706444"/>
                    <a:pt x="2294058" y="1706444"/>
                  </a:cubicBezTo>
                  <a:lnTo>
                    <a:pt x="19814" y="1706444"/>
                  </a:lnTo>
                  <a:cubicBezTo>
                    <a:pt x="8850" y="1706444"/>
                    <a:pt x="0" y="1698185"/>
                    <a:pt x="0" y="1687954"/>
                  </a:cubicBezTo>
                  <a:lnTo>
                    <a:pt x="0" y="18491"/>
                  </a:lnTo>
                  <a:cubicBezTo>
                    <a:pt x="0" y="8259"/>
                    <a:pt x="8850" y="0"/>
                    <a:pt x="19814" y="0"/>
                  </a:cubicBezTo>
                  <a:moveTo>
                    <a:pt x="19814" y="36981"/>
                  </a:moveTo>
                  <a:lnTo>
                    <a:pt x="19814" y="18491"/>
                  </a:lnTo>
                  <a:lnTo>
                    <a:pt x="39628" y="18491"/>
                  </a:lnTo>
                  <a:lnTo>
                    <a:pt x="39628" y="1687954"/>
                  </a:lnTo>
                  <a:lnTo>
                    <a:pt x="19814" y="1687954"/>
                  </a:lnTo>
                  <a:lnTo>
                    <a:pt x="19814" y="1669463"/>
                  </a:lnTo>
                  <a:lnTo>
                    <a:pt x="2294058" y="1669463"/>
                  </a:lnTo>
                  <a:lnTo>
                    <a:pt x="2294058" y="1687954"/>
                  </a:lnTo>
                  <a:lnTo>
                    <a:pt x="2274244" y="1687954"/>
                  </a:lnTo>
                  <a:lnTo>
                    <a:pt x="2274244" y="18491"/>
                  </a:lnTo>
                  <a:lnTo>
                    <a:pt x="2294058" y="18491"/>
                  </a:lnTo>
                  <a:lnTo>
                    <a:pt x="2294058" y="36981"/>
                  </a:lnTo>
                  <a:lnTo>
                    <a:pt x="19814" y="36981"/>
                  </a:lnTo>
                  <a:close/>
                </a:path>
              </a:pathLst>
            </a:custGeom>
            <a:solidFill>
              <a:srgbClr val="000000"/>
            </a:solidFill>
          </p:spPr>
        </p:sp>
        <p:sp>
          <p:nvSpPr>
            <p:cNvPr name="TextBox 50" id="50"/>
            <p:cNvSpPr txBox="true"/>
            <p:nvPr/>
          </p:nvSpPr>
          <p:spPr>
            <a:xfrm>
              <a:off x="0" y="0"/>
              <a:ext cx="2313912" cy="1706506"/>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17.88B</a:t>
              </a:r>
            </a:p>
          </p:txBody>
        </p:sp>
      </p:grpSp>
      <p:grpSp>
        <p:nvGrpSpPr>
          <p:cNvPr name="Group 51" id="51"/>
          <p:cNvGrpSpPr/>
          <p:nvPr/>
        </p:nvGrpSpPr>
        <p:grpSpPr>
          <a:xfrm rot="0">
            <a:off x="9365897" y="8348732"/>
            <a:ext cx="1505299" cy="1309873"/>
            <a:chOff x="0" y="0"/>
            <a:chExt cx="1927989" cy="1677687"/>
          </a:xfrm>
        </p:grpSpPr>
        <p:sp>
          <p:nvSpPr>
            <p:cNvPr name="Freeform 52" id="52"/>
            <p:cNvSpPr/>
            <p:nvPr/>
          </p:nvSpPr>
          <p:spPr>
            <a:xfrm flipH="false" flipV="false" rot="0">
              <a:off x="19814" y="18178"/>
              <a:ext cx="1888401" cy="1641270"/>
            </a:xfrm>
            <a:custGeom>
              <a:avLst/>
              <a:gdLst/>
              <a:ahLst/>
              <a:cxnLst/>
              <a:rect r="r" b="b" t="t" l="l"/>
              <a:pathLst>
                <a:path h="1641270" w="1888401">
                  <a:moveTo>
                    <a:pt x="0" y="0"/>
                  </a:moveTo>
                  <a:lnTo>
                    <a:pt x="1888401" y="0"/>
                  </a:lnTo>
                  <a:lnTo>
                    <a:pt x="1888401" y="1641270"/>
                  </a:lnTo>
                  <a:lnTo>
                    <a:pt x="0" y="1641270"/>
                  </a:lnTo>
                  <a:close/>
                </a:path>
              </a:pathLst>
            </a:custGeom>
            <a:solidFill>
              <a:srgbClr val="000000"/>
            </a:solidFill>
          </p:spPr>
        </p:sp>
        <p:sp>
          <p:nvSpPr>
            <p:cNvPr name="Freeform 53" id="53"/>
            <p:cNvSpPr/>
            <p:nvPr/>
          </p:nvSpPr>
          <p:spPr>
            <a:xfrm flipH="false" flipV="false" rot="0">
              <a:off x="0" y="0"/>
              <a:ext cx="1928027" cy="1677627"/>
            </a:xfrm>
            <a:custGeom>
              <a:avLst/>
              <a:gdLst/>
              <a:ahLst/>
              <a:cxnLst/>
              <a:rect r="r" b="b" t="t" l="l"/>
              <a:pathLst>
                <a:path h="1677627" w="1928027">
                  <a:moveTo>
                    <a:pt x="19814" y="0"/>
                  </a:moveTo>
                  <a:lnTo>
                    <a:pt x="1908215" y="0"/>
                  </a:lnTo>
                  <a:cubicBezTo>
                    <a:pt x="1919179" y="0"/>
                    <a:pt x="1928027" y="8120"/>
                    <a:pt x="1928027" y="18178"/>
                  </a:cubicBezTo>
                  <a:lnTo>
                    <a:pt x="1928027" y="1659448"/>
                  </a:lnTo>
                  <a:cubicBezTo>
                    <a:pt x="1928027" y="1669507"/>
                    <a:pt x="1919179" y="1677627"/>
                    <a:pt x="1908215" y="1677627"/>
                  </a:cubicBezTo>
                  <a:lnTo>
                    <a:pt x="19814" y="1677627"/>
                  </a:lnTo>
                  <a:cubicBezTo>
                    <a:pt x="8850" y="1677627"/>
                    <a:pt x="0" y="1669507"/>
                    <a:pt x="0" y="1659448"/>
                  </a:cubicBezTo>
                  <a:lnTo>
                    <a:pt x="0" y="18178"/>
                  </a:lnTo>
                  <a:cubicBezTo>
                    <a:pt x="0" y="8120"/>
                    <a:pt x="8850" y="0"/>
                    <a:pt x="19814" y="0"/>
                  </a:cubicBezTo>
                  <a:moveTo>
                    <a:pt x="19814" y="36357"/>
                  </a:moveTo>
                  <a:lnTo>
                    <a:pt x="19814" y="18178"/>
                  </a:lnTo>
                  <a:lnTo>
                    <a:pt x="39628" y="18178"/>
                  </a:lnTo>
                  <a:lnTo>
                    <a:pt x="39628" y="1659448"/>
                  </a:lnTo>
                  <a:lnTo>
                    <a:pt x="19814" y="1659448"/>
                  </a:lnTo>
                  <a:lnTo>
                    <a:pt x="19814" y="1641270"/>
                  </a:lnTo>
                  <a:lnTo>
                    <a:pt x="1908215" y="1641270"/>
                  </a:lnTo>
                  <a:lnTo>
                    <a:pt x="1908215" y="1659448"/>
                  </a:lnTo>
                  <a:lnTo>
                    <a:pt x="1888401" y="1659448"/>
                  </a:lnTo>
                  <a:lnTo>
                    <a:pt x="1888401" y="18178"/>
                  </a:lnTo>
                  <a:lnTo>
                    <a:pt x="1908215" y="18178"/>
                  </a:lnTo>
                  <a:lnTo>
                    <a:pt x="1908215" y="36357"/>
                  </a:lnTo>
                  <a:lnTo>
                    <a:pt x="19814" y="36357"/>
                  </a:lnTo>
                  <a:close/>
                </a:path>
              </a:pathLst>
            </a:custGeom>
            <a:solidFill>
              <a:srgbClr val="000000"/>
            </a:solidFill>
          </p:spPr>
        </p:sp>
        <p:sp>
          <p:nvSpPr>
            <p:cNvPr name="TextBox 54" id="54"/>
            <p:cNvSpPr txBox="true"/>
            <p:nvPr/>
          </p:nvSpPr>
          <p:spPr>
            <a:xfrm>
              <a:off x="0" y="0"/>
              <a:ext cx="1927989" cy="1677687"/>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24.48</a:t>
              </a:r>
            </a:p>
          </p:txBody>
        </p:sp>
      </p:grpSp>
      <p:grpSp>
        <p:nvGrpSpPr>
          <p:cNvPr name="Group 55" id="55"/>
          <p:cNvGrpSpPr/>
          <p:nvPr/>
        </p:nvGrpSpPr>
        <p:grpSpPr>
          <a:xfrm rot="0">
            <a:off x="7591277" y="6820775"/>
            <a:ext cx="3279919" cy="1672740"/>
            <a:chOff x="0" y="0"/>
            <a:chExt cx="4273088" cy="2179250"/>
          </a:xfrm>
        </p:grpSpPr>
        <p:sp>
          <p:nvSpPr>
            <p:cNvPr name="Freeform 56" id="56" descr="Watsco Declares $3.00 Quarterly Dividend"/>
            <p:cNvSpPr/>
            <p:nvPr/>
          </p:nvSpPr>
          <p:spPr>
            <a:xfrm flipH="false" flipV="false" rot="0">
              <a:off x="0" y="0"/>
              <a:ext cx="4273074" cy="2179242"/>
            </a:xfrm>
            <a:custGeom>
              <a:avLst/>
              <a:gdLst/>
              <a:ahLst/>
              <a:cxnLst/>
              <a:rect r="r" b="b" t="t" l="l"/>
              <a:pathLst>
                <a:path h="2179242" w="4273074">
                  <a:moveTo>
                    <a:pt x="0" y="0"/>
                  </a:moveTo>
                  <a:lnTo>
                    <a:pt x="4273074" y="0"/>
                  </a:lnTo>
                  <a:lnTo>
                    <a:pt x="4273074" y="2179242"/>
                  </a:lnTo>
                  <a:lnTo>
                    <a:pt x="0" y="2179242"/>
                  </a:lnTo>
                  <a:lnTo>
                    <a:pt x="0" y="0"/>
                  </a:lnTo>
                  <a:close/>
                </a:path>
              </a:pathLst>
            </a:custGeom>
            <a:blipFill>
              <a:blip r:embed="rId6"/>
              <a:stretch>
                <a:fillRect l="0" t="-48040" r="0" b="-48040"/>
              </a:stretch>
            </a:blipFill>
          </p:spPr>
        </p:sp>
      </p:grpSp>
      <p:grpSp>
        <p:nvGrpSpPr>
          <p:cNvPr name="Group 57" id="57"/>
          <p:cNvGrpSpPr/>
          <p:nvPr/>
        </p:nvGrpSpPr>
        <p:grpSpPr>
          <a:xfrm rot="0">
            <a:off x="15161215" y="7050572"/>
            <a:ext cx="2653932" cy="1095179"/>
            <a:chOff x="0" y="0"/>
            <a:chExt cx="5025347" cy="2073775"/>
          </a:xfrm>
        </p:grpSpPr>
        <p:sp>
          <p:nvSpPr>
            <p:cNvPr name="Freeform 58" id="58" descr="A blue and white logo  AI-generated content may be incorrect."/>
            <p:cNvSpPr/>
            <p:nvPr/>
          </p:nvSpPr>
          <p:spPr>
            <a:xfrm flipH="false" flipV="false" rot="0">
              <a:off x="0" y="0"/>
              <a:ext cx="5025347" cy="2073787"/>
            </a:xfrm>
            <a:custGeom>
              <a:avLst/>
              <a:gdLst/>
              <a:ahLst/>
              <a:cxnLst/>
              <a:rect r="r" b="b" t="t" l="l"/>
              <a:pathLst>
                <a:path h="2073787" w="5025347">
                  <a:moveTo>
                    <a:pt x="0" y="0"/>
                  </a:moveTo>
                  <a:lnTo>
                    <a:pt x="5025347" y="0"/>
                  </a:lnTo>
                  <a:lnTo>
                    <a:pt x="5025347" y="2073787"/>
                  </a:lnTo>
                  <a:lnTo>
                    <a:pt x="0" y="2073787"/>
                  </a:lnTo>
                  <a:lnTo>
                    <a:pt x="0" y="0"/>
                  </a:lnTo>
                  <a:close/>
                </a:path>
              </a:pathLst>
            </a:custGeom>
            <a:blipFill>
              <a:blip r:embed="rId7"/>
              <a:stretch>
                <a:fillRect l="0" t="-4778" r="0" b="-27981"/>
              </a:stretch>
            </a:blipFill>
          </p:spPr>
        </p:sp>
      </p:grpSp>
      <p:grpSp>
        <p:nvGrpSpPr>
          <p:cNvPr name="Group 59" id="59"/>
          <p:cNvGrpSpPr/>
          <p:nvPr/>
        </p:nvGrpSpPr>
        <p:grpSpPr>
          <a:xfrm rot="0">
            <a:off x="10558078" y="1677986"/>
            <a:ext cx="7672595" cy="784107"/>
            <a:chOff x="0" y="0"/>
            <a:chExt cx="10230127" cy="1045477"/>
          </a:xfrm>
        </p:grpSpPr>
        <p:grpSp>
          <p:nvGrpSpPr>
            <p:cNvPr name="Group 60" id="60"/>
            <p:cNvGrpSpPr/>
            <p:nvPr/>
          </p:nvGrpSpPr>
          <p:grpSpPr>
            <a:xfrm rot="0">
              <a:off x="0" y="0"/>
              <a:ext cx="10230127" cy="1045477"/>
              <a:chOff x="0" y="0"/>
              <a:chExt cx="9089149" cy="928873"/>
            </a:xfrm>
          </p:grpSpPr>
          <p:sp>
            <p:nvSpPr>
              <p:cNvPr name="Freeform 61" id="61" descr="A close-up of a sign  AI-generated content may be incorrect."/>
              <p:cNvSpPr/>
              <p:nvPr/>
            </p:nvSpPr>
            <p:spPr>
              <a:xfrm flipH="false" flipV="false" rot="0">
                <a:off x="0" y="0"/>
                <a:ext cx="9089136" cy="928924"/>
              </a:xfrm>
              <a:custGeom>
                <a:avLst/>
                <a:gdLst/>
                <a:ahLst/>
                <a:cxnLst/>
                <a:rect r="r" b="b" t="t" l="l"/>
                <a:pathLst>
                  <a:path h="928924" w="9089136">
                    <a:moveTo>
                      <a:pt x="0" y="0"/>
                    </a:moveTo>
                    <a:lnTo>
                      <a:pt x="9089136" y="0"/>
                    </a:lnTo>
                    <a:lnTo>
                      <a:pt x="9089136" y="928924"/>
                    </a:lnTo>
                    <a:lnTo>
                      <a:pt x="0" y="928924"/>
                    </a:lnTo>
                    <a:lnTo>
                      <a:pt x="0" y="0"/>
                    </a:lnTo>
                    <a:close/>
                  </a:path>
                </a:pathLst>
              </a:custGeom>
              <a:blipFill>
                <a:blip r:embed="rId8"/>
                <a:stretch>
                  <a:fillRect l="0" t="-206848" r="0" b="-206842"/>
                </a:stretch>
              </a:blipFill>
            </p:spPr>
          </p:sp>
        </p:grpSp>
        <p:grpSp>
          <p:nvGrpSpPr>
            <p:cNvPr name="Group 62" id="62"/>
            <p:cNvGrpSpPr/>
            <p:nvPr/>
          </p:nvGrpSpPr>
          <p:grpSpPr>
            <a:xfrm rot="0">
              <a:off x="0" y="0"/>
              <a:ext cx="10179020" cy="1040254"/>
              <a:chOff x="0" y="0"/>
              <a:chExt cx="9089149" cy="928873"/>
            </a:xfrm>
          </p:grpSpPr>
          <p:sp>
            <p:nvSpPr>
              <p:cNvPr name="Freeform 63" id="63"/>
              <p:cNvSpPr/>
              <p:nvPr/>
            </p:nvSpPr>
            <p:spPr>
              <a:xfrm flipH="false" flipV="false" rot="0">
                <a:off x="0" y="0"/>
                <a:ext cx="9089136" cy="928924"/>
              </a:xfrm>
              <a:custGeom>
                <a:avLst/>
                <a:gdLst/>
                <a:ahLst/>
                <a:cxnLst/>
                <a:rect r="r" b="b" t="t" l="l"/>
                <a:pathLst>
                  <a:path h="928924" w="9089136">
                    <a:moveTo>
                      <a:pt x="0" y="0"/>
                    </a:moveTo>
                    <a:lnTo>
                      <a:pt x="9089136" y="0"/>
                    </a:lnTo>
                    <a:lnTo>
                      <a:pt x="9089136" y="928924"/>
                    </a:lnTo>
                    <a:lnTo>
                      <a:pt x="0" y="928924"/>
                    </a:lnTo>
                    <a:close/>
                  </a:path>
                </a:pathLst>
              </a:custGeom>
              <a:solidFill>
                <a:srgbClr val="000000">
                  <a:alpha val="24706"/>
                </a:srgbClr>
              </a:solidFill>
            </p:spPr>
          </p:sp>
          <p:sp>
            <p:nvSpPr>
              <p:cNvPr name="TextBox 64" id="64"/>
              <p:cNvSpPr txBox="true"/>
              <p:nvPr/>
            </p:nvSpPr>
            <p:spPr>
              <a:xfrm>
                <a:off x="0" y="0"/>
                <a:ext cx="9089149" cy="928873"/>
              </a:xfrm>
              <a:prstGeom prst="rect">
                <a:avLst/>
              </a:prstGeom>
            </p:spPr>
            <p:txBody>
              <a:bodyPr anchor="ctr" rtlCol="false" tIns="51960" lIns="51960" bIns="51960" rIns="51960"/>
              <a:lstStyle/>
              <a:p>
                <a:pPr algn="ctr">
                  <a:lnSpc>
                    <a:spcPts val="3240"/>
                  </a:lnSpc>
                </a:pPr>
                <a:r>
                  <a:rPr lang="en-US" sz="2700">
                    <a:solidFill>
                      <a:srgbClr val="FFFFFF"/>
                    </a:solidFill>
                    <a:latin typeface="Aptos"/>
                    <a:ea typeface="Aptos"/>
                    <a:cs typeface="Aptos"/>
                    <a:sym typeface="Aptos"/>
                  </a:rPr>
                  <a:t>Management Team</a:t>
                </a:r>
              </a:p>
            </p:txBody>
          </p:sp>
        </p:grpSp>
      </p:grpSp>
      <p:grpSp>
        <p:nvGrpSpPr>
          <p:cNvPr name="Group 65" id="65"/>
          <p:cNvGrpSpPr/>
          <p:nvPr/>
        </p:nvGrpSpPr>
        <p:grpSpPr>
          <a:xfrm rot="0">
            <a:off x="180451" y="1701047"/>
            <a:ext cx="10018703" cy="761047"/>
            <a:chOff x="0" y="0"/>
            <a:chExt cx="13060020" cy="992073"/>
          </a:xfrm>
        </p:grpSpPr>
        <p:sp>
          <p:nvSpPr>
            <p:cNvPr name="Freeform 66" id="66" descr="A large warehouse with many metal pipes  AI-generated content may be incorrect."/>
            <p:cNvSpPr/>
            <p:nvPr/>
          </p:nvSpPr>
          <p:spPr>
            <a:xfrm flipH="false" flipV="false" rot="0">
              <a:off x="0" y="0"/>
              <a:ext cx="13060045" cy="992124"/>
            </a:xfrm>
            <a:custGeom>
              <a:avLst/>
              <a:gdLst/>
              <a:ahLst/>
              <a:cxnLst/>
              <a:rect r="r" b="b" t="t" l="l"/>
              <a:pathLst>
                <a:path h="992124" w="13060045">
                  <a:moveTo>
                    <a:pt x="0" y="0"/>
                  </a:moveTo>
                  <a:lnTo>
                    <a:pt x="13060045" y="0"/>
                  </a:lnTo>
                  <a:lnTo>
                    <a:pt x="13060045" y="992124"/>
                  </a:lnTo>
                  <a:lnTo>
                    <a:pt x="0" y="992124"/>
                  </a:lnTo>
                  <a:lnTo>
                    <a:pt x="0" y="0"/>
                  </a:lnTo>
                  <a:close/>
                </a:path>
              </a:pathLst>
            </a:custGeom>
            <a:blipFill>
              <a:blip r:embed="rId9"/>
              <a:stretch>
                <a:fillRect l="0" t="-319988" r="0" b="-319982"/>
              </a:stretch>
            </a:blipFill>
          </p:spPr>
        </p:sp>
      </p:grpSp>
      <p:grpSp>
        <p:nvGrpSpPr>
          <p:cNvPr name="Group 67" id="67"/>
          <p:cNvGrpSpPr/>
          <p:nvPr/>
        </p:nvGrpSpPr>
        <p:grpSpPr>
          <a:xfrm rot="0">
            <a:off x="180451" y="1677986"/>
            <a:ext cx="10018703" cy="784117"/>
            <a:chOff x="0" y="0"/>
            <a:chExt cx="13060020" cy="1022147"/>
          </a:xfrm>
        </p:grpSpPr>
        <p:sp>
          <p:nvSpPr>
            <p:cNvPr name="Freeform 68" id="68"/>
            <p:cNvSpPr/>
            <p:nvPr/>
          </p:nvSpPr>
          <p:spPr>
            <a:xfrm flipH="false" flipV="false" rot="0">
              <a:off x="0" y="0"/>
              <a:ext cx="13060045" cy="1022096"/>
            </a:xfrm>
            <a:custGeom>
              <a:avLst/>
              <a:gdLst/>
              <a:ahLst/>
              <a:cxnLst/>
              <a:rect r="r" b="b" t="t" l="l"/>
              <a:pathLst>
                <a:path h="1022096" w="13060045">
                  <a:moveTo>
                    <a:pt x="0" y="0"/>
                  </a:moveTo>
                  <a:lnTo>
                    <a:pt x="13060045" y="0"/>
                  </a:lnTo>
                  <a:lnTo>
                    <a:pt x="13060045" y="1022096"/>
                  </a:lnTo>
                  <a:lnTo>
                    <a:pt x="0" y="1022096"/>
                  </a:lnTo>
                  <a:close/>
                </a:path>
              </a:pathLst>
            </a:custGeom>
            <a:solidFill>
              <a:srgbClr val="000000">
                <a:alpha val="24706"/>
              </a:srgbClr>
            </a:solidFill>
          </p:spPr>
        </p:sp>
        <p:sp>
          <p:nvSpPr>
            <p:cNvPr name="TextBox 69" id="69"/>
            <p:cNvSpPr txBox="true"/>
            <p:nvPr/>
          </p:nvSpPr>
          <p:spPr>
            <a:xfrm>
              <a:off x="0" y="0"/>
              <a:ext cx="13060020" cy="1022147"/>
            </a:xfrm>
            <a:prstGeom prst="rect">
              <a:avLst/>
            </a:prstGeom>
          </p:spPr>
          <p:txBody>
            <a:bodyPr anchor="ctr" rtlCol="false" tIns="51960" lIns="51960" bIns="51960" rIns="51960"/>
            <a:lstStyle/>
            <a:p>
              <a:pPr algn="ctr">
                <a:lnSpc>
                  <a:spcPts val="3240"/>
                </a:lnSpc>
              </a:pPr>
              <a:r>
                <a:rPr lang="en-US" sz="2700">
                  <a:solidFill>
                    <a:srgbClr val="FFFFFF"/>
                  </a:solidFill>
                  <a:latin typeface="Aptos"/>
                  <a:ea typeface="Aptos"/>
                  <a:cs typeface="Aptos"/>
                  <a:sym typeface="Aptos"/>
                </a:rPr>
                <a:t>Sales Breakdown 2025</a:t>
              </a:r>
            </a:p>
          </p:txBody>
        </p:sp>
      </p:grpSp>
      <p:grpSp>
        <p:nvGrpSpPr>
          <p:cNvPr name="Group 70" id="70"/>
          <p:cNvGrpSpPr/>
          <p:nvPr/>
        </p:nvGrpSpPr>
        <p:grpSpPr>
          <a:xfrm rot="0">
            <a:off x="165837" y="2564809"/>
            <a:ext cx="10047931" cy="805658"/>
            <a:chOff x="0" y="0"/>
            <a:chExt cx="13098120" cy="1050226"/>
          </a:xfrm>
        </p:grpSpPr>
        <p:sp>
          <p:nvSpPr>
            <p:cNvPr name="Freeform 71" id="71"/>
            <p:cNvSpPr/>
            <p:nvPr/>
          </p:nvSpPr>
          <p:spPr>
            <a:xfrm flipH="false" flipV="false" rot="0">
              <a:off x="19050" y="19050"/>
              <a:ext cx="13060045" cy="1012190"/>
            </a:xfrm>
            <a:custGeom>
              <a:avLst/>
              <a:gdLst/>
              <a:ahLst/>
              <a:cxnLst/>
              <a:rect r="r" b="b" t="t" l="l"/>
              <a:pathLst>
                <a:path h="1012190" w="13060045">
                  <a:moveTo>
                    <a:pt x="0" y="0"/>
                  </a:moveTo>
                  <a:lnTo>
                    <a:pt x="13060045" y="0"/>
                  </a:lnTo>
                  <a:lnTo>
                    <a:pt x="13060045" y="1012190"/>
                  </a:lnTo>
                  <a:lnTo>
                    <a:pt x="0" y="1012190"/>
                  </a:lnTo>
                  <a:close/>
                </a:path>
              </a:pathLst>
            </a:custGeom>
            <a:solidFill>
              <a:srgbClr val="000000"/>
            </a:solidFill>
          </p:spPr>
        </p:sp>
        <p:sp>
          <p:nvSpPr>
            <p:cNvPr name="Freeform 72" id="72"/>
            <p:cNvSpPr/>
            <p:nvPr/>
          </p:nvSpPr>
          <p:spPr>
            <a:xfrm flipH="false" flipV="false" rot="0">
              <a:off x="0" y="0"/>
              <a:ext cx="13098145" cy="1050290"/>
            </a:xfrm>
            <a:custGeom>
              <a:avLst/>
              <a:gdLst/>
              <a:ahLst/>
              <a:cxnLst/>
              <a:rect r="r" b="b" t="t" l="l"/>
              <a:pathLst>
                <a:path h="1050290" w="13098145">
                  <a:moveTo>
                    <a:pt x="19050" y="0"/>
                  </a:moveTo>
                  <a:lnTo>
                    <a:pt x="13079095" y="0"/>
                  </a:lnTo>
                  <a:cubicBezTo>
                    <a:pt x="13089635" y="0"/>
                    <a:pt x="13098145" y="8509"/>
                    <a:pt x="13098145" y="19050"/>
                  </a:cubicBezTo>
                  <a:lnTo>
                    <a:pt x="13098145" y="1031240"/>
                  </a:lnTo>
                  <a:cubicBezTo>
                    <a:pt x="13098145" y="1041781"/>
                    <a:pt x="13089635" y="1050290"/>
                    <a:pt x="13079095" y="1050290"/>
                  </a:cubicBezTo>
                  <a:lnTo>
                    <a:pt x="19050" y="1050290"/>
                  </a:lnTo>
                  <a:cubicBezTo>
                    <a:pt x="8509" y="1050290"/>
                    <a:pt x="0" y="1041781"/>
                    <a:pt x="0" y="1031240"/>
                  </a:cubicBezTo>
                  <a:lnTo>
                    <a:pt x="0" y="19050"/>
                  </a:lnTo>
                  <a:cubicBezTo>
                    <a:pt x="0" y="8509"/>
                    <a:pt x="8509" y="0"/>
                    <a:pt x="19050" y="0"/>
                  </a:cubicBezTo>
                  <a:moveTo>
                    <a:pt x="19050" y="38100"/>
                  </a:moveTo>
                  <a:lnTo>
                    <a:pt x="19050" y="19050"/>
                  </a:lnTo>
                  <a:lnTo>
                    <a:pt x="38100" y="19050"/>
                  </a:lnTo>
                  <a:lnTo>
                    <a:pt x="38100" y="1031240"/>
                  </a:lnTo>
                  <a:lnTo>
                    <a:pt x="19050" y="1031240"/>
                  </a:lnTo>
                  <a:lnTo>
                    <a:pt x="19050" y="1012190"/>
                  </a:lnTo>
                  <a:lnTo>
                    <a:pt x="13079095" y="1012190"/>
                  </a:lnTo>
                  <a:lnTo>
                    <a:pt x="13079095" y="1031240"/>
                  </a:lnTo>
                  <a:lnTo>
                    <a:pt x="13060045" y="1031240"/>
                  </a:lnTo>
                  <a:lnTo>
                    <a:pt x="13060045" y="19050"/>
                  </a:lnTo>
                  <a:lnTo>
                    <a:pt x="13079095" y="19050"/>
                  </a:lnTo>
                  <a:lnTo>
                    <a:pt x="13079095" y="38100"/>
                  </a:lnTo>
                  <a:lnTo>
                    <a:pt x="19050" y="38100"/>
                  </a:lnTo>
                  <a:close/>
                </a:path>
              </a:pathLst>
            </a:custGeom>
            <a:solidFill>
              <a:srgbClr val="000000"/>
            </a:solidFill>
          </p:spPr>
        </p:sp>
      </p:grpSp>
      <p:grpSp>
        <p:nvGrpSpPr>
          <p:cNvPr name="Group 73" id="73"/>
          <p:cNvGrpSpPr/>
          <p:nvPr/>
        </p:nvGrpSpPr>
        <p:grpSpPr>
          <a:xfrm rot="0">
            <a:off x="180451" y="3428639"/>
            <a:ext cx="3293820" cy="1341925"/>
            <a:chOff x="0" y="0"/>
            <a:chExt cx="4293705" cy="1749285"/>
          </a:xfrm>
        </p:grpSpPr>
        <p:sp>
          <p:nvSpPr>
            <p:cNvPr name="Freeform 74" id="74"/>
            <p:cNvSpPr/>
            <p:nvPr/>
          </p:nvSpPr>
          <p:spPr>
            <a:xfrm flipH="false" flipV="false" rot="0">
              <a:off x="0" y="0"/>
              <a:ext cx="4293743" cy="1749298"/>
            </a:xfrm>
            <a:custGeom>
              <a:avLst/>
              <a:gdLst/>
              <a:ahLst/>
              <a:cxnLst/>
              <a:rect r="r" b="b" t="t" l="l"/>
              <a:pathLst>
                <a:path h="1749298" w="4293743">
                  <a:moveTo>
                    <a:pt x="0" y="0"/>
                  </a:moveTo>
                  <a:lnTo>
                    <a:pt x="4293743" y="0"/>
                  </a:lnTo>
                  <a:lnTo>
                    <a:pt x="4293743" y="1749298"/>
                  </a:lnTo>
                  <a:lnTo>
                    <a:pt x="0" y="1749298"/>
                  </a:lnTo>
                  <a:close/>
                </a:path>
              </a:pathLst>
            </a:custGeom>
            <a:solidFill>
              <a:srgbClr val="808080">
                <a:alpha val="24706"/>
              </a:srgbClr>
            </a:solidFill>
          </p:spPr>
        </p:sp>
        <p:sp>
          <p:nvSpPr>
            <p:cNvPr name="TextBox 75" id="75"/>
            <p:cNvSpPr txBox="true"/>
            <p:nvPr/>
          </p:nvSpPr>
          <p:spPr>
            <a:xfrm>
              <a:off x="0" y="0"/>
              <a:ext cx="4293705" cy="1749285"/>
            </a:xfrm>
            <a:prstGeom prst="rect">
              <a:avLst/>
            </a:prstGeom>
          </p:spPr>
          <p:txBody>
            <a:bodyPr anchor="ctr" rtlCol="false" tIns="51960" lIns="51960" bIns="51960" rIns="51960"/>
            <a:lstStyle/>
            <a:p>
              <a:pPr algn="ctr">
                <a:lnSpc>
                  <a:spcPts val="2880"/>
                </a:lnSpc>
              </a:pPr>
              <a:r>
                <a:rPr lang="en-US" sz="2400">
                  <a:solidFill>
                    <a:srgbClr val="000000"/>
                  </a:solidFill>
                  <a:latin typeface="Aptos"/>
                  <a:ea typeface="Aptos"/>
                  <a:cs typeface="Aptos"/>
                  <a:sym typeface="Aptos"/>
                </a:rPr>
                <a:t>Residential Roofing</a:t>
              </a:r>
            </a:p>
          </p:txBody>
        </p:sp>
      </p:grpSp>
      <p:grpSp>
        <p:nvGrpSpPr>
          <p:cNvPr name="Group 76" id="76"/>
          <p:cNvGrpSpPr/>
          <p:nvPr/>
        </p:nvGrpSpPr>
        <p:grpSpPr>
          <a:xfrm rot="0">
            <a:off x="3542887" y="3419939"/>
            <a:ext cx="3293820" cy="1341925"/>
            <a:chOff x="0" y="0"/>
            <a:chExt cx="4293705" cy="1749285"/>
          </a:xfrm>
        </p:grpSpPr>
        <p:sp>
          <p:nvSpPr>
            <p:cNvPr name="Freeform 77" id="77"/>
            <p:cNvSpPr/>
            <p:nvPr/>
          </p:nvSpPr>
          <p:spPr>
            <a:xfrm flipH="false" flipV="false" rot="0">
              <a:off x="0" y="0"/>
              <a:ext cx="4293743" cy="1749298"/>
            </a:xfrm>
            <a:custGeom>
              <a:avLst/>
              <a:gdLst/>
              <a:ahLst/>
              <a:cxnLst/>
              <a:rect r="r" b="b" t="t" l="l"/>
              <a:pathLst>
                <a:path h="1749298" w="4293743">
                  <a:moveTo>
                    <a:pt x="0" y="0"/>
                  </a:moveTo>
                  <a:lnTo>
                    <a:pt x="4293743" y="0"/>
                  </a:lnTo>
                  <a:lnTo>
                    <a:pt x="4293743" y="1749298"/>
                  </a:lnTo>
                  <a:lnTo>
                    <a:pt x="0" y="1749298"/>
                  </a:lnTo>
                  <a:close/>
                </a:path>
              </a:pathLst>
            </a:custGeom>
            <a:solidFill>
              <a:srgbClr val="808080">
                <a:alpha val="24706"/>
              </a:srgbClr>
            </a:solidFill>
          </p:spPr>
        </p:sp>
        <p:sp>
          <p:nvSpPr>
            <p:cNvPr name="TextBox 78" id="78"/>
            <p:cNvSpPr txBox="true"/>
            <p:nvPr/>
          </p:nvSpPr>
          <p:spPr>
            <a:xfrm>
              <a:off x="0" y="0"/>
              <a:ext cx="4293705" cy="1749285"/>
            </a:xfrm>
            <a:prstGeom prst="rect">
              <a:avLst/>
            </a:prstGeom>
          </p:spPr>
          <p:txBody>
            <a:bodyPr anchor="ctr" rtlCol="false" tIns="51960" lIns="51960" bIns="51960" rIns="51960"/>
            <a:lstStyle/>
            <a:p>
              <a:pPr algn="ctr">
                <a:lnSpc>
                  <a:spcPts val="2880"/>
                </a:lnSpc>
              </a:pPr>
              <a:r>
                <a:rPr lang="en-US" sz="2400">
                  <a:solidFill>
                    <a:srgbClr val="000000"/>
                  </a:solidFill>
                  <a:latin typeface="Aptos"/>
                  <a:ea typeface="Aptos"/>
                  <a:cs typeface="Aptos"/>
                  <a:sym typeface="Aptos"/>
                </a:rPr>
                <a:t>Non-Residential Roofing &amp; Waterproofing</a:t>
              </a:r>
            </a:p>
          </p:txBody>
        </p:sp>
      </p:grpSp>
      <p:grpSp>
        <p:nvGrpSpPr>
          <p:cNvPr name="Group 79" id="79"/>
          <p:cNvGrpSpPr/>
          <p:nvPr/>
        </p:nvGrpSpPr>
        <p:grpSpPr>
          <a:xfrm rot="0">
            <a:off x="165837" y="4811337"/>
            <a:ext cx="3323048" cy="589423"/>
            <a:chOff x="0" y="0"/>
            <a:chExt cx="4331805" cy="768350"/>
          </a:xfrm>
        </p:grpSpPr>
        <p:sp>
          <p:nvSpPr>
            <p:cNvPr name="Freeform 80" id="80"/>
            <p:cNvSpPr/>
            <p:nvPr/>
          </p:nvSpPr>
          <p:spPr>
            <a:xfrm flipH="false" flipV="false" rot="0">
              <a:off x="19050" y="19050"/>
              <a:ext cx="4293743" cy="730250"/>
            </a:xfrm>
            <a:custGeom>
              <a:avLst/>
              <a:gdLst/>
              <a:ahLst/>
              <a:cxnLst/>
              <a:rect r="r" b="b" t="t" l="l"/>
              <a:pathLst>
                <a:path h="730250" w="4293743">
                  <a:moveTo>
                    <a:pt x="0" y="0"/>
                  </a:moveTo>
                  <a:lnTo>
                    <a:pt x="4293743" y="0"/>
                  </a:lnTo>
                  <a:lnTo>
                    <a:pt x="4293743" y="730250"/>
                  </a:lnTo>
                  <a:lnTo>
                    <a:pt x="0" y="730250"/>
                  </a:lnTo>
                  <a:close/>
                </a:path>
              </a:pathLst>
            </a:custGeom>
            <a:solidFill>
              <a:srgbClr val="000000"/>
            </a:solidFill>
          </p:spPr>
        </p:sp>
        <p:sp>
          <p:nvSpPr>
            <p:cNvPr name="Freeform 81" id="81"/>
            <p:cNvSpPr/>
            <p:nvPr/>
          </p:nvSpPr>
          <p:spPr>
            <a:xfrm flipH="false" flipV="false" rot="0">
              <a:off x="0" y="0"/>
              <a:ext cx="4331843" cy="768350"/>
            </a:xfrm>
            <a:custGeom>
              <a:avLst/>
              <a:gdLst/>
              <a:ahLst/>
              <a:cxnLst/>
              <a:rect r="r" b="b" t="t" l="l"/>
              <a:pathLst>
                <a:path h="768350" w="4331843">
                  <a:moveTo>
                    <a:pt x="19050" y="0"/>
                  </a:moveTo>
                  <a:lnTo>
                    <a:pt x="4312793" y="0"/>
                  </a:lnTo>
                  <a:cubicBezTo>
                    <a:pt x="4323334" y="0"/>
                    <a:pt x="4331843" y="8509"/>
                    <a:pt x="4331843" y="19050"/>
                  </a:cubicBezTo>
                  <a:lnTo>
                    <a:pt x="4331843" y="749300"/>
                  </a:lnTo>
                  <a:cubicBezTo>
                    <a:pt x="4331843" y="759841"/>
                    <a:pt x="4323334" y="768350"/>
                    <a:pt x="4312793" y="768350"/>
                  </a:cubicBezTo>
                  <a:lnTo>
                    <a:pt x="19050" y="768350"/>
                  </a:lnTo>
                  <a:cubicBezTo>
                    <a:pt x="8509" y="768350"/>
                    <a:pt x="0" y="759841"/>
                    <a:pt x="0" y="749300"/>
                  </a:cubicBezTo>
                  <a:lnTo>
                    <a:pt x="0" y="19050"/>
                  </a:lnTo>
                  <a:cubicBezTo>
                    <a:pt x="0" y="8509"/>
                    <a:pt x="8509" y="0"/>
                    <a:pt x="19050" y="0"/>
                  </a:cubicBezTo>
                  <a:moveTo>
                    <a:pt x="19050" y="38100"/>
                  </a:moveTo>
                  <a:lnTo>
                    <a:pt x="19050" y="19050"/>
                  </a:lnTo>
                  <a:lnTo>
                    <a:pt x="38100" y="19050"/>
                  </a:lnTo>
                  <a:lnTo>
                    <a:pt x="38100" y="749300"/>
                  </a:lnTo>
                  <a:lnTo>
                    <a:pt x="19050" y="749300"/>
                  </a:lnTo>
                  <a:lnTo>
                    <a:pt x="19050" y="730250"/>
                  </a:lnTo>
                  <a:lnTo>
                    <a:pt x="4312793" y="730250"/>
                  </a:lnTo>
                  <a:lnTo>
                    <a:pt x="4312793" y="749300"/>
                  </a:lnTo>
                  <a:lnTo>
                    <a:pt x="4293743" y="749300"/>
                  </a:lnTo>
                  <a:lnTo>
                    <a:pt x="4293743" y="19050"/>
                  </a:lnTo>
                  <a:lnTo>
                    <a:pt x="4312793" y="19050"/>
                  </a:lnTo>
                  <a:lnTo>
                    <a:pt x="4312793" y="38100"/>
                  </a:lnTo>
                  <a:lnTo>
                    <a:pt x="19050" y="38100"/>
                  </a:lnTo>
                  <a:close/>
                </a:path>
              </a:pathLst>
            </a:custGeom>
            <a:solidFill>
              <a:srgbClr val="000000"/>
            </a:solidFill>
          </p:spPr>
        </p:sp>
        <p:sp>
          <p:nvSpPr>
            <p:cNvPr name="TextBox 82" id="82"/>
            <p:cNvSpPr txBox="true"/>
            <p:nvPr/>
          </p:nvSpPr>
          <p:spPr>
            <a:xfrm>
              <a:off x="0" y="0"/>
              <a:ext cx="4331805" cy="768350"/>
            </a:xfrm>
            <a:prstGeom prst="rect">
              <a:avLst/>
            </a:prstGeom>
          </p:spPr>
          <p:txBody>
            <a:bodyPr anchor="ctr" rtlCol="false" tIns="51960" lIns="51960" bIns="51960" rIns="51960"/>
            <a:lstStyle/>
            <a:p>
              <a:pPr algn="ctr">
                <a:lnSpc>
                  <a:spcPts val="2880"/>
                </a:lnSpc>
              </a:pPr>
              <a:r>
                <a:rPr lang="en-US" sz="2400">
                  <a:solidFill>
                    <a:srgbClr val="FFFFFF"/>
                  </a:solidFill>
                  <a:latin typeface="Aptos"/>
                  <a:ea typeface="Aptos"/>
                  <a:cs typeface="Aptos"/>
                  <a:sym typeface="Aptos"/>
                </a:rPr>
                <a:t>Volume</a:t>
              </a:r>
            </a:p>
          </p:txBody>
        </p:sp>
      </p:grpSp>
      <p:grpSp>
        <p:nvGrpSpPr>
          <p:cNvPr name="Group 83" id="83"/>
          <p:cNvGrpSpPr/>
          <p:nvPr/>
        </p:nvGrpSpPr>
        <p:grpSpPr>
          <a:xfrm rot="0">
            <a:off x="3528274" y="4811337"/>
            <a:ext cx="3323048" cy="589423"/>
            <a:chOff x="0" y="0"/>
            <a:chExt cx="4331805" cy="768350"/>
          </a:xfrm>
        </p:grpSpPr>
        <p:sp>
          <p:nvSpPr>
            <p:cNvPr name="Freeform 84" id="84"/>
            <p:cNvSpPr/>
            <p:nvPr/>
          </p:nvSpPr>
          <p:spPr>
            <a:xfrm flipH="false" flipV="false" rot="0">
              <a:off x="19050" y="19050"/>
              <a:ext cx="4293743" cy="730250"/>
            </a:xfrm>
            <a:custGeom>
              <a:avLst/>
              <a:gdLst/>
              <a:ahLst/>
              <a:cxnLst/>
              <a:rect r="r" b="b" t="t" l="l"/>
              <a:pathLst>
                <a:path h="730250" w="4293743">
                  <a:moveTo>
                    <a:pt x="0" y="0"/>
                  </a:moveTo>
                  <a:lnTo>
                    <a:pt x="4293743" y="0"/>
                  </a:lnTo>
                  <a:lnTo>
                    <a:pt x="4293743" y="730250"/>
                  </a:lnTo>
                  <a:lnTo>
                    <a:pt x="0" y="730250"/>
                  </a:lnTo>
                  <a:close/>
                </a:path>
              </a:pathLst>
            </a:custGeom>
            <a:solidFill>
              <a:srgbClr val="000000"/>
            </a:solidFill>
          </p:spPr>
        </p:sp>
        <p:sp>
          <p:nvSpPr>
            <p:cNvPr name="Freeform 85" id="85"/>
            <p:cNvSpPr/>
            <p:nvPr/>
          </p:nvSpPr>
          <p:spPr>
            <a:xfrm flipH="false" flipV="false" rot="0">
              <a:off x="0" y="0"/>
              <a:ext cx="4331843" cy="768350"/>
            </a:xfrm>
            <a:custGeom>
              <a:avLst/>
              <a:gdLst/>
              <a:ahLst/>
              <a:cxnLst/>
              <a:rect r="r" b="b" t="t" l="l"/>
              <a:pathLst>
                <a:path h="768350" w="4331843">
                  <a:moveTo>
                    <a:pt x="19050" y="0"/>
                  </a:moveTo>
                  <a:lnTo>
                    <a:pt x="4312793" y="0"/>
                  </a:lnTo>
                  <a:cubicBezTo>
                    <a:pt x="4323334" y="0"/>
                    <a:pt x="4331843" y="8509"/>
                    <a:pt x="4331843" y="19050"/>
                  </a:cubicBezTo>
                  <a:lnTo>
                    <a:pt x="4331843" y="749300"/>
                  </a:lnTo>
                  <a:cubicBezTo>
                    <a:pt x="4331843" y="759841"/>
                    <a:pt x="4323334" y="768350"/>
                    <a:pt x="4312793" y="768350"/>
                  </a:cubicBezTo>
                  <a:lnTo>
                    <a:pt x="19050" y="768350"/>
                  </a:lnTo>
                  <a:cubicBezTo>
                    <a:pt x="8509" y="768350"/>
                    <a:pt x="0" y="759841"/>
                    <a:pt x="0" y="749300"/>
                  </a:cubicBezTo>
                  <a:lnTo>
                    <a:pt x="0" y="19050"/>
                  </a:lnTo>
                  <a:cubicBezTo>
                    <a:pt x="0" y="8509"/>
                    <a:pt x="8509" y="0"/>
                    <a:pt x="19050" y="0"/>
                  </a:cubicBezTo>
                  <a:moveTo>
                    <a:pt x="19050" y="38100"/>
                  </a:moveTo>
                  <a:lnTo>
                    <a:pt x="19050" y="19050"/>
                  </a:lnTo>
                  <a:lnTo>
                    <a:pt x="38100" y="19050"/>
                  </a:lnTo>
                  <a:lnTo>
                    <a:pt x="38100" y="749300"/>
                  </a:lnTo>
                  <a:lnTo>
                    <a:pt x="19050" y="749300"/>
                  </a:lnTo>
                  <a:lnTo>
                    <a:pt x="19050" y="730250"/>
                  </a:lnTo>
                  <a:lnTo>
                    <a:pt x="4312793" y="730250"/>
                  </a:lnTo>
                  <a:lnTo>
                    <a:pt x="4312793" y="749300"/>
                  </a:lnTo>
                  <a:lnTo>
                    <a:pt x="4293743" y="749300"/>
                  </a:lnTo>
                  <a:lnTo>
                    <a:pt x="4293743" y="19050"/>
                  </a:lnTo>
                  <a:lnTo>
                    <a:pt x="4312793" y="19050"/>
                  </a:lnTo>
                  <a:lnTo>
                    <a:pt x="4312793" y="38100"/>
                  </a:lnTo>
                  <a:lnTo>
                    <a:pt x="19050" y="38100"/>
                  </a:lnTo>
                  <a:close/>
                </a:path>
              </a:pathLst>
            </a:custGeom>
            <a:solidFill>
              <a:srgbClr val="000000"/>
            </a:solidFill>
          </p:spPr>
        </p:sp>
        <p:sp>
          <p:nvSpPr>
            <p:cNvPr name="TextBox 86" id="86"/>
            <p:cNvSpPr txBox="true"/>
            <p:nvPr/>
          </p:nvSpPr>
          <p:spPr>
            <a:xfrm>
              <a:off x="0" y="0"/>
              <a:ext cx="4331805" cy="768350"/>
            </a:xfrm>
            <a:prstGeom prst="rect">
              <a:avLst/>
            </a:prstGeom>
          </p:spPr>
          <p:txBody>
            <a:bodyPr anchor="ctr" rtlCol="false" tIns="51960" lIns="51960" bIns="51960" rIns="51960"/>
            <a:lstStyle/>
            <a:p>
              <a:pPr algn="ctr">
                <a:lnSpc>
                  <a:spcPts val="2880"/>
                </a:lnSpc>
              </a:pPr>
              <a:r>
                <a:rPr lang="en-US" sz="2400">
                  <a:solidFill>
                    <a:srgbClr val="FFFFFF"/>
                  </a:solidFill>
                  <a:latin typeface="Aptos"/>
                  <a:ea typeface="Aptos"/>
                  <a:cs typeface="Aptos"/>
                  <a:sym typeface="Aptos"/>
                </a:rPr>
                <a:t>Volume</a:t>
              </a:r>
            </a:p>
          </p:txBody>
        </p:sp>
      </p:grpSp>
      <p:grpSp>
        <p:nvGrpSpPr>
          <p:cNvPr name="Group 87" id="87"/>
          <p:cNvGrpSpPr/>
          <p:nvPr/>
        </p:nvGrpSpPr>
        <p:grpSpPr>
          <a:xfrm rot="0">
            <a:off x="180451" y="5441532"/>
            <a:ext cx="3293820" cy="1341925"/>
            <a:chOff x="0" y="0"/>
            <a:chExt cx="4293705" cy="1749285"/>
          </a:xfrm>
        </p:grpSpPr>
        <p:sp>
          <p:nvSpPr>
            <p:cNvPr name="Freeform 88" id="88"/>
            <p:cNvSpPr/>
            <p:nvPr/>
          </p:nvSpPr>
          <p:spPr>
            <a:xfrm flipH="false" flipV="false" rot="0">
              <a:off x="0" y="0"/>
              <a:ext cx="4293743" cy="1749298"/>
            </a:xfrm>
            <a:custGeom>
              <a:avLst/>
              <a:gdLst/>
              <a:ahLst/>
              <a:cxnLst/>
              <a:rect r="r" b="b" t="t" l="l"/>
              <a:pathLst>
                <a:path h="1749298" w="4293743">
                  <a:moveTo>
                    <a:pt x="0" y="0"/>
                  </a:moveTo>
                  <a:lnTo>
                    <a:pt x="4293743" y="0"/>
                  </a:lnTo>
                  <a:lnTo>
                    <a:pt x="4293743" y="1749298"/>
                  </a:lnTo>
                  <a:lnTo>
                    <a:pt x="0" y="1749298"/>
                  </a:lnTo>
                  <a:close/>
                </a:path>
              </a:pathLst>
            </a:custGeom>
            <a:solidFill>
              <a:srgbClr val="808080">
                <a:alpha val="24706"/>
              </a:srgbClr>
            </a:solidFill>
          </p:spPr>
        </p:sp>
        <p:sp>
          <p:nvSpPr>
            <p:cNvPr name="TextBox 89" id="89"/>
            <p:cNvSpPr txBox="true"/>
            <p:nvPr/>
          </p:nvSpPr>
          <p:spPr>
            <a:xfrm>
              <a:off x="0" y="0"/>
              <a:ext cx="4293705" cy="1749285"/>
            </a:xfrm>
            <a:prstGeom prst="rect">
              <a:avLst/>
            </a:prstGeom>
          </p:spPr>
          <p:txBody>
            <a:bodyPr anchor="ctr" rtlCol="false" tIns="51960" lIns="51960" bIns="51960" rIns="51960"/>
            <a:lstStyle/>
            <a:p>
              <a:pPr algn="ctr">
                <a:lnSpc>
                  <a:spcPts val="2880"/>
                </a:lnSpc>
              </a:pPr>
              <a:r>
                <a:rPr lang="en-US" sz="2400">
                  <a:solidFill>
                    <a:srgbClr val="000000"/>
                  </a:solidFill>
                  <a:latin typeface="Aptos"/>
                  <a:ea typeface="Aptos"/>
                  <a:cs typeface="Aptos"/>
                  <a:sym typeface="Aptos"/>
                </a:rPr>
                <a:t>$3,307M</a:t>
              </a:r>
            </a:p>
            <a:p>
              <a:pPr algn="ctr">
                <a:lnSpc>
                  <a:spcPts val="2880"/>
                </a:lnSpc>
              </a:pPr>
              <a:r>
                <a:rPr lang="en-US" sz="2400">
                  <a:solidFill>
                    <a:srgbClr val="000000"/>
                  </a:solidFill>
                  <a:latin typeface="Aptos"/>
                  <a:ea typeface="Aptos"/>
                  <a:cs typeface="Aptos"/>
                  <a:sym typeface="Aptos"/>
                </a:rPr>
                <a:t>48.3%</a:t>
              </a:r>
            </a:p>
          </p:txBody>
        </p:sp>
      </p:grpSp>
      <p:grpSp>
        <p:nvGrpSpPr>
          <p:cNvPr name="Group 90" id="90"/>
          <p:cNvGrpSpPr/>
          <p:nvPr/>
        </p:nvGrpSpPr>
        <p:grpSpPr>
          <a:xfrm rot="0">
            <a:off x="3542887" y="5426275"/>
            <a:ext cx="3293820" cy="1341925"/>
            <a:chOff x="0" y="0"/>
            <a:chExt cx="4293705" cy="1749285"/>
          </a:xfrm>
        </p:grpSpPr>
        <p:sp>
          <p:nvSpPr>
            <p:cNvPr name="Freeform 91" id="91"/>
            <p:cNvSpPr/>
            <p:nvPr/>
          </p:nvSpPr>
          <p:spPr>
            <a:xfrm flipH="false" flipV="false" rot="0">
              <a:off x="0" y="0"/>
              <a:ext cx="4293743" cy="1749298"/>
            </a:xfrm>
            <a:custGeom>
              <a:avLst/>
              <a:gdLst/>
              <a:ahLst/>
              <a:cxnLst/>
              <a:rect r="r" b="b" t="t" l="l"/>
              <a:pathLst>
                <a:path h="1749298" w="4293743">
                  <a:moveTo>
                    <a:pt x="0" y="0"/>
                  </a:moveTo>
                  <a:lnTo>
                    <a:pt x="4293743" y="0"/>
                  </a:lnTo>
                  <a:lnTo>
                    <a:pt x="4293743" y="1749298"/>
                  </a:lnTo>
                  <a:lnTo>
                    <a:pt x="0" y="1749298"/>
                  </a:lnTo>
                  <a:close/>
                </a:path>
              </a:pathLst>
            </a:custGeom>
            <a:solidFill>
              <a:srgbClr val="808080">
                <a:alpha val="24706"/>
              </a:srgbClr>
            </a:solidFill>
          </p:spPr>
        </p:sp>
        <p:sp>
          <p:nvSpPr>
            <p:cNvPr name="TextBox 92" id="92"/>
            <p:cNvSpPr txBox="true"/>
            <p:nvPr/>
          </p:nvSpPr>
          <p:spPr>
            <a:xfrm>
              <a:off x="0" y="0"/>
              <a:ext cx="4293705" cy="1749285"/>
            </a:xfrm>
            <a:prstGeom prst="rect">
              <a:avLst/>
            </a:prstGeom>
          </p:spPr>
          <p:txBody>
            <a:bodyPr anchor="ctr" rtlCol="false" tIns="51960" lIns="51960" bIns="51960" rIns="51960"/>
            <a:lstStyle/>
            <a:p>
              <a:pPr algn="ctr">
                <a:lnSpc>
                  <a:spcPts val="2880"/>
                </a:lnSpc>
              </a:pPr>
              <a:r>
                <a:rPr lang="en-US" sz="2400">
                  <a:solidFill>
                    <a:srgbClr val="000000"/>
                  </a:solidFill>
                  <a:latin typeface="Aptos"/>
                  <a:ea typeface="Aptos"/>
                  <a:cs typeface="Aptos"/>
                  <a:sym typeface="Aptos"/>
                </a:rPr>
                <a:t>$1,884M</a:t>
              </a:r>
            </a:p>
            <a:p>
              <a:pPr algn="ctr">
                <a:lnSpc>
                  <a:spcPts val="2880"/>
                </a:lnSpc>
              </a:pPr>
              <a:r>
                <a:rPr lang="en-US" sz="2400">
                  <a:solidFill>
                    <a:srgbClr val="000000"/>
                  </a:solidFill>
                  <a:latin typeface="Aptos"/>
                  <a:ea typeface="Aptos"/>
                  <a:cs typeface="Aptos"/>
                  <a:sym typeface="Aptos"/>
                </a:rPr>
                <a:t>27.5%</a:t>
              </a:r>
            </a:p>
          </p:txBody>
        </p:sp>
      </p:grpSp>
      <p:grpSp>
        <p:nvGrpSpPr>
          <p:cNvPr name="Group 93" id="93"/>
          <p:cNvGrpSpPr/>
          <p:nvPr/>
        </p:nvGrpSpPr>
        <p:grpSpPr>
          <a:xfrm rot="0">
            <a:off x="6927459" y="3406193"/>
            <a:ext cx="3293820" cy="1341925"/>
            <a:chOff x="0" y="0"/>
            <a:chExt cx="4293705" cy="1749285"/>
          </a:xfrm>
        </p:grpSpPr>
        <p:sp>
          <p:nvSpPr>
            <p:cNvPr name="Freeform 94" id="94"/>
            <p:cNvSpPr/>
            <p:nvPr/>
          </p:nvSpPr>
          <p:spPr>
            <a:xfrm flipH="false" flipV="false" rot="0">
              <a:off x="0" y="0"/>
              <a:ext cx="4293743" cy="1749298"/>
            </a:xfrm>
            <a:custGeom>
              <a:avLst/>
              <a:gdLst/>
              <a:ahLst/>
              <a:cxnLst/>
              <a:rect r="r" b="b" t="t" l="l"/>
              <a:pathLst>
                <a:path h="1749298" w="4293743">
                  <a:moveTo>
                    <a:pt x="0" y="0"/>
                  </a:moveTo>
                  <a:lnTo>
                    <a:pt x="4293743" y="0"/>
                  </a:lnTo>
                  <a:lnTo>
                    <a:pt x="4293743" y="1749298"/>
                  </a:lnTo>
                  <a:lnTo>
                    <a:pt x="0" y="1749298"/>
                  </a:lnTo>
                  <a:close/>
                </a:path>
              </a:pathLst>
            </a:custGeom>
            <a:solidFill>
              <a:srgbClr val="808080">
                <a:alpha val="24706"/>
              </a:srgbClr>
            </a:solidFill>
          </p:spPr>
        </p:sp>
        <p:sp>
          <p:nvSpPr>
            <p:cNvPr name="TextBox 95" id="95"/>
            <p:cNvSpPr txBox="true"/>
            <p:nvPr/>
          </p:nvSpPr>
          <p:spPr>
            <a:xfrm>
              <a:off x="0" y="0"/>
              <a:ext cx="4293705" cy="1749285"/>
            </a:xfrm>
            <a:prstGeom prst="rect">
              <a:avLst/>
            </a:prstGeom>
          </p:spPr>
          <p:txBody>
            <a:bodyPr anchor="ctr" rtlCol="false" tIns="51960" lIns="51960" bIns="51960" rIns="51960"/>
            <a:lstStyle/>
            <a:p>
              <a:pPr algn="ctr">
                <a:lnSpc>
                  <a:spcPts val="2880"/>
                </a:lnSpc>
              </a:pPr>
              <a:r>
                <a:rPr lang="en-US" sz="2400">
                  <a:solidFill>
                    <a:srgbClr val="000000"/>
                  </a:solidFill>
                  <a:latin typeface="Aptos"/>
                  <a:ea typeface="Aptos"/>
                  <a:cs typeface="Aptos"/>
                  <a:sym typeface="Aptos"/>
                </a:rPr>
                <a:t>Complementary Products + Technology</a:t>
              </a:r>
            </a:p>
          </p:txBody>
        </p:sp>
      </p:grpSp>
      <p:grpSp>
        <p:nvGrpSpPr>
          <p:cNvPr name="Group 96" id="96"/>
          <p:cNvGrpSpPr/>
          <p:nvPr/>
        </p:nvGrpSpPr>
        <p:grpSpPr>
          <a:xfrm rot="0">
            <a:off x="6903785" y="4799061"/>
            <a:ext cx="3323048" cy="589423"/>
            <a:chOff x="0" y="0"/>
            <a:chExt cx="4331805" cy="768350"/>
          </a:xfrm>
        </p:grpSpPr>
        <p:sp>
          <p:nvSpPr>
            <p:cNvPr name="Freeform 97" id="97"/>
            <p:cNvSpPr/>
            <p:nvPr/>
          </p:nvSpPr>
          <p:spPr>
            <a:xfrm flipH="false" flipV="false" rot="0">
              <a:off x="19050" y="19050"/>
              <a:ext cx="4293743" cy="730250"/>
            </a:xfrm>
            <a:custGeom>
              <a:avLst/>
              <a:gdLst/>
              <a:ahLst/>
              <a:cxnLst/>
              <a:rect r="r" b="b" t="t" l="l"/>
              <a:pathLst>
                <a:path h="730250" w="4293743">
                  <a:moveTo>
                    <a:pt x="0" y="0"/>
                  </a:moveTo>
                  <a:lnTo>
                    <a:pt x="4293743" y="0"/>
                  </a:lnTo>
                  <a:lnTo>
                    <a:pt x="4293743" y="730250"/>
                  </a:lnTo>
                  <a:lnTo>
                    <a:pt x="0" y="730250"/>
                  </a:lnTo>
                  <a:close/>
                </a:path>
              </a:pathLst>
            </a:custGeom>
            <a:solidFill>
              <a:srgbClr val="000000"/>
            </a:solidFill>
          </p:spPr>
        </p:sp>
        <p:sp>
          <p:nvSpPr>
            <p:cNvPr name="Freeform 98" id="98"/>
            <p:cNvSpPr/>
            <p:nvPr/>
          </p:nvSpPr>
          <p:spPr>
            <a:xfrm flipH="false" flipV="false" rot="0">
              <a:off x="0" y="0"/>
              <a:ext cx="4331843" cy="768350"/>
            </a:xfrm>
            <a:custGeom>
              <a:avLst/>
              <a:gdLst/>
              <a:ahLst/>
              <a:cxnLst/>
              <a:rect r="r" b="b" t="t" l="l"/>
              <a:pathLst>
                <a:path h="768350" w="4331843">
                  <a:moveTo>
                    <a:pt x="19050" y="0"/>
                  </a:moveTo>
                  <a:lnTo>
                    <a:pt x="4312793" y="0"/>
                  </a:lnTo>
                  <a:cubicBezTo>
                    <a:pt x="4323334" y="0"/>
                    <a:pt x="4331843" y="8509"/>
                    <a:pt x="4331843" y="19050"/>
                  </a:cubicBezTo>
                  <a:lnTo>
                    <a:pt x="4331843" y="749300"/>
                  </a:lnTo>
                  <a:cubicBezTo>
                    <a:pt x="4331843" y="759841"/>
                    <a:pt x="4323334" y="768350"/>
                    <a:pt x="4312793" y="768350"/>
                  </a:cubicBezTo>
                  <a:lnTo>
                    <a:pt x="19050" y="768350"/>
                  </a:lnTo>
                  <a:cubicBezTo>
                    <a:pt x="8509" y="768350"/>
                    <a:pt x="0" y="759841"/>
                    <a:pt x="0" y="749300"/>
                  </a:cubicBezTo>
                  <a:lnTo>
                    <a:pt x="0" y="19050"/>
                  </a:lnTo>
                  <a:cubicBezTo>
                    <a:pt x="0" y="8509"/>
                    <a:pt x="8509" y="0"/>
                    <a:pt x="19050" y="0"/>
                  </a:cubicBezTo>
                  <a:moveTo>
                    <a:pt x="19050" y="38100"/>
                  </a:moveTo>
                  <a:lnTo>
                    <a:pt x="19050" y="19050"/>
                  </a:lnTo>
                  <a:lnTo>
                    <a:pt x="38100" y="19050"/>
                  </a:lnTo>
                  <a:lnTo>
                    <a:pt x="38100" y="749300"/>
                  </a:lnTo>
                  <a:lnTo>
                    <a:pt x="19050" y="749300"/>
                  </a:lnTo>
                  <a:lnTo>
                    <a:pt x="19050" y="730250"/>
                  </a:lnTo>
                  <a:lnTo>
                    <a:pt x="4312793" y="730250"/>
                  </a:lnTo>
                  <a:lnTo>
                    <a:pt x="4312793" y="749300"/>
                  </a:lnTo>
                  <a:lnTo>
                    <a:pt x="4293743" y="749300"/>
                  </a:lnTo>
                  <a:lnTo>
                    <a:pt x="4293743" y="19050"/>
                  </a:lnTo>
                  <a:lnTo>
                    <a:pt x="4312793" y="19050"/>
                  </a:lnTo>
                  <a:lnTo>
                    <a:pt x="4312793" y="38100"/>
                  </a:lnTo>
                  <a:lnTo>
                    <a:pt x="19050" y="38100"/>
                  </a:lnTo>
                  <a:close/>
                </a:path>
              </a:pathLst>
            </a:custGeom>
            <a:solidFill>
              <a:srgbClr val="000000"/>
            </a:solidFill>
          </p:spPr>
        </p:sp>
        <p:sp>
          <p:nvSpPr>
            <p:cNvPr name="TextBox 99" id="99"/>
            <p:cNvSpPr txBox="true"/>
            <p:nvPr/>
          </p:nvSpPr>
          <p:spPr>
            <a:xfrm>
              <a:off x="0" y="0"/>
              <a:ext cx="4331805" cy="768350"/>
            </a:xfrm>
            <a:prstGeom prst="rect">
              <a:avLst/>
            </a:prstGeom>
          </p:spPr>
          <p:txBody>
            <a:bodyPr anchor="ctr" rtlCol="false" tIns="51960" lIns="51960" bIns="51960" rIns="51960"/>
            <a:lstStyle/>
            <a:p>
              <a:pPr algn="ctr">
                <a:lnSpc>
                  <a:spcPts val="2880"/>
                </a:lnSpc>
              </a:pPr>
              <a:r>
                <a:rPr lang="en-US" sz="2400">
                  <a:solidFill>
                    <a:srgbClr val="FFFFFF"/>
                  </a:solidFill>
                  <a:latin typeface="Aptos"/>
                  <a:ea typeface="Aptos"/>
                  <a:cs typeface="Aptos"/>
                  <a:sym typeface="Aptos"/>
                </a:rPr>
                <a:t>Volume</a:t>
              </a:r>
            </a:p>
          </p:txBody>
        </p:sp>
      </p:grpSp>
      <p:grpSp>
        <p:nvGrpSpPr>
          <p:cNvPr name="Group 100" id="100"/>
          <p:cNvGrpSpPr/>
          <p:nvPr/>
        </p:nvGrpSpPr>
        <p:grpSpPr>
          <a:xfrm rot="0">
            <a:off x="6918399" y="5431224"/>
            <a:ext cx="3293820" cy="1341925"/>
            <a:chOff x="0" y="0"/>
            <a:chExt cx="4293705" cy="1749285"/>
          </a:xfrm>
        </p:grpSpPr>
        <p:sp>
          <p:nvSpPr>
            <p:cNvPr name="Freeform 101" id="101"/>
            <p:cNvSpPr/>
            <p:nvPr/>
          </p:nvSpPr>
          <p:spPr>
            <a:xfrm flipH="false" flipV="false" rot="0">
              <a:off x="0" y="0"/>
              <a:ext cx="4293743" cy="1749298"/>
            </a:xfrm>
            <a:custGeom>
              <a:avLst/>
              <a:gdLst/>
              <a:ahLst/>
              <a:cxnLst/>
              <a:rect r="r" b="b" t="t" l="l"/>
              <a:pathLst>
                <a:path h="1749298" w="4293743">
                  <a:moveTo>
                    <a:pt x="0" y="0"/>
                  </a:moveTo>
                  <a:lnTo>
                    <a:pt x="4293743" y="0"/>
                  </a:lnTo>
                  <a:lnTo>
                    <a:pt x="4293743" y="1749298"/>
                  </a:lnTo>
                  <a:lnTo>
                    <a:pt x="0" y="1749298"/>
                  </a:lnTo>
                  <a:close/>
                </a:path>
              </a:pathLst>
            </a:custGeom>
            <a:solidFill>
              <a:srgbClr val="808080">
                <a:alpha val="24706"/>
              </a:srgbClr>
            </a:solidFill>
          </p:spPr>
        </p:sp>
        <p:sp>
          <p:nvSpPr>
            <p:cNvPr name="TextBox 102" id="102"/>
            <p:cNvSpPr txBox="true"/>
            <p:nvPr/>
          </p:nvSpPr>
          <p:spPr>
            <a:xfrm>
              <a:off x="0" y="0"/>
              <a:ext cx="4293705" cy="1749285"/>
            </a:xfrm>
            <a:prstGeom prst="rect">
              <a:avLst/>
            </a:prstGeom>
          </p:spPr>
          <p:txBody>
            <a:bodyPr anchor="ctr" rtlCol="false" tIns="51960" lIns="51960" bIns="51960" rIns="51960"/>
            <a:lstStyle/>
            <a:p>
              <a:pPr algn="ctr">
                <a:lnSpc>
                  <a:spcPts val="2880"/>
                </a:lnSpc>
              </a:pPr>
              <a:r>
                <a:rPr lang="en-US" sz="2400">
                  <a:solidFill>
                    <a:srgbClr val="000000"/>
                  </a:solidFill>
                  <a:latin typeface="Aptos"/>
                  <a:ea typeface="Aptos"/>
                  <a:cs typeface="Aptos"/>
                  <a:sym typeface="Aptos"/>
                </a:rPr>
                <a:t>$1,652M</a:t>
              </a:r>
            </a:p>
            <a:p>
              <a:pPr algn="ctr">
                <a:lnSpc>
                  <a:spcPts val="2880"/>
                </a:lnSpc>
              </a:pPr>
              <a:r>
                <a:rPr lang="en-US" sz="2400">
                  <a:solidFill>
                    <a:srgbClr val="000000"/>
                  </a:solidFill>
                  <a:latin typeface="Aptos"/>
                  <a:ea typeface="Aptos"/>
                  <a:cs typeface="Aptos"/>
                  <a:sym typeface="Aptos"/>
                </a:rPr>
                <a:t>24.2%</a:t>
              </a:r>
            </a:p>
          </p:txBody>
        </p:sp>
      </p:grpSp>
      <p:grpSp>
        <p:nvGrpSpPr>
          <p:cNvPr name="Group 103" id="103"/>
          <p:cNvGrpSpPr/>
          <p:nvPr/>
        </p:nvGrpSpPr>
        <p:grpSpPr>
          <a:xfrm rot="0">
            <a:off x="10625876" y="2581369"/>
            <a:ext cx="1112918" cy="1201857"/>
            <a:chOff x="0" y="0"/>
            <a:chExt cx="1450759" cy="1566697"/>
          </a:xfrm>
        </p:grpSpPr>
        <p:sp>
          <p:nvSpPr>
            <p:cNvPr name="Freeform 104" id="104" descr="A person wearing glasses and a suit  AI-generated content may be incorrect."/>
            <p:cNvSpPr/>
            <p:nvPr/>
          </p:nvSpPr>
          <p:spPr>
            <a:xfrm flipH="false" flipV="false" rot="0">
              <a:off x="0" y="0"/>
              <a:ext cx="1450721" cy="1566672"/>
            </a:xfrm>
            <a:custGeom>
              <a:avLst/>
              <a:gdLst/>
              <a:ahLst/>
              <a:cxnLst/>
              <a:rect r="r" b="b" t="t" l="l"/>
              <a:pathLst>
                <a:path h="1566672" w="1450721">
                  <a:moveTo>
                    <a:pt x="0" y="0"/>
                  </a:moveTo>
                  <a:lnTo>
                    <a:pt x="1450721" y="0"/>
                  </a:lnTo>
                  <a:lnTo>
                    <a:pt x="1450721" y="1566672"/>
                  </a:lnTo>
                  <a:lnTo>
                    <a:pt x="0" y="1566672"/>
                  </a:lnTo>
                  <a:lnTo>
                    <a:pt x="0" y="0"/>
                  </a:lnTo>
                  <a:close/>
                </a:path>
              </a:pathLst>
            </a:custGeom>
            <a:blipFill>
              <a:blip r:embed="rId10"/>
              <a:stretch>
                <a:fillRect l="0" t="0" r="0" b="-24940"/>
              </a:stretch>
            </a:blipFill>
          </p:spPr>
        </p:sp>
      </p:grpSp>
      <p:grpSp>
        <p:nvGrpSpPr>
          <p:cNvPr name="Group 105" id="105"/>
          <p:cNvGrpSpPr/>
          <p:nvPr/>
        </p:nvGrpSpPr>
        <p:grpSpPr>
          <a:xfrm rot="0">
            <a:off x="10567197" y="4093934"/>
            <a:ext cx="1230276" cy="1230276"/>
            <a:chOff x="0" y="0"/>
            <a:chExt cx="1603743" cy="1603743"/>
          </a:xfrm>
        </p:grpSpPr>
        <p:sp>
          <p:nvSpPr>
            <p:cNvPr name="Freeform 106" id="106" descr="A person in a suit smiling  AI-generated content may be incorrect."/>
            <p:cNvSpPr/>
            <p:nvPr/>
          </p:nvSpPr>
          <p:spPr>
            <a:xfrm flipH="false" flipV="false" rot="0">
              <a:off x="0" y="0"/>
              <a:ext cx="1603756" cy="1603756"/>
            </a:xfrm>
            <a:custGeom>
              <a:avLst/>
              <a:gdLst/>
              <a:ahLst/>
              <a:cxnLst/>
              <a:rect r="r" b="b" t="t" l="l"/>
              <a:pathLst>
                <a:path h="1603756" w="1603756">
                  <a:moveTo>
                    <a:pt x="0" y="0"/>
                  </a:moveTo>
                  <a:lnTo>
                    <a:pt x="1603756" y="0"/>
                  </a:lnTo>
                  <a:lnTo>
                    <a:pt x="1603756" y="1603756"/>
                  </a:lnTo>
                  <a:lnTo>
                    <a:pt x="0" y="1603756"/>
                  </a:lnTo>
                  <a:lnTo>
                    <a:pt x="0" y="0"/>
                  </a:lnTo>
                  <a:close/>
                </a:path>
              </a:pathLst>
            </a:custGeom>
            <a:blipFill>
              <a:blip r:embed="rId11"/>
              <a:stretch>
                <a:fillRect l="0" t="0" r="0" b="0"/>
              </a:stretch>
            </a:blipFill>
          </p:spPr>
        </p:sp>
      </p:grpSp>
      <p:grpSp>
        <p:nvGrpSpPr>
          <p:cNvPr name="Group 107" id="107"/>
          <p:cNvGrpSpPr/>
          <p:nvPr/>
        </p:nvGrpSpPr>
        <p:grpSpPr>
          <a:xfrm rot="0">
            <a:off x="10558078" y="5465526"/>
            <a:ext cx="1248514" cy="1252879"/>
            <a:chOff x="0" y="0"/>
            <a:chExt cx="1627518" cy="1633207"/>
          </a:xfrm>
        </p:grpSpPr>
        <p:sp>
          <p:nvSpPr>
            <p:cNvPr name="Freeform 108" id="108" descr="A person in a suit smiling"/>
            <p:cNvSpPr/>
            <p:nvPr/>
          </p:nvSpPr>
          <p:spPr>
            <a:xfrm flipH="false" flipV="false" rot="0">
              <a:off x="0" y="0"/>
              <a:ext cx="1627505" cy="1633220"/>
            </a:xfrm>
            <a:custGeom>
              <a:avLst/>
              <a:gdLst/>
              <a:ahLst/>
              <a:cxnLst/>
              <a:rect r="r" b="b" t="t" l="l"/>
              <a:pathLst>
                <a:path h="1633220" w="1627505">
                  <a:moveTo>
                    <a:pt x="0" y="0"/>
                  </a:moveTo>
                  <a:lnTo>
                    <a:pt x="1627505" y="0"/>
                  </a:lnTo>
                  <a:lnTo>
                    <a:pt x="1627505" y="1633220"/>
                  </a:lnTo>
                  <a:lnTo>
                    <a:pt x="0" y="1633220"/>
                  </a:lnTo>
                  <a:lnTo>
                    <a:pt x="0" y="0"/>
                  </a:lnTo>
                  <a:close/>
                </a:path>
              </a:pathLst>
            </a:custGeom>
            <a:blipFill>
              <a:blip r:embed="rId12"/>
              <a:stretch>
                <a:fillRect l="-44949" t="0" r="-36657" b="-7452"/>
              </a:stretch>
            </a:blipFill>
          </p:spPr>
        </p:sp>
      </p:grpSp>
      <p:grpSp>
        <p:nvGrpSpPr>
          <p:cNvPr name="Group 109" id="109"/>
          <p:cNvGrpSpPr/>
          <p:nvPr/>
        </p:nvGrpSpPr>
        <p:grpSpPr>
          <a:xfrm rot="0">
            <a:off x="15485707" y="-77780"/>
            <a:ext cx="2802293" cy="1596865"/>
            <a:chOff x="0" y="0"/>
            <a:chExt cx="3630308" cy="2068703"/>
          </a:xfrm>
        </p:grpSpPr>
        <p:sp>
          <p:nvSpPr>
            <p:cNvPr name="Freeform 110" id="110"/>
            <p:cNvSpPr/>
            <p:nvPr/>
          </p:nvSpPr>
          <p:spPr>
            <a:xfrm flipH="false" flipV="false" rot="0">
              <a:off x="0" y="0"/>
              <a:ext cx="3630295" cy="2068690"/>
            </a:xfrm>
            <a:custGeom>
              <a:avLst/>
              <a:gdLst/>
              <a:ahLst/>
              <a:cxnLst/>
              <a:rect r="r" b="b" t="t" l="l"/>
              <a:pathLst>
                <a:path h="2068690" w="3630295">
                  <a:moveTo>
                    <a:pt x="0" y="0"/>
                  </a:moveTo>
                  <a:lnTo>
                    <a:pt x="3630295" y="0"/>
                  </a:lnTo>
                  <a:lnTo>
                    <a:pt x="3630295" y="2068690"/>
                  </a:lnTo>
                  <a:lnTo>
                    <a:pt x="0" y="2068690"/>
                  </a:lnTo>
                  <a:lnTo>
                    <a:pt x="0" y="0"/>
                  </a:lnTo>
                  <a:close/>
                </a:path>
              </a:pathLst>
            </a:custGeom>
            <a:blipFill>
              <a:blip r:embed="rId13"/>
              <a:stretch>
                <a:fillRect l="-652" t="0" r="-653" b="0"/>
              </a:stretch>
            </a:blipFill>
          </p:spPr>
        </p:sp>
      </p:grpSp>
      <p:sp>
        <p:nvSpPr>
          <p:cNvPr name="Freeform 111" id="111"/>
          <p:cNvSpPr/>
          <p:nvPr/>
        </p:nvSpPr>
        <p:spPr>
          <a:xfrm flipH="false" flipV="false" rot="0">
            <a:off x="11182335" y="7249400"/>
            <a:ext cx="3368748" cy="838444"/>
          </a:xfrm>
          <a:custGeom>
            <a:avLst/>
            <a:gdLst/>
            <a:ahLst/>
            <a:cxnLst/>
            <a:rect r="r" b="b" t="t" l="l"/>
            <a:pathLst>
              <a:path h="838444" w="3368748">
                <a:moveTo>
                  <a:pt x="0" y="0"/>
                </a:moveTo>
                <a:lnTo>
                  <a:pt x="3368748" y="0"/>
                </a:lnTo>
                <a:lnTo>
                  <a:pt x="3368748" y="838444"/>
                </a:lnTo>
                <a:lnTo>
                  <a:pt x="0" y="838444"/>
                </a:lnTo>
                <a:lnTo>
                  <a:pt x="0" y="0"/>
                </a:lnTo>
                <a:close/>
              </a:path>
            </a:pathLst>
          </a:custGeom>
          <a:blipFill>
            <a:blip r:embed="rId14"/>
            <a:stretch>
              <a:fillRect l="0" t="0" r="0" b="0"/>
            </a:stretch>
          </a:blipFill>
        </p:spPr>
      </p:sp>
      <p:sp>
        <p:nvSpPr>
          <p:cNvPr name="TextBox 112" id="112"/>
          <p:cNvSpPr txBox="true"/>
          <p:nvPr/>
        </p:nvSpPr>
        <p:spPr>
          <a:xfrm rot="0">
            <a:off x="643061" y="320507"/>
            <a:ext cx="8091449" cy="878053"/>
          </a:xfrm>
          <a:prstGeom prst="rect">
            <a:avLst/>
          </a:prstGeom>
        </p:spPr>
        <p:txBody>
          <a:bodyPr anchor="t" rtlCol="false" tIns="0" lIns="0" bIns="0" rIns="0">
            <a:spAutoFit/>
          </a:bodyPr>
          <a:lstStyle/>
          <a:p>
            <a:pPr algn="l">
              <a:lnSpc>
                <a:spcPts val="6480"/>
              </a:lnSpc>
            </a:pPr>
            <a:r>
              <a:rPr lang="en-US" sz="5400">
                <a:solidFill>
                  <a:srgbClr val="FFFFFF"/>
                </a:solidFill>
                <a:latin typeface="Aptos"/>
                <a:ea typeface="Aptos"/>
                <a:cs typeface="Aptos"/>
                <a:sym typeface="Aptos"/>
              </a:rPr>
              <a:t>Company Overview</a:t>
            </a:r>
          </a:p>
        </p:txBody>
      </p:sp>
      <p:sp>
        <p:nvSpPr>
          <p:cNvPr name="TextBox 113" id="113"/>
          <p:cNvSpPr txBox="true"/>
          <p:nvPr/>
        </p:nvSpPr>
        <p:spPr>
          <a:xfrm rot="0">
            <a:off x="12091756" y="2679459"/>
            <a:ext cx="6138918" cy="4001578"/>
          </a:xfrm>
          <a:prstGeom prst="rect">
            <a:avLst/>
          </a:prstGeom>
        </p:spPr>
        <p:txBody>
          <a:bodyPr anchor="t" rtlCol="false" tIns="0" lIns="0" bIns="0" rIns="0">
            <a:spAutoFit/>
          </a:bodyPr>
          <a:lstStyle/>
          <a:p>
            <a:pPr algn="l">
              <a:lnSpc>
                <a:spcPts val="3417"/>
              </a:lnSpc>
            </a:pPr>
            <a:r>
              <a:rPr lang="en-US" sz="2848">
                <a:solidFill>
                  <a:srgbClr val="000000"/>
                </a:solidFill>
                <a:latin typeface="Aptos"/>
                <a:ea typeface="Aptos"/>
                <a:cs typeface="Aptos"/>
                <a:sym typeface="Aptos"/>
              </a:rPr>
              <a:t>CEO: Brad Jacobs</a:t>
            </a:r>
          </a:p>
          <a:p>
            <a:pPr algn="l">
              <a:lnSpc>
                <a:spcPts val="2136"/>
              </a:lnSpc>
            </a:pPr>
            <a:r>
              <a:rPr lang="en-US" sz="1780">
                <a:solidFill>
                  <a:srgbClr val="000000"/>
                </a:solidFill>
                <a:latin typeface="Aptos"/>
                <a:ea typeface="Aptos"/>
                <a:cs typeface="Aptos"/>
                <a:sym typeface="Aptos"/>
              </a:rPr>
              <a:t>Founded XPO (freight brokerage → global logistics, ~$18B rev), spun out GXO and RXO. Built multiple $10B+ businesses from scratch. Launched QXO in 2024 with equity commitment and institutional anchor investors.</a:t>
            </a:r>
          </a:p>
          <a:p>
            <a:pPr algn="l">
              <a:lnSpc>
                <a:spcPts val="2136"/>
              </a:lnSpc>
            </a:pPr>
          </a:p>
          <a:p>
            <a:pPr algn="l">
              <a:lnSpc>
                <a:spcPts val="3417"/>
              </a:lnSpc>
            </a:pPr>
            <a:r>
              <a:rPr lang="en-US" sz="2848">
                <a:solidFill>
                  <a:srgbClr val="000000"/>
                </a:solidFill>
                <a:latin typeface="Aptos"/>
                <a:ea typeface="Aptos"/>
                <a:cs typeface="Aptos"/>
                <a:sym typeface="Aptos"/>
              </a:rPr>
              <a:t>President: Ihsan Essaid</a:t>
            </a:r>
          </a:p>
          <a:p>
            <a:pPr algn="l">
              <a:lnSpc>
                <a:spcPts val="2136"/>
              </a:lnSpc>
            </a:pPr>
            <a:r>
              <a:rPr lang="en-US" sz="1780">
                <a:solidFill>
                  <a:srgbClr val="000000"/>
                </a:solidFill>
                <a:latin typeface="Aptos"/>
                <a:ea typeface="Aptos"/>
                <a:cs typeface="Aptos"/>
                <a:sym typeface="Aptos"/>
              </a:rPr>
              <a:t>Former XPO executive; operational background in logistics and distribution M&amp;A; integration.</a:t>
            </a:r>
          </a:p>
          <a:p>
            <a:pPr algn="l">
              <a:lnSpc>
                <a:spcPts val="2136"/>
              </a:lnSpc>
            </a:pPr>
          </a:p>
          <a:p>
            <a:pPr algn="l">
              <a:lnSpc>
                <a:spcPts val="3417"/>
              </a:lnSpc>
            </a:pPr>
            <a:r>
              <a:rPr lang="en-US" sz="2848">
                <a:solidFill>
                  <a:srgbClr val="000000"/>
                </a:solidFill>
                <a:latin typeface="Arial"/>
                <a:ea typeface="Arial"/>
                <a:cs typeface="Arial"/>
                <a:sym typeface="Arial"/>
              </a:rPr>
              <a:t>CSO: Matt Fassler</a:t>
            </a:r>
          </a:p>
          <a:p>
            <a:pPr algn="l">
              <a:lnSpc>
                <a:spcPts val="2136"/>
              </a:lnSpc>
            </a:pPr>
            <a:r>
              <a:rPr lang="en-US" sz="1780">
                <a:solidFill>
                  <a:srgbClr val="000000"/>
                </a:solidFill>
                <a:latin typeface="Aptos"/>
                <a:ea typeface="Aptos"/>
                <a:cs typeface="Aptos"/>
                <a:sym typeface="Aptos"/>
              </a:rPr>
              <a:t>Former Goldman Sachs analyst; deep sector expertise in home improvement/building products.</a:t>
            </a:r>
          </a:p>
        </p:txBody>
      </p:sp>
      <p:grpSp>
        <p:nvGrpSpPr>
          <p:cNvPr name="Group 114" id="114"/>
          <p:cNvGrpSpPr/>
          <p:nvPr/>
        </p:nvGrpSpPr>
        <p:grpSpPr>
          <a:xfrm rot="0">
            <a:off x="16641549" y="8309111"/>
            <a:ext cx="1479878" cy="1349494"/>
            <a:chOff x="0" y="0"/>
            <a:chExt cx="1927989" cy="1758124"/>
          </a:xfrm>
        </p:grpSpPr>
        <p:sp>
          <p:nvSpPr>
            <p:cNvPr name="Freeform 115" id="115"/>
            <p:cNvSpPr/>
            <p:nvPr/>
          </p:nvSpPr>
          <p:spPr>
            <a:xfrm flipH="false" flipV="false" rot="0">
              <a:off x="19814" y="19050"/>
              <a:ext cx="1888401" cy="1719961"/>
            </a:xfrm>
            <a:custGeom>
              <a:avLst/>
              <a:gdLst/>
              <a:ahLst/>
              <a:cxnLst/>
              <a:rect r="r" b="b" t="t" l="l"/>
              <a:pathLst>
                <a:path h="1719961" w="1888401">
                  <a:moveTo>
                    <a:pt x="0" y="0"/>
                  </a:moveTo>
                  <a:lnTo>
                    <a:pt x="1888401" y="0"/>
                  </a:lnTo>
                  <a:lnTo>
                    <a:pt x="1888401" y="1719961"/>
                  </a:lnTo>
                  <a:lnTo>
                    <a:pt x="0" y="1719961"/>
                  </a:lnTo>
                  <a:close/>
                </a:path>
              </a:pathLst>
            </a:custGeom>
            <a:solidFill>
              <a:srgbClr val="000000"/>
            </a:solidFill>
          </p:spPr>
        </p:sp>
        <p:sp>
          <p:nvSpPr>
            <p:cNvPr name="Freeform 116" id="116"/>
            <p:cNvSpPr/>
            <p:nvPr/>
          </p:nvSpPr>
          <p:spPr>
            <a:xfrm flipH="false" flipV="false" rot="0">
              <a:off x="0" y="0"/>
              <a:ext cx="1928027" cy="1758061"/>
            </a:xfrm>
            <a:custGeom>
              <a:avLst/>
              <a:gdLst/>
              <a:ahLst/>
              <a:cxnLst/>
              <a:rect r="r" b="b" t="t" l="l"/>
              <a:pathLst>
                <a:path h="1758061" w="1928027">
                  <a:moveTo>
                    <a:pt x="19814" y="0"/>
                  </a:moveTo>
                  <a:lnTo>
                    <a:pt x="1908215" y="0"/>
                  </a:lnTo>
                  <a:cubicBezTo>
                    <a:pt x="1919179" y="0"/>
                    <a:pt x="1928027" y="8509"/>
                    <a:pt x="1928027" y="19050"/>
                  </a:cubicBezTo>
                  <a:lnTo>
                    <a:pt x="1928027" y="1739011"/>
                  </a:lnTo>
                  <a:cubicBezTo>
                    <a:pt x="1928027" y="1749552"/>
                    <a:pt x="1919179" y="1758061"/>
                    <a:pt x="1908215" y="1758061"/>
                  </a:cubicBezTo>
                  <a:lnTo>
                    <a:pt x="19814" y="1758061"/>
                  </a:lnTo>
                  <a:cubicBezTo>
                    <a:pt x="8850" y="1758061"/>
                    <a:pt x="0" y="1749552"/>
                    <a:pt x="0" y="1739011"/>
                  </a:cubicBezTo>
                  <a:lnTo>
                    <a:pt x="0" y="19050"/>
                  </a:lnTo>
                  <a:cubicBezTo>
                    <a:pt x="0" y="8509"/>
                    <a:pt x="8850" y="0"/>
                    <a:pt x="19814" y="0"/>
                  </a:cubicBezTo>
                  <a:moveTo>
                    <a:pt x="19814" y="38100"/>
                  </a:moveTo>
                  <a:lnTo>
                    <a:pt x="19814" y="19050"/>
                  </a:lnTo>
                  <a:lnTo>
                    <a:pt x="39628" y="19050"/>
                  </a:lnTo>
                  <a:lnTo>
                    <a:pt x="39628" y="1739011"/>
                  </a:lnTo>
                  <a:lnTo>
                    <a:pt x="19814" y="1739011"/>
                  </a:lnTo>
                  <a:lnTo>
                    <a:pt x="19814" y="1719961"/>
                  </a:lnTo>
                  <a:lnTo>
                    <a:pt x="1908215" y="1719961"/>
                  </a:lnTo>
                  <a:lnTo>
                    <a:pt x="1908215" y="1739011"/>
                  </a:lnTo>
                  <a:lnTo>
                    <a:pt x="1888401" y="1739011"/>
                  </a:lnTo>
                  <a:lnTo>
                    <a:pt x="1888401" y="19050"/>
                  </a:lnTo>
                  <a:lnTo>
                    <a:pt x="1908215" y="19050"/>
                  </a:lnTo>
                  <a:lnTo>
                    <a:pt x="1908215" y="38100"/>
                  </a:lnTo>
                  <a:lnTo>
                    <a:pt x="19814" y="38100"/>
                  </a:lnTo>
                  <a:close/>
                </a:path>
              </a:pathLst>
            </a:custGeom>
            <a:solidFill>
              <a:srgbClr val="000000"/>
            </a:solidFill>
          </p:spPr>
        </p:sp>
        <p:sp>
          <p:nvSpPr>
            <p:cNvPr name="TextBox 117" id="117"/>
            <p:cNvSpPr txBox="true"/>
            <p:nvPr/>
          </p:nvSpPr>
          <p:spPr>
            <a:xfrm>
              <a:off x="0" y="0"/>
              <a:ext cx="1927989" cy="1758124"/>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17.15</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120906" y="9422460"/>
            <a:ext cx="10129295" cy="1019299"/>
            <a:chOff x="0" y="0"/>
            <a:chExt cx="13505726" cy="1359065"/>
          </a:xfrm>
        </p:grpSpPr>
        <p:sp>
          <p:nvSpPr>
            <p:cNvPr name="Freeform 3" id="3"/>
            <p:cNvSpPr/>
            <p:nvPr/>
          </p:nvSpPr>
          <p:spPr>
            <a:xfrm flipH="false" flipV="false" rot="0">
              <a:off x="0" y="0"/>
              <a:ext cx="13505726" cy="1359066"/>
            </a:xfrm>
            <a:custGeom>
              <a:avLst/>
              <a:gdLst/>
              <a:ahLst/>
              <a:cxnLst/>
              <a:rect r="r" b="b" t="t" l="l"/>
              <a:pathLst>
                <a:path h="1359066" w="13505726">
                  <a:moveTo>
                    <a:pt x="0" y="0"/>
                  </a:moveTo>
                  <a:lnTo>
                    <a:pt x="13505726" y="0"/>
                  </a:lnTo>
                  <a:lnTo>
                    <a:pt x="13505726" y="1359066"/>
                  </a:lnTo>
                  <a:lnTo>
                    <a:pt x="0" y="1359066"/>
                  </a:lnTo>
                  <a:close/>
                </a:path>
              </a:pathLst>
            </a:custGeom>
            <a:blipFill>
              <a:blip r:embed="rId3">
                <a:alphaModFix amt="0"/>
              </a:blip>
              <a:stretch>
                <a:fillRect l="0" t="-143632" r="0" b="-143632"/>
              </a:stretch>
            </a:blipFill>
          </p:spPr>
        </p:sp>
        <p:sp>
          <p:nvSpPr>
            <p:cNvPr name="TextBox 4" id="4"/>
            <p:cNvSpPr txBox="true"/>
            <p:nvPr/>
          </p:nvSpPr>
          <p:spPr>
            <a:xfrm>
              <a:off x="0" y="0"/>
              <a:ext cx="13505726" cy="1359065"/>
            </a:xfrm>
            <a:prstGeom prst="rect">
              <a:avLst/>
            </a:prstGeom>
          </p:spPr>
          <p:txBody>
            <a:bodyPr anchor="ctr" rtlCol="false" tIns="0" lIns="0" bIns="0" rIns="0"/>
            <a:lstStyle/>
            <a:p>
              <a:pPr algn="ctr">
                <a:lnSpc>
                  <a:spcPts val="2160"/>
                </a:lnSpc>
              </a:pPr>
              <a:r>
                <a:rPr lang="en-US" sz="1800">
                  <a:solidFill>
                    <a:srgbClr val="767676"/>
                  </a:solidFill>
                  <a:latin typeface="Aptos"/>
                  <a:ea typeface="Aptos"/>
                  <a:cs typeface="Aptos"/>
                  <a:sym typeface="Aptos"/>
                </a:rPr>
                <a:t>Source: GA-Courteany Special situations fund white paper, February 2025; company commentary</a:t>
              </a:r>
            </a:p>
          </p:txBody>
        </p:sp>
      </p:grpSp>
      <p:grpSp>
        <p:nvGrpSpPr>
          <p:cNvPr name="Group 5" id="5"/>
          <p:cNvGrpSpPr/>
          <p:nvPr/>
        </p:nvGrpSpPr>
        <p:grpSpPr>
          <a:xfrm rot="0">
            <a:off x="0" y="0"/>
            <a:ext cx="18288000" cy="1519085"/>
            <a:chOff x="0" y="0"/>
            <a:chExt cx="24384000" cy="2025447"/>
          </a:xfrm>
        </p:grpSpPr>
        <p:sp>
          <p:nvSpPr>
            <p:cNvPr name="Freeform 6" id="6"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4"/>
              <a:stretch>
                <a:fillRect l="0" t="-37518" r="0" b="-470157"/>
              </a:stretch>
            </a:blipFill>
          </p:spPr>
        </p:sp>
      </p:grpSp>
      <p:grpSp>
        <p:nvGrpSpPr>
          <p:cNvPr name="Group 7" id="7"/>
          <p:cNvGrpSpPr/>
          <p:nvPr/>
        </p:nvGrpSpPr>
        <p:grpSpPr>
          <a:xfrm rot="0">
            <a:off x="-19050" y="0"/>
            <a:ext cx="16265385" cy="1519085"/>
            <a:chOff x="0" y="0"/>
            <a:chExt cx="21687180" cy="2025447"/>
          </a:xfrm>
        </p:grpSpPr>
        <p:sp>
          <p:nvSpPr>
            <p:cNvPr name="Freeform 8" id="8"/>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9" id="9"/>
          <p:cNvGrpSpPr/>
          <p:nvPr/>
        </p:nvGrpSpPr>
        <p:grpSpPr>
          <a:xfrm rot="0">
            <a:off x="-3" y="-19050"/>
            <a:ext cx="14481315" cy="1519085"/>
            <a:chOff x="0" y="0"/>
            <a:chExt cx="19308420" cy="2025447"/>
          </a:xfrm>
        </p:grpSpPr>
        <p:sp>
          <p:nvSpPr>
            <p:cNvPr name="Freeform 10" id="10"/>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1" id="11"/>
          <p:cNvGrpSpPr/>
          <p:nvPr/>
        </p:nvGrpSpPr>
        <p:grpSpPr>
          <a:xfrm rot="0">
            <a:off x="0" y="0"/>
            <a:ext cx="12458700" cy="1519085"/>
            <a:chOff x="0" y="0"/>
            <a:chExt cx="16611600" cy="2025447"/>
          </a:xfrm>
        </p:grpSpPr>
        <p:sp>
          <p:nvSpPr>
            <p:cNvPr name="Freeform 12" id="12"/>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grpSp>
        <p:nvGrpSpPr>
          <p:cNvPr name="Group 13" id="13"/>
          <p:cNvGrpSpPr/>
          <p:nvPr/>
        </p:nvGrpSpPr>
        <p:grpSpPr>
          <a:xfrm rot="0">
            <a:off x="15529726" y="-32442"/>
            <a:ext cx="2758274" cy="1551527"/>
            <a:chOff x="0" y="0"/>
            <a:chExt cx="3630308" cy="2042046"/>
          </a:xfrm>
        </p:grpSpPr>
        <p:sp>
          <p:nvSpPr>
            <p:cNvPr name="Freeform 14" id="14"/>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5"/>
              <a:stretch>
                <a:fillRect l="0" t="0" r="0" b="0"/>
              </a:stretch>
            </a:blipFill>
          </p:spPr>
        </p:sp>
      </p:grpSp>
      <p:grpSp>
        <p:nvGrpSpPr>
          <p:cNvPr name="Group 15" id="15"/>
          <p:cNvGrpSpPr/>
          <p:nvPr/>
        </p:nvGrpSpPr>
        <p:grpSpPr>
          <a:xfrm rot="0">
            <a:off x="10373121" y="1955008"/>
            <a:ext cx="7754157" cy="5485035"/>
            <a:chOff x="0" y="0"/>
            <a:chExt cx="10338876" cy="7313381"/>
          </a:xfrm>
        </p:grpSpPr>
        <p:grpSp>
          <p:nvGrpSpPr>
            <p:cNvPr name="Group 16" id="16"/>
            <p:cNvGrpSpPr/>
            <p:nvPr/>
          </p:nvGrpSpPr>
          <p:grpSpPr>
            <a:xfrm rot="0">
              <a:off x="0" y="0"/>
              <a:ext cx="10338876" cy="1131619"/>
              <a:chOff x="0" y="0"/>
              <a:chExt cx="9684106" cy="1059953"/>
            </a:xfrm>
          </p:grpSpPr>
          <p:sp>
            <p:nvSpPr>
              <p:cNvPr name="Freeform 17" id="17"/>
              <p:cNvSpPr/>
              <p:nvPr/>
            </p:nvSpPr>
            <p:spPr>
              <a:xfrm flipH="false" flipV="false" rot="0">
                <a:off x="19050" y="18478"/>
                <a:ext cx="9646031" cy="1022935"/>
              </a:xfrm>
              <a:custGeom>
                <a:avLst/>
                <a:gdLst/>
                <a:ahLst/>
                <a:cxnLst/>
                <a:rect r="r" b="b" t="t" l="l"/>
                <a:pathLst>
                  <a:path h="1022935" w="9646031">
                    <a:moveTo>
                      <a:pt x="0" y="102244"/>
                    </a:moveTo>
                    <a:cubicBezTo>
                      <a:pt x="0" y="45702"/>
                      <a:pt x="48768" y="0"/>
                      <a:pt x="108839" y="0"/>
                    </a:cubicBezTo>
                    <a:lnTo>
                      <a:pt x="9537192" y="0"/>
                    </a:lnTo>
                    <a:cubicBezTo>
                      <a:pt x="9597263" y="0"/>
                      <a:pt x="9646031" y="45825"/>
                      <a:pt x="9646031" y="102244"/>
                    </a:cubicBezTo>
                    <a:lnTo>
                      <a:pt x="9646031" y="920691"/>
                    </a:lnTo>
                    <a:cubicBezTo>
                      <a:pt x="9646031" y="977233"/>
                      <a:pt x="9597263" y="1022935"/>
                      <a:pt x="9537192" y="1022935"/>
                    </a:cubicBezTo>
                    <a:lnTo>
                      <a:pt x="108839" y="1022935"/>
                    </a:lnTo>
                    <a:cubicBezTo>
                      <a:pt x="48768" y="1022935"/>
                      <a:pt x="0" y="977110"/>
                      <a:pt x="0" y="920691"/>
                    </a:cubicBezTo>
                    <a:close/>
                  </a:path>
                </a:pathLst>
              </a:custGeom>
              <a:solidFill>
                <a:srgbClr val="156082"/>
              </a:solidFill>
            </p:spPr>
          </p:sp>
          <p:sp>
            <p:nvSpPr>
              <p:cNvPr name="Freeform 18" id="18"/>
              <p:cNvSpPr/>
              <p:nvPr/>
            </p:nvSpPr>
            <p:spPr>
              <a:xfrm flipH="false" flipV="false" rot="0">
                <a:off x="0" y="0"/>
                <a:ext cx="9684131" cy="1059891"/>
              </a:xfrm>
              <a:custGeom>
                <a:avLst/>
                <a:gdLst/>
                <a:ahLst/>
                <a:cxnLst/>
                <a:rect r="r" b="b" t="t" l="l"/>
                <a:pathLst>
                  <a:path h="1059891" w="9684131">
                    <a:moveTo>
                      <a:pt x="0" y="120722"/>
                    </a:moveTo>
                    <a:cubicBezTo>
                      <a:pt x="0" y="53586"/>
                      <a:pt x="57785" y="0"/>
                      <a:pt x="127889" y="0"/>
                    </a:cubicBezTo>
                    <a:lnTo>
                      <a:pt x="9556242" y="0"/>
                    </a:lnTo>
                    <a:lnTo>
                      <a:pt x="9556242" y="18478"/>
                    </a:lnTo>
                    <a:lnTo>
                      <a:pt x="9556242" y="0"/>
                    </a:lnTo>
                    <a:cubicBezTo>
                      <a:pt x="9626347" y="0"/>
                      <a:pt x="9684131" y="53586"/>
                      <a:pt x="9684131" y="120722"/>
                    </a:cubicBezTo>
                    <a:lnTo>
                      <a:pt x="9665081" y="120722"/>
                    </a:lnTo>
                    <a:lnTo>
                      <a:pt x="9684131" y="120722"/>
                    </a:lnTo>
                    <a:lnTo>
                      <a:pt x="9684131" y="939169"/>
                    </a:lnTo>
                    <a:lnTo>
                      <a:pt x="9665081" y="939169"/>
                    </a:lnTo>
                    <a:lnTo>
                      <a:pt x="9684131" y="939169"/>
                    </a:lnTo>
                    <a:cubicBezTo>
                      <a:pt x="9684131" y="1006428"/>
                      <a:pt x="9626347" y="1059891"/>
                      <a:pt x="9556242" y="1059891"/>
                    </a:cubicBezTo>
                    <a:lnTo>
                      <a:pt x="9556242" y="1041413"/>
                    </a:lnTo>
                    <a:lnTo>
                      <a:pt x="9556242" y="1059891"/>
                    </a:lnTo>
                    <a:lnTo>
                      <a:pt x="127889" y="1059891"/>
                    </a:lnTo>
                    <a:lnTo>
                      <a:pt x="127889" y="1041413"/>
                    </a:lnTo>
                    <a:lnTo>
                      <a:pt x="127889" y="1059891"/>
                    </a:lnTo>
                    <a:cubicBezTo>
                      <a:pt x="57785" y="1060016"/>
                      <a:pt x="0" y="1006428"/>
                      <a:pt x="0" y="939169"/>
                    </a:cubicBezTo>
                    <a:lnTo>
                      <a:pt x="0" y="120722"/>
                    </a:lnTo>
                    <a:lnTo>
                      <a:pt x="19050" y="120722"/>
                    </a:lnTo>
                    <a:lnTo>
                      <a:pt x="0" y="120722"/>
                    </a:lnTo>
                    <a:moveTo>
                      <a:pt x="38100" y="120722"/>
                    </a:moveTo>
                    <a:lnTo>
                      <a:pt x="38100" y="939169"/>
                    </a:lnTo>
                    <a:lnTo>
                      <a:pt x="19050" y="939169"/>
                    </a:lnTo>
                    <a:lnTo>
                      <a:pt x="38100" y="939169"/>
                    </a:lnTo>
                    <a:cubicBezTo>
                      <a:pt x="38100" y="984871"/>
                      <a:pt x="77724" y="1022935"/>
                      <a:pt x="127889" y="1022935"/>
                    </a:cubicBezTo>
                    <a:lnTo>
                      <a:pt x="9556242" y="1022935"/>
                    </a:lnTo>
                    <a:cubicBezTo>
                      <a:pt x="9606407" y="1022935"/>
                      <a:pt x="9646031" y="984871"/>
                      <a:pt x="9646031" y="939169"/>
                    </a:cubicBezTo>
                    <a:lnTo>
                      <a:pt x="9646031" y="120722"/>
                    </a:lnTo>
                    <a:cubicBezTo>
                      <a:pt x="9646031" y="75020"/>
                      <a:pt x="9606407" y="36956"/>
                      <a:pt x="9556242" y="36956"/>
                    </a:cubicBezTo>
                    <a:lnTo>
                      <a:pt x="127889" y="36956"/>
                    </a:lnTo>
                    <a:lnTo>
                      <a:pt x="127889" y="18478"/>
                    </a:lnTo>
                    <a:lnTo>
                      <a:pt x="127889" y="36956"/>
                    </a:lnTo>
                    <a:cubicBezTo>
                      <a:pt x="77724" y="36956"/>
                      <a:pt x="38100" y="75020"/>
                      <a:pt x="38100" y="120722"/>
                    </a:cubicBezTo>
                    <a:close/>
                  </a:path>
                </a:pathLst>
              </a:custGeom>
              <a:solidFill>
                <a:srgbClr val="FFFFFF"/>
              </a:solidFill>
            </p:spPr>
          </p:sp>
        </p:grpSp>
        <p:grpSp>
          <p:nvGrpSpPr>
            <p:cNvPr name="Group 19" id="19"/>
            <p:cNvGrpSpPr/>
            <p:nvPr/>
          </p:nvGrpSpPr>
          <p:grpSpPr>
            <a:xfrm rot="0">
              <a:off x="32988" y="5441"/>
              <a:ext cx="10272913" cy="1094194"/>
              <a:chOff x="0" y="0"/>
              <a:chExt cx="9622320" cy="1024898"/>
            </a:xfrm>
          </p:grpSpPr>
          <p:sp>
            <p:nvSpPr>
              <p:cNvPr name="Freeform 20" id="20"/>
              <p:cNvSpPr/>
              <p:nvPr/>
            </p:nvSpPr>
            <p:spPr>
              <a:xfrm flipH="false" flipV="false" rot="0">
                <a:off x="0" y="0"/>
                <a:ext cx="9622326" cy="1024893"/>
              </a:xfrm>
              <a:custGeom>
                <a:avLst/>
                <a:gdLst/>
                <a:ahLst/>
                <a:cxnLst/>
                <a:rect r="r" b="b" t="t" l="l"/>
                <a:pathLst>
                  <a:path h="1024893" w="9622326">
                    <a:moveTo>
                      <a:pt x="0" y="0"/>
                    </a:moveTo>
                    <a:lnTo>
                      <a:pt x="9622326" y="0"/>
                    </a:lnTo>
                    <a:lnTo>
                      <a:pt x="9622326" y="1024893"/>
                    </a:lnTo>
                    <a:lnTo>
                      <a:pt x="0" y="1024893"/>
                    </a:lnTo>
                    <a:close/>
                  </a:path>
                </a:pathLst>
              </a:custGeom>
              <a:blipFill>
                <a:blip r:embed="rId3">
                  <a:alphaModFix amt="0"/>
                </a:blip>
                <a:stretch>
                  <a:fillRect l="0" t="-132639" r="0" b="-133235"/>
                </a:stretch>
              </a:blipFill>
            </p:spPr>
          </p:sp>
          <p:sp>
            <p:nvSpPr>
              <p:cNvPr name="TextBox 21" id="21"/>
              <p:cNvSpPr txBox="true"/>
              <p:nvPr/>
            </p:nvSpPr>
            <p:spPr>
              <a:xfrm>
                <a:off x="0" y="57150"/>
                <a:ext cx="9622320" cy="967748"/>
              </a:xfrm>
              <a:prstGeom prst="rect">
                <a:avLst/>
              </a:prstGeom>
            </p:spPr>
            <p:txBody>
              <a:bodyPr anchor="ctr" rtlCol="false" tIns="0" lIns="0" bIns="0" rIns="0"/>
              <a:lstStyle/>
              <a:p>
                <a:pPr algn="ctr">
                  <a:lnSpc>
                    <a:spcPts val="4698"/>
                  </a:lnSpc>
                </a:pPr>
                <a:r>
                  <a:rPr lang="en-US" sz="4350">
                    <a:solidFill>
                      <a:srgbClr val="FFFFFF"/>
                    </a:solidFill>
                    <a:latin typeface="Aptos"/>
                    <a:ea typeface="Aptos"/>
                    <a:cs typeface="Aptos"/>
                    <a:sym typeface="Aptos"/>
                  </a:rPr>
                  <a:t>Jacobs Playbook</a:t>
                </a:r>
              </a:p>
            </p:txBody>
          </p:sp>
        </p:grpSp>
        <p:grpSp>
          <p:nvGrpSpPr>
            <p:cNvPr name="Group 22" id="22"/>
            <p:cNvGrpSpPr/>
            <p:nvPr/>
          </p:nvGrpSpPr>
          <p:grpSpPr>
            <a:xfrm rot="0">
              <a:off x="0" y="1288845"/>
              <a:ext cx="1166657" cy="1131619"/>
              <a:chOff x="0" y="0"/>
              <a:chExt cx="1092772" cy="1059953"/>
            </a:xfrm>
          </p:grpSpPr>
          <p:sp>
            <p:nvSpPr>
              <p:cNvPr name="Freeform 23" id="23"/>
              <p:cNvSpPr/>
              <p:nvPr/>
            </p:nvSpPr>
            <p:spPr>
              <a:xfrm flipH="false" flipV="false" rot="0">
                <a:off x="19050" y="18478"/>
                <a:ext cx="1054608" cy="1022935"/>
              </a:xfrm>
              <a:custGeom>
                <a:avLst/>
                <a:gdLst/>
                <a:ahLst/>
                <a:cxnLst/>
                <a:rect r="r" b="b" t="t" l="l"/>
                <a:pathLst>
                  <a:path h="1022935" w="1054608">
                    <a:moveTo>
                      <a:pt x="0" y="170489"/>
                    </a:moveTo>
                    <a:cubicBezTo>
                      <a:pt x="0" y="76375"/>
                      <a:pt x="78740" y="0"/>
                      <a:pt x="175768" y="0"/>
                    </a:cubicBezTo>
                    <a:lnTo>
                      <a:pt x="878840" y="0"/>
                    </a:lnTo>
                    <a:cubicBezTo>
                      <a:pt x="975995" y="0"/>
                      <a:pt x="1054608" y="76375"/>
                      <a:pt x="1054608" y="170489"/>
                    </a:cubicBezTo>
                    <a:lnTo>
                      <a:pt x="1054608" y="852446"/>
                    </a:lnTo>
                    <a:cubicBezTo>
                      <a:pt x="1054608" y="946683"/>
                      <a:pt x="975868" y="1022935"/>
                      <a:pt x="878840" y="1022935"/>
                    </a:cubicBezTo>
                    <a:lnTo>
                      <a:pt x="175768" y="1022935"/>
                    </a:lnTo>
                    <a:cubicBezTo>
                      <a:pt x="78740" y="1023058"/>
                      <a:pt x="0" y="946683"/>
                      <a:pt x="0" y="852446"/>
                    </a:cubicBezTo>
                    <a:close/>
                  </a:path>
                </a:pathLst>
              </a:custGeom>
              <a:blipFill>
                <a:blip r:embed="rId6"/>
                <a:stretch>
                  <a:fillRect l="-1806" t="-3354" r="-1941" b="-3605"/>
                </a:stretch>
              </a:blipFill>
            </p:spPr>
          </p:sp>
          <p:sp>
            <p:nvSpPr>
              <p:cNvPr name="Freeform 24" id="24"/>
              <p:cNvSpPr/>
              <p:nvPr/>
            </p:nvSpPr>
            <p:spPr>
              <a:xfrm flipH="false" flipV="false" rot="0">
                <a:off x="0" y="0"/>
                <a:ext cx="1092708" cy="1059891"/>
              </a:xfrm>
              <a:custGeom>
                <a:avLst/>
                <a:gdLst/>
                <a:ahLst/>
                <a:cxnLst/>
                <a:rect r="r" b="b" t="t" l="l"/>
                <a:pathLst>
                  <a:path h="1059891" w="1092708">
                    <a:moveTo>
                      <a:pt x="0" y="188967"/>
                    </a:moveTo>
                    <a:cubicBezTo>
                      <a:pt x="0" y="84629"/>
                      <a:pt x="87249" y="0"/>
                      <a:pt x="194818" y="0"/>
                    </a:cubicBezTo>
                    <a:lnTo>
                      <a:pt x="897890" y="0"/>
                    </a:lnTo>
                    <a:lnTo>
                      <a:pt x="897890" y="18478"/>
                    </a:lnTo>
                    <a:lnTo>
                      <a:pt x="897890" y="0"/>
                    </a:lnTo>
                    <a:lnTo>
                      <a:pt x="897890" y="18478"/>
                    </a:lnTo>
                    <a:lnTo>
                      <a:pt x="897890" y="0"/>
                    </a:lnTo>
                    <a:cubicBezTo>
                      <a:pt x="1005459" y="0"/>
                      <a:pt x="1092708" y="84629"/>
                      <a:pt x="1092708" y="188967"/>
                    </a:cubicBezTo>
                    <a:lnTo>
                      <a:pt x="1092708" y="870924"/>
                    </a:lnTo>
                    <a:lnTo>
                      <a:pt x="1073658" y="870924"/>
                    </a:lnTo>
                    <a:lnTo>
                      <a:pt x="1092708" y="870924"/>
                    </a:lnTo>
                    <a:cubicBezTo>
                      <a:pt x="1092708" y="975262"/>
                      <a:pt x="1005459" y="1059891"/>
                      <a:pt x="897890" y="1059891"/>
                    </a:cubicBezTo>
                    <a:lnTo>
                      <a:pt x="897890" y="1041413"/>
                    </a:lnTo>
                    <a:lnTo>
                      <a:pt x="897890" y="1059891"/>
                    </a:lnTo>
                    <a:lnTo>
                      <a:pt x="194818" y="1059891"/>
                    </a:lnTo>
                    <a:lnTo>
                      <a:pt x="194818" y="1041413"/>
                    </a:lnTo>
                    <a:lnTo>
                      <a:pt x="194818" y="1059891"/>
                    </a:lnTo>
                    <a:cubicBezTo>
                      <a:pt x="87249" y="1060016"/>
                      <a:pt x="0" y="975386"/>
                      <a:pt x="0" y="870924"/>
                    </a:cubicBezTo>
                    <a:lnTo>
                      <a:pt x="0" y="188967"/>
                    </a:lnTo>
                    <a:lnTo>
                      <a:pt x="19050" y="188967"/>
                    </a:lnTo>
                    <a:lnTo>
                      <a:pt x="0" y="188967"/>
                    </a:lnTo>
                    <a:moveTo>
                      <a:pt x="38100" y="188967"/>
                    </a:moveTo>
                    <a:lnTo>
                      <a:pt x="38100" y="870924"/>
                    </a:lnTo>
                    <a:lnTo>
                      <a:pt x="19050" y="870924"/>
                    </a:lnTo>
                    <a:lnTo>
                      <a:pt x="38100" y="870924"/>
                    </a:lnTo>
                    <a:cubicBezTo>
                      <a:pt x="38100" y="954937"/>
                      <a:pt x="108331" y="1022935"/>
                      <a:pt x="194818" y="1022935"/>
                    </a:cubicBezTo>
                    <a:lnTo>
                      <a:pt x="897890" y="1022935"/>
                    </a:lnTo>
                    <a:cubicBezTo>
                      <a:pt x="984504" y="1022935"/>
                      <a:pt x="1054608" y="954813"/>
                      <a:pt x="1054608" y="870924"/>
                    </a:cubicBezTo>
                    <a:lnTo>
                      <a:pt x="1054608" y="188967"/>
                    </a:lnTo>
                    <a:lnTo>
                      <a:pt x="1073658" y="188967"/>
                    </a:lnTo>
                    <a:lnTo>
                      <a:pt x="1054608" y="188967"/>
                    </a:lnTo>
                    <a:cubicBezTo>
                      <a:pt x="1054735" y="105078"/>
                      <a:pt x="984504" y="36956"/>
                      <a:pt x="897890" y="36956"/>
                    </a:cubicBezTo>
                    <a:lnTo>
                      <a:pt x="194818" y="36956"/>
                    </a:lnTo>
                    <a:lnTo>
                      <a:pt x="194818" y="18478"/>
                    </a:lnTo>
                    <a:lnTo>
                      <a:pt x="194818" y="36956"/>
                    </a:lnTo>
                    <a:cubicBezTo>
                      <a:pt x="108331" y="36956"/>
                      <a:pt x="38100" y="105078"/>
                      <a:pt x="38100" y="188967"/>
                    </a:cubicBezTo>
                    <a:close/>
                  </a:path>
                </a:pathLst>
              </a:custGeom>
              <a:solidFill>
                <a:srgbClr val="FFFFFF"/>
              </a:solidFill>
            </p:spPr>
          </p:sp>
        </p:grpSp>
        <p:grpSp>
          <p:nvGrpSpPr>
            <p:cNvPr name="Group 25" id="25"/>
            <p:cNvGrpSpPr/>
            <p:nvPr/>
          </p:nvGrpSpPr>
          <p:grpSpPr>
            <a:xfrm rot="0">
              <a:off x="1193544" y="1288845"/>
              <a:ext cx="9145333" cy="1131619"/>
              <a:chOff x="0" y="0"/>
              <a:chExt cx="8566150" cy="1059953"/>
            </a:xfrm>
          </p:grpSpPr>
          <p:sp>
            <p:nvSpPr>
              <p:cNvPr name="Freeform 26" id="26"/>
              <p:cNvSpPr/>
              <p:nvPr/>
            </p:nvSpPr>
            <p:spPr>
              <a:xfrm flipH="false" flipV="false" rot="0">
                <a:off x="19050" y="18478"/>
                <a:ext cx="8528050" cy="1022935"/>
              </a:xfrm>
              <a:custGeom>
                <a:avLst/>
                <a:gdLst/>
                <a:ahLst/>
                <a:cxnLst/>
                <a:rect r="r" b="b" t="t" l="l"/>
                <a:pathLst>
                  <a:path h="1022935" w="8528050">
                    <a:moveTo>
                      <a:pt x="0" y="170489"/>
                    </a:moveTo>
                    <a:cubicBezTo>
                      <a:pt x="0" y="76375"/>
                      <a:pt x="81153" y="0"/>
                      <a:pt x="181356" y="0"/>
                    </a:cubicBezTo>
                    <a:lnTo>
                      <a:pt x="8346694" y="0"/>
                    </a:lnTo>
                    <a:cubicBezTo>
                      <a:pt x="8446897" y="0"/>
                      <a:pt x="8528050" y="76375"/>
                      <a:pt x="8528050" y="170489"/>
                    </a:cubicBezTo>
                    <a:lnTo>
                      <a:pt x="8528050" y="852446"/>
                    </a:lnTo>
                    <a:cubicBezTo>
                      <a:pt x="8528050" y="946683"/>
                      <a:pt x="8446897" y="1022935"/>
                      <a:pt x="8346694" y="1022935"/>
                    </a:cubicBezTo>
                    <a:lnTo>
                      <a:pt x="181356" y="1022935"/>
                    </a:lnTo>
                    <a:cubicBezTo>
                      <a:pt x="81153" y="1023058"/>
                      <a:pt x="0" y="946683"/>
                      <a:pt x="0" y="852446"/>
                    </a:cubicBezTo>
                    <a:close/>
                  </a:path>
                </a:pathLst>
              </a:custGeom>
              <a:solidFill>
                <a:srgbClr val="156082"/>
              </a:solidFill>
            </p:spPr>
          </p:sp>
          <p:sp>
            <p:nvSpPr>
              <p:cNvPr name="Freeform 27" id="27"/>
              <p:cNvSpPr/>
              <p:nvPr/>
            </p:nvSpPr>
            <p:spPr>
              <a:xfrm flipH="false" flipV="false" rot="0">
                <a:off x="0" y="0"/>
                <a:ext cx="8566150" cy="1059891"/>
              </a:xfrm>
              <a:custGeom>
                <a:avLst/>
                <a:gdLst/>
                <a:ahLst/>
                <a:cxnLst/>
                <a:rect r="r" b="b" t="t" l="l"/>
                <a:pathLst>
                  <a:path h="1059891" w="8566150">
                    <a:moveTo>
                      <a:pt x="0" y="188967"/>
                    </a:moveTo>
                    <a:cubicBezTo>
                      <a:pt x="0" y="84136"/>
                      <a:pt x="90297" y="0"/>
                      <a:pt x="200406" y="0"/>
                    </a:cubicBezTo>
                    <a:lnTo>
                      <a:pt x="8365744" y="0"/>
                    </a:lnTo>
                    <a:lnTo>
                      <a:pt x="8365744" y="18478"/>
                    </a:lnTo>
                    <a:lnTo>
                      <a:pt x="8365744" y="0"/>
                    </a:lnTo>
                    <a:cubicBezTo>
                      <a:pt x="8475852" y="0"/>
                      <a:pt x="8566150" y="84136"/>
                      <a:pt x="8566150" y="188967"/>
                    </a:cubicBezTo>
                    <a:lnTo>
                      <a:pt x="8547100" y="188967"/>
                    </a:lnTo>
                    <a:lnTo>
                      <a:pt x="8566150" y="188967"/>
                    </a:lnTo>
                    <a:lnTo>
                      <a:pt x="8566150" y="870924"/>
                    </a:lnTo>
                    <a:lnTo>
                      <a:pt x="8547100" y="870924"/>
                    </a:lnTo>
                    <a:lnTo>
                      <a:pt x="8566150" y="870924"/>
                    </a:lnTo>
                    <a:cubicBezTo>
                      <a:pt x="8566150" y="975878"/>
                      <a:pt x="8475853" y="1059891"/>
                      <a:pt x="8365744" y="1059891"/>
                    </a:cubicBezTo>
                    <a:lnTo>
                      <a:pt x="8365744" y="1041413"/>
                    </a:lnTo>
                    <a:lnTo>
                      <a:pt x="8365744" y="1059891"/>
                    </a:lnTo>
                    <a:lnTo>
                      <a:pt x="200406" y="1059891"/>
                    </a:lnTo>
                    <a:lnTo>
                      <a:pt x="200406" y="1041413"/>
                    </a:lnTo>
                    <a:lnTo>
                      <a:pt x="200406" y="1059891"/>
                    </a:lnTo>
                    <a:cubicBezTo>
                      <a:pt x="90297" y="1060016"/>
                      <a:pt x="0" y="975878"/>
                      <a:pt x="0" y="870924"/>
                    </a:cubicBezTo>
                    <a:lnTo>
                      <a:pt x="0" y="188967"/>
                    </a:lnTo>
                    <a:lnTo>
                      <a:pt x="19050" y="188967"/>
                    </a:lnTo>
                    <a:lnTo>
                      <a:pt x="0" y="188967"/>
                    </a:lnTo>
                    <a:moveTo>
                      <a:pt x="38100" y="188967"/>
                    </a:moveTo>
                    <a:lnTo>
                      <a:pt x="38100" y="870924"/>
                    </a:lnTo>
                    <a:lnTo>
                      <a:pt x="19050" y="870924"/>
                    </a:lnTo>
                    <a:lnTo>
                      <a:pt x="38100" y="870924"/>
                    </a:lnTo>
                    <a:cubicBezTo>
                      <a:pt x="38100" y="954321"/>
                      <a:pt x="110236" y="1022935"/>
                      <a:pt x="200406" y="1022935"/>
                    </a:cubicBezTo>
                    <a:lnTo>
                      <a:pt x="8365744" y="1022935"/>
                    </a:lnTo>
                    <a:cubicBezTo>
                      <a:pt x="8455913" y="1022935"/>
                      <a:pt x="8528050" y="954321"/>
                      <a:pt x="8528050" y="870924"/>
                    </a:cubicBezTo>
                    <a:lnTo>
                      <a:pt x="8528050" y="188967"/>
                    </a:lnTo>
                    <a:cubicBezTo>
                      <a:pt x="8528050" y="105570"/>
                      <a:pt x="8455914" y="36956"/>
                      <a:pt x="8365744" y="36956"/>
                    </a:cubicBezTo>
                    <a:lnTo>
                      <a:pt x="200406" y="36956"/>
                    </a:lnTo>
                    <a:lnTo>
                      <a:pt x="200406" y="18478"/>
                    </a:lnTo>
                    <a:lnTo>
                      <a:pt x="200406" y="36956"/>
                    </a:lnTo>
                    <a:cubicBezTo>
                      <a:pt x="110236" y="36956"/>
                      <a:pt x="38100" y="105570"/>
                      <a:pt x="38100" y="188967"/>
                    </a:cubicBezTo>
                    <a:close/>
                  </a:path>
                </a:pathLst>
              </a:custGeom>
              <a:solidFill>
                <a:srgbClr val="FFFFFF"/>
              </a:solidFill>
            </p:spPr>
          </p:sp>
        </p:grpSp>
        <p:grpSp>
          <p:nvGrpSpPr>
            <p:cNvPr name="Group 28" id="28"/>
            <p:cNvGrpSpPr/>
            <p:nvPr/>
          </p:nvGrpSpPr>
          <p:grpSpPr>
            <a:xfrm rot="0">
              <a:off x="1248524" y="1342174"/>
              <a:ext cx="9035385" cy="1024974"/>
              <a:chOff x="0" y="0"/>
              <a:chExt cx="8463166" cy="960061"/>
            </a:xfrm>
          </p:grpSpPr>
          <p:sp>
            <p:nvSpPr>
              <p:cNvPr name="Freeform 29" id="29"/>
              <p:cNvSpPr/>
              <p:nvPr/>
            </p:nvSpPr>
            <p:spPr>
              <a:xfrm flipH="false" flipV="false" rot="0">
                <a:off x="0" y="0"/>
                <a:ext cx="8463164" cy="960060"/>
              </a:xfrm>
              <a:custGeom>
                <a:avLst/>
                <a:gdLst/>
                <a:ahLst/>
                <a:cxnLst/>
                <a:rect r="r" b="b" t="t" l="l"/>
                <a:pathLst>
                  <a:path h="960060" w="8463164">
                    <a:moveTo>
                      <a:pt x="0" y="0"/>
                    </a:moveTo>
                    <a:lnTo>
                      <a:pt x="8463164" y="0"/>
                    </a:lnTo>
                    <a:lnTo>
                      <a:pt x="8463164" y="960060"/>
                    </a:lnTo>
                    <a:lnTo>
                      <a:pt x="0" y="960060"/>
                    </a:lnTo>
                    <a:close/>
                  </a:path>
                </a:pathLst>
              </a:custGeom>
              <a:blipFill>
                <a:blip r:embed="rId3">
                  <a:alphaModFix amt="0"/>
                </a:blip>
                <a:stretch>
                  <a:fillRect l="0" t="-120217" r="0" b="-123313"/>
                </a:stretch>
              </a:blipFill>
            </p:spPr>
          </p:sp>
          <p:sp>
            <p:nvSpPr>
              <p:cNvPr name="TextBox 30" id="30"/>
              <p:cNvSpPr txBox="true"/>
              <p:nvPr/>
            </p:nvSpPr>
            <p:spPr>
              <a:xfrm>
                <a:off x="0" y="28575"/>
                <a:ext cx="8463166" cy="931486"/>
              </a:xfrm>
              <a:prstGeom prst="rect">
                <a:avLst/>
              </a:prstGeom>
            </p:spPr>
            <p:txBody>
              <a:bodyPr anchor="ctr" rtlCol="false" tIns="0" lIns="0" bIns="0" rIns="0"/>
              <a:lstStyle/>
              <a:p>
                <a:pPr algn="ctr">
                  <a:lnSpc>
                    <a:spcPts val="2591"/>
                  </a:lnSpc>
                </a:pPr>
                <a:r>
                  <a:rPr lang="en-US" sz="2399">
                    <a:solidFill>
                      <a:srgbClr val="FFFFFF"/>
                    </a:solidFill>
                    <a:latin typeface="Aptos"/>
                    <a:ea typeface="Aptos"/>
                    <a:cs typeface="Aptos"/>
                    <a:sym typeface="Aptos"/>
                  </a:rPr>
                  <a:t>Target a massive, fragmented market</a:t>
                </a:r>
              </a:p>
            </p:txBody>
          </p:sp>
        </p:grpSp>
        <p:grpSp>
          <p:nvGrpSpPr>
            <p:cNvPr name="Group 31" id="31"/>
            <p:cNvGrpSpPr/>
            <p:nvPr/>
          </p:nvGrpSpPr>
          <p:grpSpPr>
            <a:xfrm rot="0">
              <a:off x="0" y="2512077"/>
              <a:ext cx="1166657" cy="1131619"/>
              <a:chOff x="0" y="0"/>
              <a:chExt cx="1092772" cy="1059953"/>
            </a:xfrm>
          </p:grpSpPr>
          <p:sp>
            <p:nvSpPr>
              <p:cNvPr name="Freeform 32" id="32"/>
              <p:cNvSpPr/>
              <p:nvPr/>
            </p:nvSpPr>
            <p:spPr>
              <a:xfrm flipH="false" flipV="false" rot="0">
                <a:off x="19050" y="18478"/>
                <a:ext cx="1054608" cy="1022935"/>
              </a:xfrm>
              <a:custGeom>
                <a:avLst/>
                <a:gdLst/>
                <a:ahLst/>
                <a:cxnLst/>
                <a:rect r="r" b="b" t="t" l="l"/>
                <a:pathLst>
                  <a:path h="1022935" w="1054608">
                    <a:moveTo>
                      <a:pt x="0" y="170489"/>
                    </a:moveTo>
                    <a:cubicBezTo>
                      <a:pt x="0" y="76375"/>
                      <a:pt x="78740" y="0"/>
                      <a:pt x="175768" y="0"/>
                    </a:cubicBezTo>
                    <a:lnTo>
                      <a:pt x="878840" y="0"/>
                    </a:lnTo>
                    <a:cubicBezTo>
                      <a:pt x="975995" y="0"/>
                      <a:pt x="1054608" y="76375"/>
                      <a:pt x="1054608" y="170489"/>
                    </a:cubicBezTo>
                    <a:lnTo>
                      <a:pt x="1054608" y="852446"/>
                    </a:lnTo>
                    <a:cubicBezTo>
                      <a:pt x="1054608" y="946683"/>
                      <a:pt x="975868" y="1022935"/>
                      <a:pt x="878840" y="1022935"/>
                    </a:cubicBezTo>
                    <a:lnTo>
                      <a:pt x="175768" y="1022935"/>
                    </a:lnTo>
                    <a:cubicBezTo>
                      <a:pt x="78740" y="1023058"/>
                      <a:pt x="0" y="946683"/>
                      <a:pt x="0" y="852446"/>
                    </a:cubicBezTo>
                    <a:close/>
                  </a:path>
                </a:pathLst>
              </a:custGeom>
              <a:blipFill>
                <a:blip r:embed="rId7"/>
                <a:stretch>
                  <a:fillRect l="-1806" t="-3354" r="-1941" b="-3605"/>
                </a:stretch>
              </a:blipFill>
            </p:spPr>
          </p:sp>
          <p:sp>
            <p:nvSpPr>
              <p:cNvPr name="Freeform 33" id="33"/>
              <p:cNvSpPr/>
              <p:nvPr/>
            </p:nvSpPr>
            <p:spPr>
              <a:xfrm flipH="false" flipV="false" rot="0">
                <a:off x="0" y="0"/>
                <a:ext cx="1092708" cy="1059891"/>
              </a:xfrm>
              <a:custGeom>
                <a:avLst/>
                <a:gdLst/>
                <a:ahLst/>
                <a:cxnLst/>
                <a:rect r="r" b="b" t="t" l="l"/>
                <a:pathLst>
                  <a:path h="1059891" w="1092708">
                    <a:moveTo>
                      <a:pt x="0" y="188967"/>
                    </a:moveTo>
                    <a:cubicBezTo>
                      <a:pt x="0" y="84629"/>
                      <a:pt x="87249" y="0"/>
                      <a:pt x="194818" y="0"/>
                    </a:cubicBezTo>
                    <a:lnTo>
                      <a:pt x="897890" y="0"/>
                    </a:lnTo>
                    <a:lnTo>
                      <a:pt x="897890" y="18478"/>
                    </a:lnTo>
                    <a:lnTo>
                      <a:pt x="897890" y="0"/>
                    </a:lnTo>
                    <a:lnTo>
                      <a:pt x="897890" y="18478"/>
                    </a:lnTo>
                    <a:lnTo>
                      <a:pt x="897890" y="0"/>
                    </a:lnTo>
                    <a:cubicBezTo>
                      <a:pt x="1005459" y="0"/>
                      <a:pt x="1092708" y="84629"/>
                      <a:pt x="1092708" y="188967"/>
                    </a:cubicBezTo>
                    <a:lnTo>
                      <a:pt x="1092708" y="870924"/>
                    </a:lnTo>
                    <a:lnTo>
                      <a:pt x="1073658" y="870924"/>
                    </a:lnTo>
                    <a:lnTo>
                      <a:pt x="1092708" y="870924"/>
                    </a:lnTo>
                    <a:cubicBezTo>
                      <a:pt x="1092708" y="975262"/>
                      <a:pt x="1005459" y="1059891"/>
                      <a:pt x="897890" y="1059891"/>
                    </a:cubicBezTo>
                    <a:lnTo>
                      <a:pt x="897890" y="1041413"/>
                    </a:lnTo>
                    <a:lnTo>
                      <a:pt x="897890" y="1059891"/>
                    </a:lnTo>
                    <a:lnTo>
                      <a:pt x="194818" y="1059891"/>
                    </a:lnTo>
                    <a:lnTo>
                      <a:pt x="194818" y="1041413"/>
                    </a:lnTo>
                    <a:lnTo>
                      <a:pt x="194818" y="1059891"/>
                    </a:lnTo>
                    <a:cubicBezTo>
                      <a:pt x="87249" y="1060016"/>
                      <a:pt x="0" y="975386"/>
                      <a:pt x="0" y="870924"/>
                    </a:cubicBezTo>
                    <a:lnTo>
                      <a:pt x="0" y="188967"/>
                    </a:lnTo>
                    <a:lnTo>
                      <a:pt x="19050" y="188967"/>
                    </a:lnTo>
                    <a:lnTo>
                      <a:pt x="0" y="188967"/>
                    </a:lnTo>
                    <a:moveTo>
                      <a:pt x="38100" y="188967"/>
                    </a:moveTo>
                    <a:lnTo>
                      <a:pt x="38100" y="870924"/>
                    </a:lnTo>
                    <a:lnTo>
                      <a:pt x="19050" y="870924"/>
                    </a:lnTo>
                    <a:lnTo>
                      <a:pt x="38100" y="870924"/>
                    </a:lnTo>
                    <a:cubicBezTo>
                      <a:pt x="38100" y="954937"/>
                      <a:pt x="108331" y="1022935"/>
                      <a:pt x="194818" y="1022935"/>
                    </a:cubicBezTo>
                    <a:lnTo>
                      <a:pt x="897890" y="1022935"/>
                    </a:lnTo>
                    <a:cubicBezTo>
                      <a:pt x="984504" y="1022935"/>
                      <a:pt x="1054608" y="954813"/>
                      <a:pt x="1054608" y="870924"/>
                    </a:cubicBezTo>
                    <a:lnTo>
                      <a:pt x="1054608" y="188967"/>
                    </a:lnTo>
                    <a:lnTo>
                      <a:pt x="1073658" y="188967"/>
                    </a:lnTo>
                    <a:lnTo>
                      <a:pt x="1054608" y="188967"/>
                    </a:lnTo>
                    <a:cubicBezTo>
                      <a:pt x="1054735" y="105078"/>
                      <a:pt x="984504" y="36956"/>
                      <a:pt x="897890" y="36956"/>
                    </a:cubicBezTo>
                    <a:lnTo>
                      <a:pt x="194818" y="36956"/>
                    </a:lnTo>
                    <a:lnTo>
                      <a:pt x="194818" y="18478"/>
                    </a:lnTo>
                    <a:lnTo>
                      <a:pt x="194818" y="36956"/>
                    </a:lnTo>
                    <a:cubicBezTo>
                      <a:pt x="108331" y="36956"/>
                      <a:pt x="38100" y="105078"/>
                      <a:pt x="38100" y="188967"/>
                    </a:cubicBezTo>
                    <a:close/>
                  </a:path>
                </a:pathLst>
              </a:custGeom>
              <a:solidFill>
                <a:srgbClr val="FFFFFF"/>
              </a:solidFill>
            </p:spPr>
          </p:sp>
        </p:grpSp>
        <p:grpSp>
          <p:nvGrpSpPr>
            <p:cNvPr name="Group 34" id="34"/>
            <p:cNvGrpSpPr/>
            <p:nvPr/>
          </p:nvGrpSpPr>
          <p:grpSpPr>
            <a:xfrm rot="0">
              <a:off x="1193544" y="2512077"/>
              <a:ext cx="9145333" cy="1131619"/>
              <a:chOff x="0" y="0"/>
              <a:chExt cx="8566150" cy="1059953"/>
            </a:xfrm>
          </p:grpSpPr>
          <p:sp>
            <p:nvSpPr>
              <p:cNvPr name="Freeform 35" id="35"/>
              <p:cNvSpPr/>
              <p:nvPr/>
            </p:nvSpPr>
            <p:spPr>
              <a:xfrm flipH="false" flipV="false" rot="0">
                <a:off x="19050" y="18478"/>
                <a:ext cx="8528050" cy="1022935"/>
              </a:xfrm>
              <a:custGeom>
                <a:avLst/>
                <a:gdLst/>
                <a:ahLst/>
                <a:cxnLst/>
                <a:rect r="r" b="b" t="t" l="l"/>
                <a:pathLst>
                  <a:path h="1022935" w="8528050">
                    <a:moveTo>
                      <a:pt x="0" y="170489"/>
                    </a:moveTo>
                    <a:cubicBezTo>
                      <a:pt x="0" y="76375"/>
                      <a:pt x="81153" y="0"/>
                      <a:pt x="181356" y="0"/>
                    </a:cubicBezTo>
                    <a:lnTo>
                      <a:pt x="8346694" y="0"/>
                    </a:lnTo>
                    <a:cubicBezTo>
                      <a:pt x="8446897" y="0"/>
                      <a:pt x="8528050" y="76375"/>
                      <a:pt x="8528050" y="170489"/>
                    </a:cubicBezTo>
                    <a:lnTo>
                      <a:pt x="8528050" y="852446"/>
                    </a:lnTo>
                    <a:cubicBezTo>
                      <a:pt x="8528050" y="946683"/>
                      <a:pt x="8446897" y="1022935"/>
                      <a:pt x="8346694" y="1022935"/>
                    </a:cubicBezTo>
                    <a:lnTo>
                      <a:pt x="181356" y="1022935"/>
                    </a:lnTo>
                    <a:cubicBezTo>
                      <a:pt x="81153" y="1023058"/>
                      <a:pt x="0" y="946683"/>
                      <a:pt x="0" y="852446"/>
                    </a:cubicBezTo>
                    <a:close/>
                  </a:path>
                </a:pathLst>
              </a:custGeom>
              <a:solidFill>
                <a:srgbClr val="156082"/>
              </a:solidFill>
            </p:spPr>
          </p:sp>
          <p:sp>
            <p:nvSpPr>
              <p:cNvPr name="Freeform 36" id="36"/>
              <p:cNvSpPr/>
              <p:nvPr/>
            </p:nvSpPr>
            <p:spPr>
              <a:xfrm flipH="false" flipV="false" rot="0">
                <a:off x="0" y="0"/>
                <a:ext cx="8566150" cy="1059891"/>
              </a:xfrm>
              <a:custGeom>
                <a:avLst/>
                <a:gdLst/>
                <a:ahLst/>
                <a:cxnLst/>
                <a:rect r="r" b="b" t="t" l="l"/>
                <a:pathLst>
                  <a:path h="1059891" w="8566150">
                    <a:moveTo>
                      <a:pt x="0" y="188967"/>
                    </a:moveTo>
                    <a:cubicBezTo>
                      <a:pt x="0" y="84136"/>
                      <a:pt x="90297" y="0"/>
                      <a:pt x="200406" y="0"/>
                    </a:cubicBezTo>
                    <a:lnTo>
                      <a:pt x="8365744" y="0"/>
                    </a:lnTo>
                    <a:lnTo>
                      <a:pt x="8365744" y="18478"/>
                    </a:lnTo>
                    <a:lnTo>
                      <a:pt x="8365744" y="0"/>
                    </a:lnTo>
                    <a:cubicBezTo>
                      <a:pt x="8475852" y="0"/>
                      <a:pt x="8566150" y="84136"/>
                      <a:pt x="8566150" y="188967"/>
                    </a:cubicBezTo>
                    <a:lnTo>
                      <a:pt x="8547100" y="188967"/>
                    </a:lnTo>
                    <a:lnTo>
                      <a:pt x="8566150" y="188967"/>
                    </a:lnTo>
                    <a:lnTo>
                      <a:pt x="8566150" y="870924"/>
                    </a:lnTo>
                    <a:lnTo>
                      <a:pt x="8547100" y="870924"/>
                    </a:lnTo>
                    <a:lnTo>
                      <a:pt x="8566150" y="870924"/>
                    </a:lnTo>
                    <a:cubicBezTo>
                      <a:pt x="8566150" y="975878"/>
                      <a:pt x="8475853" y="1059891"/>
                      <a:pt x="8365744" y="1059891"/>
                    </a:cubicBezTo>
                    <a:lnTo>
                      <a:pt x="8365744" y="1041413"/>
                    </a:lnTo>
                    <a:lnTo>
                      <a:pt x="8365744" y="1059891"/>
                    </a:lnTo>
                    <a:lnTo>
                      <a:pt x="200406" y="1059891"/>
                    </a:lnTo>
                    <a:lnTo>
                      <a:pt x="200406" y="1041413"/>
                    </a:lnTo>
                    <a:lnTo>
                      <a:pt x="200406" y="1059891"/>
                    </a:lnTo>
                    <a:cubicBezTo>
                      <a:pt x="90297" y="1060016"/>
                      <a:pt x="0" y="975878"/>
                      <a:pt x="0" y="870924"/>
                    </a:cubicBezTo>
                    <a:lnTo>
                      <a:pt x="0" y="188967"/>
                    </a:lnTo>
                    <a:lnTo>
                      <a:pt x="19050" y="188967"/>
                    </a:lnTo>
                    <a:lnTo>
                      <a:pt x="0" y="188967"/>
                    </a:lnTo>
                    <a:moveTo>
                      <a:pt x="38100" y="188967"/>
                    </a:moveTo>
                    <a:lnTo>
                      <a:pt x="38100" y="870924"/>
                    </a:lnTo>
                    <a:lnTo>
                      <a:pt x="19050" y="870924"/>
                    </a:lnTo>
                    <a:lnTo>
                      <a:pt x="38100" y="870924"/>
                    </a:lnTo>
                    <a:cubicBezTo>
                      <a:pt x="38100" y="954321"/>
                      <a:pt x="110236" y="1022935"/>
                      <a:pt x="200406" y="1022935"/>
                    </a:cubicBezTo>
                    <a:lnTo>
                      <a:pt x="8365744" y="1022935"/>
                    </a:lnTo>
                    <a:cubicBezTo>
                      <a:pt x="8455913" y="1022935"/>
                      <a:pt x="8528050" y="954321"/>
                      <a:pt x="8528050" y="870924"/>
                    </a:cubicBezTo>
                    <a:lnTo>
                      <a:pt x="8528050" y="188967"/>
                    </a:lnTo>
                    <a:cubicBezTo>
                      <a:pt x="8528050" y="105570"/>
                      <a:pt x="8455914" y="36956"/>
                      <a:pt x="8365744" y="36956"/>
                    </a:cubicBezTo>
                    <a:lnTo>
                      <a:pt x="200406" y="36956"/>
                    </a:lnTo>
                    <a:lnTo>
                      <a:pt x="200406" y="18478"/>
                    </a:lnTo>
                    <a:lnTo>
                      <a:pt x="200406" y="36956"/>
                    </a:lnTo>
                    <a:cubicBezTo>
                      <a:pt x="110236" y="36956"/>
                      <a:pt x="38100" y="105570"/>
                      <a:pt x="38100" y="188967"/>
                    </a:cubicBezTo>
                    <a:close/>
                  </a:path>
                </a:pathLst>
              </a:custGeom>
              <a:solidFill>
                <a:srgbClr val="FFFFFF"/>
              </a:solidFill>
            </p:spPr>
          </p:sp>
        </p:grpSp>
        <p:grpSp>
          <p:nvGrpSpPr>
            <p:cNvPr name="Group 37" id="37"/>
            <p:cNvGrpSpPr/>
            <p:nvPr/>
          </p:nvGrpSpPr>
          <p:grpSpPr>
            <a:xfrm rot="0">
              <a:off x="1248524" y="2565407"/>
              <a:ext cx="9035385" cy="1024974"/>
              <a:chOff x="0" y="0"/>
              <a:chExt cx="8463166" cy="960061"/>
            </a:xfrm>
          </p:grpSpPr>
          <p:sp>
            <p:nvSpPr>
              <p:cNvPr name="Freeform 38" id="38"/>
              <p:cNvSpPr/>
              <p:nvPr/>
            </p:nvSpPr>
            <p:spPr>
              <a:xfrm flipH="false" flipV="false" rot="0">
                <a:off x="0" y="0"/>
                <a:ext cx="8463164" cy="960060"/>
              </a:xfrm>
              <a:custGeom>
                <a:avLst/>
                <a:gdLst/>
                <a:ahLst/>
                <a:cxnLst/>
                <a:rect r="r" b="b" t="t" l="l"/>
                <a:pathLst>
                  <a:path h="960060" w="8463164">
                    <a:moveTo>
                      <a:pt x="0" y="0"/>
                    </a:moveTo>
                    <a:lnTo>
                      <a:pt x="8463164" y="0"/>
                    </a:lnTo>
                    <a:lnTo>
                      <a:pt x="8463164" y="960060"/>
                    </a:lnTo>
                    <a:lnTo>
                      <a:pt x="0" y="960060"/>
                    </a:lnTo>
                    <a:close/>
                  </a:path>
                </a:pathLst>
              </a:custGeom>
              <a:blipFill>
                <a:blip r:embed="rId3">
                  <a:alphaModFix amt="0"/>
                </a:blip>
                <a:stretch>
                  <a:fillRect l="0" t="-120217" r="0" b="-123313"/>
                </a:stretch>
              </a:blipFill>
            </p:spPr>
          </p:sp>
          <p:sp>
            <p:nvSpPr>
              <p:cNvPr name="TextBox 39" id="39"/>
              <p:cNvSpPr txBox="true"/>
              <p:nvPr/>
            </p:nvSpPr>
            <p:spPr>
              <a:xfrm>
                <a:off x="0" y="28575"/>
                <a:ext cx="8463166" cy="931486"/>
              </a:xfrm>
              <a:prstGeom prst="rect">
                <a:avLst/>
              </a:prstGeom>
            </p:spPr>
            <p:txBody>
              <a:bodyPr anchor="ctr" rtlCol="false" tIns="0" lIns="0" bIns="0" rIns="0"/>
              <a:lstStyle/>
              <a:p>
                <a:pPr algn="ctr">
                  <a:lnSpc>
                    <a:spcPts val="2591"/>
                  </a:lnSpc>
                </a:pPr>
                <a:r>
                  <a:rPr lang="en-US" sz="2399">
                    <a:solidFill>
                      <a:srgbClr val="FFFFFF"/>
                    </a:solidFill>
                    <a:latin typeface="Aptos"/>
                    <a:ea typeface="Aptos"/>
                    <a:cs typeface="Aptos"/>
                    <a:sym typeface="Aptos"/>
                  </a:rPr>
                  <a:t>Buy scaled platforms at fair price</a:t>
                </a:r>
              </a:p>
            </p:txBody>
          </p:sp>
        </p:grpSp>
        <p:grpSp>
          <p:nvGrpSpPr>
            <p:cNvPr name="Group 40" id="40"/>
            <p:cNvGrpSpPr/>
            <p:nvPr/>
          </p:nvGrpSpPr>
          <p:grpSpPr>
            <a:xfrm rot="0">
              <a:off x="0" y="3735297"/>
              <a:ext cx="1166657" cy="1131619"/>
              <a:chOff x="0" y="0"/>
              <a:chExt cx="1092772" cy="1059953"/>
            </a:xfrm>
          </p:grpSpPr>
          <p:sp>
            <p:nvSpPr>
              <p:cNvPr name="Freeform 41" id="41"/>
              <p:cNvSpPr/>
              <p:nvPr/>
            </p:nvSpPr>
            <p:spPr>
              <a:xfrm flipH="false" flipV="false" rot="0">
                <a:off x="19050" y="18478"/>
                <a:ext cx="1054608" cy="1022935"/>
              </a:xfrm>
              <a:custGeom>
                <a:avLst/>
                <a:gdLst/>
                <a:ahLst/>
                <a:cxnLst/>
                <a:rect r="r" b="b" t="t" l="l"/>
                <a:pathLst>
                  <a:path h="1022935" w="1054608">
                    <a:moveTo>
                      <a:pt x="0" y="170489"/>
                    </a:moveTo>
                    <a:cubicBezTo>
                      <a:pt x="0" y="76375"/>
                      <a:pt x="78740" y="0"/>
                      <a:pt x="175768" y="0"/>
                    </a:cubicBezTo>
                    <a:lnTo>
                      <a:pt x="878840" y="0"/>
                    </a:lnTo>
                    <a:cubicBezTo>
                      <a:pt x="975995" y="0"/>
                      <a:pt x="1054608" y="76375"/>
                      <a:pt x="1054608" y="170489"/>
                    </a:cubicBezTo>
                    <a:lnTo>
                      <a:pt x="1054608" y="852446"/>
                    </a:lnTo>
                    <a:cubicBezTo>
                      <a:pt x="1054608" y="946683"/>
                      <a:pt x="975868" y="1022935"/>
                      <a:pt x="878840" y="1022935"/>
                    </a:cubicBezTo>
                    <a:lnTo>
                      <a:pt x="175768" y="1022935"/>
                    </a:lnTo>
                    <a:cubicBezTo>
                      <a:pt x="78740" y="1023058"/>
                      <a:pt x="0" y="946683"/>
                      <a:pt x="0" y="852446"/>
                    </a:cubicBezTo>
                    <a:close/>
                  </a:path>
                </a:pathLst>
              </a:custGeom>
              <a:blipFill>
                <a:blip r:embed="rId8"/>
                <a:stretch>
                  <a:fillRect l="-1806" t="-3354" r="-1941" b="-3605"/>
                </a:stretch>
              </a:blipFill>
            </p:spPr>
          </p:sp>
          <p:sp>
            <p:nvSpPr>
              <p:cNvPr name="Freeform 42" id="42"/>
              <p:cNvSpPr/>
              <p:nvPr/>
            </p:nvSpPr>
            <p:spPr>
              <a:xfrm flipH="false" flipV="false" rot="0">
                <a:off x="0" y="0"/>
                <a:ext cx="1092708" cy="1059891"/>
              </a:xfrm>
              <a:custGeom>
                <a:avLst/>
                <a:gdLst/>
                <a:ahLst/>
                <a:cxnLst/>
                <a:rect r="r" b="b" t="t" l="l"/>
                <a:pathLst>
                  <a:path h="1059891" w="1092708">
                    <a:moveTo>
                      <a:pt x="0" y="188967"/>
                    </a:moveTo>
                    <a:cubicBezTo>
                      <a:pt x="0" y="84629"/>
                      <a:pt x="87249" y="0"/>
                      <a:pt x="194818" y="0"/>
                    </a:cubicBezTo>
                    <a:lnTo>
                      <a:pt x="897890" y="0"/>
                    </a:lnTo>
                    <a:lnTo>
                      <a:pt x="897890" y="18478"/>
                    </a:lnTo>
                    <a:lnTo>
                      <a:pt x="897890" y="0"/>
                    </a:lnTo>
                    <a:lnTo>
                      <a:pt x="897890" y="18478"/>
                    </a:lnTo>
                    <a:lnTo>
                      <a:pt x="897890" y="0"/>
                    </a:lnTo>
                    <a:cubicBezTo>
                      <a:pt x="1005459" y="0"/>
                      <a:pt x="1092708" y="84629"/>
                      <a:pt x="1092708" y="188967"/>
                    </a:cubicBezTo>
                    <a:lnTo>
                      <a:pt x="1092708" y="870924"/>
                    </a:lnTo>
                    <a:lnTo>
                      <a:pt x="1073658" y="870924"/>
                    </a:lnTo>
                    <a:lnTo>
                      <a:pt x="1092708" y="870924"/>
                    </a:lnTo>
                    <a:cubicBezTo>
                      <a:pt x="1092708" y="975262"/>
                      <a:pt x="1005459" y="1059891"/>
                      <a:pt x="897890" y="1059891"/>
                    </a:cubicBezTo>
                    <a:lnTo>
                      <a:pt x="897890" y="1041413"/>
                    </a:lnTo>
                    <a:lnTo>
                      <a:pt x="897890" y="1059891"/>
                    </a:lnTo>
                    <a:lnTo>
                      <a:pt x="194818" y="1059891"/>
                    </a:lnTo>
                    <a:lnTo>
                      <a:pt x="194818" y="1041413"/>
                    </a:lnTo>
                    <a:lnTo>
                      <a:pt x="194818" y="1059891"/>
                    </a:lnTo>
                    <a:cubicBezTo>
                      <a:pt x="87249" y="1060016"/>
                      <a:pt x="0" y="975386"/>
                      <a:pt x="0" y="870924"/>
                    </a:cubicBezTo>
                    <a:lnTo>
                      <a:pt x="0" y="188967"/>
                    </a:lnTo>
                    <a:lnTo>
                      <a:pt x="19050" y="188967"/>
                    </a:lnTo>
                    <a:lnTo>
                      <a:pt x="0" y="188967"/>
                    </a:lnTo>
                    <a:moveTo>
                      <a:pt x="38100" y="188967"/>
                    </a:moveTo>
                    <a:lnTo>
                      <a:pt x="38100" y="870924"/>
                    </a:lnTo>
                    <a:lnTo>
                      <a:pt x="19050" y="870924"/>
                    </a:lnTo>
                    <a:lnTo>
                      <a:pt x="38100" y="870924"/>
                    </a:lnTo>
                    <a:cubicBezTo>
                      <a:pt x="38100" y="954937"/>
                      <a:pt x="108331" y="1022935"/>
                      <a:pt x="194818" y="1022935"/>
                    </a:cubicBezTo>
                    <a:lnTo>
                      <a:pt x="897890" y="1022935"/>
                    </a:lnTo>
                    <a:cubicBezTo>
                      <a:pt x="984504" y="1022935"/>
                      <a:pt x="1054608" y="954813"/>
                      <a:pt x="1054608" y="870924"/>
                    </a:cubicBezTo>
                    <a:lnTo>
                      <a:pt x="1054608" y="188967"/>
                    </a:lnTo>
                    <a:lnTo>
                      <a:pt x="1073658" y="188967"/>
                    </a:lnTo>
                    <a:lnTo>
                      <a:pt x="1054608" y="188967"/>
                    </a:lnTo>
                    <a:cubicBezTo>
                      <a:pt x="1054735" y="105078"/>
                      <a:pt x="984504" y="36956"/>
                      <a:pt x="897890" y="36956"/>
                    </a:cubicBezTo>
                    <a:lnTo>
                      <a:pt x="194818" y="36956"/>
                    </a:lnTo>
                    <a:lnTo>
                      <a:pt x="194818" y="18478"/>
                    </a:lnTo>
                    <a:lnTo>
                      <a:pt x="194818" y="36956"/>
                    </a:lnTo>
                    <a:cubicBezTo>
                      <a:pt x="108331" y="36956"/>
                      <a:pt x="38100" y="105078"/>
                      <a:pt x="38100" y="188967"/>
                    </a:cubicBezTo>
                    <a:close/>
                  </a:path>
                </a:pathLst>
              </a:custGeom>
              <a:solidFill>
                <a:srgbClr val="FFFFFF"/>
              </a:solidFill>
            </p:spPr>
          </p:sp>
        </p:grpSp>
        <p:grpSp>
          <p:nvGrpSpPr>
            <p:cNvPr name="Group 43" id="43"/>
            <p:cNvGrpSpPr/>
            <p:nvPr/>
          </p:nvGrpSpPr>
          <p:grpSpPr>
            <a:xfrm rot="0">
              <a:off x="1193544" y="3735297"/>
              <a:ext cx="9145333" cy="1131619"/>
              <a:chOff x="0" y="0"/>
              <a:chExt cx="8566150" cy="1059953"/>
            </a:xfrm>
          </p:grpSpPr>
          <p:sp>
            <p:nvSpPr>
              <p:cNvPr name="Freeform 44" id="44"/>
              <p:cNvSpPr/>
              <p:nvPr/>
            </p:nvSpPr>
            <p:spPr>
              <a:xfrm flipH="false" flipV="false" rot="0">
                <a:off x="19050" y="18478"/>
                <a:ext cx="8528050" cy="1022935"/>
              </a:xfrm>
              <a:custGeom>
                <a:avLst/>
                <a:gdLst/>
                <a:ahLst/>
                <a:cxnLst/>
                <a:rect r="r" b="b" t="t" l="l"/>
                <a:pathLst>
                  <a:path h="1022935" w="8528050">
                    <a:moveTo>
                      <a:pt x="0" y="170489"/>
                    </a:moveTo>
                    <a:cubicBezTo>
                      <a:pt x="0" y="76375"/>
                      <a:pt x="81153" y="0"/>
                      <a:pt x="181356" y="0"/>
                    </a:cubicBezTo>
                    <a:lnTo>
                      <a:pt x="8346694" y="0"/>
                    </a:lnTo>
                    <a:cubicBezTo>
                      <a:pt x="8446897" y="0"/>
                      <a:pt x="8528050" y="76375"/>
                      <a:pt x="8528050" y="170489"/>
                    </a:cubicBezTo>
                    <a:lnTo>
                      <a:pt x="8528050" y="852446"/>
                    </a:lnTo>
                    <a:cubicBezTo>
                      <a:pt x="8528050" y="946683"/>
                      <a:pt x="8446897" y="1022935"/>
                      <a:pt x="8346694" y="1022935"/>
                    </a:cubicBezTo>
                    <a:lnTo>
                      <a:pt x="181356" y="1022935"/>
                    </a:lnTo>
                    <a:cubicBezTo>
                      <a:pt x="81153" y="1023058"/>
                      <a:pt x="0" y="946683"/>
                      <a:pt x="0" y="852446"/>
                    </a:cubicBezTo>
                    <a:close/>
                  </a:path>
                </a:pathLst>
              </a:custGeom>
              <a:solidFill>
                <a:srgbClr val="156082"/>
              </a:solidFill>
            </p:spPr>
          </p:sp>
          <p:sp>
            <p:nvSpPr>
              <p:cNvPr name="Freeform 45" id="45"/>
              <p:cNvSpPr/>
              <p:nvPr/>
            </p:nvSpPr>
            <p:spPr>
              <a:xfrm flipH="false" flipV="false" rot="0">
                <a:off x="0" y="0"/>
                <a:ext cx="8566150" cy="1059891"/>
              </a:xfrm>
              <a:custGeom>
                <a:avLst/>
                <a:gdLst/>
                <a:ahLst/>
                <a:cxnLst/>
                <a:rect r="r" b="b" t="t" l="l"/>
                <a:pathLst>
                  <a:path h="1059891" w="8566150">
                    <a:moveTo>
                      <a:pt x="0" y="188967"/>
                    </a:moveTo>
                    <a:cubicBezTo>
                      <a:pt x="0" y="84136"/>
                      <a:pt x="90297" y="0"/>
                      <a:pt x="200406" y="0"/>
                    </a:cubicBezTo>
                    <a:lnTo>
                      <a:pt x="8365744" y="0"/>
                    </a:lnTo>
                    <a:lnTo>
                      <a:pt x="8365744" y="18478"/>
                    </a:lnTo>
                    <a:lnTo>
                      <a:pt x="8365744" y="0"/>
                    </a:lnTo>
                    <a:cubicBezTo>
                      <a:pt x="8475852" y="0"/>
                      <a:pt x="8566150" y="84136"/>
                      <a:pt x="8566150" y="188967"/>
                    </a:cubicBezTo>
                    <a:lnTo>
                      <a:pt x="8547100" y="188967"/>
                    </a:lnTo>
                    <a:lnTo>
                      <a:pt x="8566150" y="188967"/>
                    </a:lnTo>
                    <a:lnTo>
                      <a:pt x="8566150" y="870924"/>
                    </a:lnTo>
                    <a:lnTo>
                      <a:pt x="8547100" y="870924"/>
                    </a:lnTo>
                    <a:lnTo>
                      <a:pt x="8566150" y="870924"/>
                    </a:lnTo>
                    <a:cubicBezTo>
                      <a:pt x="8566150" y="975878"/>
                      <a:pt x="8475853" y="1059891"/>
                      <a:pt x="8365744" y="1059891"/>
                    </a:cubicBezTo>
                    <a:lnTo>
                      <a:pt x="8365744" y="1041413"/>
                    </a:lnTo>
                    <a:lnTo>
                      <a:pt x="8365744" y="1059891"/>
                    </a:lnTo>
                    <a:lnTo>
                      <a:pt x="200406" y="1059891"/>
                    </a:lnTo>
                    <a:lnTo>
                      <a:pt x="200406" y="1041413"/>
                    </a:lnTo>
                    <a:lnTo>
                      <a:pt x="200406" y="1059891"/>
                    </a:lnTo>
                    <a:cubicBezTo>
                      <a:pt x="90297" y="1060016"/>
                      <a:pt x="0" y="975878"/>
                      <a:pt x="0" y="870924"/>
                    </a:cubicBezTo>
                    <a:lnTo>
                      <a:pt x="0" y="188967"/>
                    </a:lnTo>
                    <a:lnTo>
                      <a:pt x="19050" y="188967"/>
                    </a:lnTo>
                    <a:lnTo>
                      <a:pt x="0" y="188967"/>
                    </a:lnTo>
                    <a:moveTo>
                      <a:pt x="38100" y="188967"/>
                    </a:moveTo>
                    <a:lnTo>
                      <a:pt x="38100" y="870924"/>
                    </a:lnTo>
                    <a:lnTo>
                      <a:pt x="19050" y="870924"/>
                    </a:lnTo>
                    <a:lnTo>
                      <a:pt x="38100" y="870924"/>
                    </a:lnTo>
                    <a:cubicBezTo>
                      <a:pt x="38100" y="954321"/>
                      <a:pt x="110236" y="1022935"/>
                      <a:pt x="200406" y="1022935"/>
                    </a:cubicBezTo>
                    <a:lnTo>
                      <a:pt x="8365744" y="1022935"/>
                    </a:lnTo>
                    <a:cubicBezTo>
                      <a:pt x="8455913" y="1022935"/>
                      <a:pt x="8528050" y="954321"/>
                      <a:pt x="8528050" y="870924"/>
                    </a:cubicBezTo>
                    <a:lnTo>
                      <a:pt x="8528050" y="188967"/>
                    </a:lnTo>
                    <a:cubicBezTo>
                      <a:pt x="8528050" y="105570"/>
                      <a:pt x="8455914" y="36956"/>
                      <a:pt x="8365744" y="36956"/>
                    </a:cubicBezTo>
                    <a:lnTo>
                      <a:pt x="200406" y="36956"/>
                    </a:lnTo>
                    <a:lnTo>
                      <a:pt x="200406" y="18478"/>
                    </a:lnTo>
                    <a:lnTo>
                      <a:pt x="200406" y="36956"/>
                    </a:lnTo>
                    <a:cubicBezTo>
                      <a:pt x="110236" y="36956"/>
                      <a:pt x="38100" y="105570"/>
                      <a:pt x="38100" y="188967"/>
                    </a:cubicBezTo>
                    <a:close/>
                  </a:path>
                </a:pathLst>
              </a:custGeom>
              <a:solidFill>
                <a:srgbClr val="FFFFFF"/>
              </a:solidFill>
            </p:spPr>
          </p:sp>
        </p:grpSp>
        <p:grpSp>
          <p:nvGrpSpPr>
            <p:cNvPr name="Group 46" id="46"/>
            <p:cNvGrpSpPr/>
            <p:nvPr/>
          </p:nvGrpSpPr>
          <p:grpSpPr>
            <a:xfrm rot="0">
              <a:off x="1248524" y="3788626"/>
              <a:ext cx="9035385" cy="1024974"/>
              <a:chOff x="0" y="0"/>
              <a:chExt cx="8463166" cy="960061"/>
            </a:xfrm>
          </p:grpSpPr>
          <p:sp>
            <p:nvSpPr>
              <p:cNvPr name="Freeform 47" id="47"/>
              <p:cNvSpPr/>
              <p:nvPr/>
            </p:nvSpPr>
            <p:spPr>
              <a:xfrm flipH="false" flipV="false" rot="0">
                <a:off x="0" y="0"/>
                <a:ext cx="8463164" cy="960060"/>
              </a:xfrm>
              <a:custGeom>
                <a:avLst/>
                <a:gdLst/>
                <a:ahLst/>
                <a:cxnLst/>
                <a:rect r="r" b="b" t="t" l="l"/>
                <a:pathLst>
                  <a:path h="960060" w="8463164">
                    <a:moveTo>
                      <a:pt x="0" y="0"/>
                    </a:moveTo>
                    <a:lnTo>
                      <a:pt x="8463164" y="0"/>
                    </a:lnTo>
                    <a:lnTo>
                      <a:pt x="8463164" y="960060"/>
                    </a:lnTo>
                    <a:lnTo>
                      <a:pt x="0" y="960060"/>
                    </a:lnTo>
                    <a:close/>
                  </a:path>
                </a:pathLst>
              </a:custGeom>
              <a:blipFill>
                <a:blip r:embed="rId3">
                  <a:alphaModFix amt="0"/>
                </a:blip>
                <a:stretch>
                  <a:fillRect l="0" t="-120217" r="0" b="-123313"/>
                </a:stretch>
              </a:blipFill>
            </p:spPr>
          </p:sp>
          <p:sp>
            <p:nvSpPr>
              <p:cNvPr name="TextBox 48" id="48"/>
              <p:cNvSpPr txBox="true"/>
              <p:nvPr/>
            </p:nvSpPr>
            <p:spPr>
              <a:xfrm>
                <a:off x="0" y="28575"/>
                <a:ext cx="8463166" cy="931486"/>
              </a:xfrm>
              <a:prstGeom prst="rect">
                <a:avLst/>
              </a:prstGeom>
            </p:spPr>
            <p:txBody>
              <a:bodyPr anchor="ctr" rtlCol="false" tIns="0" lIns="0" bIns="0" rIns="0"/>
              <a:lstStyle/>
              <a:p>
                <a:pPr algn="ctr">
                  <a:lnSpc>
                    <a:spcPts val="2591"/>
                  </a:lnSpc>
                </a:pPr>
                <a:r>
                  <a:rPr lang="en-US" sz="2399">
                    <a:solidFill>
                      <a:srgbClr val="FFFFFF"/>
                    </a:solidFill>
                    <a:latin typeface="Aptos"/>
                    <a:ea typeface="Aptos"/>
                    <a:cs typeface="Aptos"/>
                    <a:sym typeface="Aptos"/>
                  </a:rPr>
                  <a:t>Standardize systems and operations</a:t>
                </a:r>
              </a:p>
            </p:txBody>
          </p:sp>
        </p:grpSp>
        <p:grpSp>
          <p:nvGrpSpPr>
            <p:cNvPr name="Group 49" id="49"/>
            <p:cNvGrpSpPr/>
            <p:nvPr/>
          </p:nvGrpSpPr>
          <p:grpSpPr>
            <a:xfrm rot="0">
              <a:off x="0" y="4958529"/>
              <a:ext cx="1166657" cy="1131619"/>
              <a:chOff x="0" y="0"/>
              <a:chExt cx="1092772" cy="1059953"/>
            </a:xfrm>
          </p:grpSpPr>
          <p:sp>
            <p:nvSpPr>
              <p:cNvPr name="Freeform 50" id="50"/>
              <p:cNvSpPr/>
              <p:nvPr/>
            </p:nvSpPr>
            <p:spPr>
              <a:xfrm flipH="false" flipV="false" rot="0">
                <a:off x="19050" y="18478"/>
                <a:ext cx="1054608" cy="1022935"/>
              </a:xfrm>
              <a:custGeom>
                <a:avLst/>
                <a:gdLst/>
                <a:ahLst/>
                <a:cxnLst/>
                <a:rect r="r" b="b" t="t" l="l"/>
                <a:pathLst>
                  <a:path h="1022935" w="1054608">
                    <a:moveTo>
                      <a:pt x="0" y="170489"/>
                    </a:moveTo>
                    <a:cubicBezTo>
                      <a:pt x="0" y="76375"/>
                      <a:pt x="78740" y="0"/>
                      <a:pt x="175768" y="0"/>
                    </a:cubicBezTo>
                    <a:lnTo>
                      <a:pt x="878840" y="0"/>
                    </a:lnTo>
                    <a:cubicBezTo>
                      <a:pt x="975995" y="0"/>
                      <a:pt x="1054608" y="76375"/>
                      <a:pt x="1054608" y="170489"/>
                    </a:cubicBezTo>
                    <a:lnTo>
                      <a:pt x="1054608" y="852446"/>
                    </a:lnTo>
                    <a:cubicBezTo>
                      <a:pt x="1054608" y="946683"/>
                      <a:pt x="975868" y="1022935"/>
                      <a:pt x="878840" y="1022935"/>
                    </a:cubicBezTo>
                    <a:lnTo>
                      <a:pt x="175768" y="1022935"/>
                    </a:lnTo>
                    <a:cubicBezTo>
                      <a:pt x="78740" y="1023058"/>
                      <a:pt x="0" y="946683"/>
                      <a:pt x="0" y="852446"/>
                    </a:cubicBezTo>
                    <a:close/>
                  </a:path>
                </a:pathLst>
              </a:custGeom>
              <a:blipFill>
                <a:blip r:embed="rId9"/>
                <a:stretch>
                  <a:fillRect l="-1806" t="-3354" r="-1941" b="-3605"/>
                </a:stretch>
              </a:blipFill>
            </p:spPr>
          </p:sp>
          <p:sp>
            <p:nvSpPr>
              <p:cNvPr name="Freeform 51" id="51"/>
              <p:cNvSpPr/>
              <p:nvPr/>
            </p:nvSpPr>
            <p:spPr>
              <a:xfrm flipH="false" flipV="false" rot="0">
                <a:off x="0" y="0"/>
                <a:ext cx="1092708" cy="1059891"/>
              </a:xfrm>
              <a:custGeom>
                <a:avLst/>
                <a:gdLst/>
                <a:ahLst/>
                <a:cxnLst/>
                <a:rect r="r" b="b" t="t" l="l"/>
                <a:pathLst>
                  <a:path h="1059891" w="1092708">
                    <a:moveTo>
                      <a:pt x="0" y="188967"/>
                    </a:moveTo>
                    <a:cubicBezTo>
                      <a:pt x="0" y="84629"/>
                      <a:pt x="87249" y="0"/>
                      <a:pt x="194818" y="0"/>
                    </a:cubicBezTo>
                    <a:lnTo>
                      <a:pt x="897890" y="0"/>
                    </a:lnTo>
                    <a:lnTo>
                      <a:pt x="897890" y="18478"/>
                    </a:lnTo>
                    <a:lnTo>
                      <a:pt x="897890" y="0"/>
                    </a:lnTo>
                    <a:lnTo>
                      <a:pt x="897890" y="18478"/>
                    </a:lnTo>
                    <a:lnTo>
                      <a:pt x="897890" y="0"/>
                    </a:lnTo>
                    <a:cubicBezTo>
                      <a:pt x="1005459" y="0"/>
                      <a:pt x="1092708" y="84629"/>
                      <a:pt x="1092708" y="188967"/>
                    </a:cubicBezTo>
                    <a:lnTo>
                      <a:pt x="1092708" y="870924"/>
                    </a:lnTo>
                    <a:lnTo>
                      <a:pt x="1073658" y="870924"/>
                    </a:lnTo>
                    <a:lnTo>
                      <a:pt x="1092708" y="870924"/>
                    </a:lnTo>
                    <a:cubicBezTo>
                      <a:pt x="1092708" y="975262"/>
                      <a:pt x="1005459" y="1059891"/>
                      <a:pt x="897890" y="1059891"/>
                    </a:cubicBezTo>
                    <a:lnTo>
                      <a:pt x="897890" y="1041413"/>
                    </a:lnTo>
                    <a:lnTo>
                      <a:pt x="897890" y="1059891"/>
                    </a:lnTo>
                    <a:lnTo>
                      <a:pt x="194818" y="1059891"/>
                    </a:lnTo>
                    <a:lnTo>
                      <a:pt x="194818" y="1041413"/>
                    </a:lnTo>
                    <a:lnTo>
                      <a:pt x="194818" y="1059891"/>
                    </a:lnTo>
                    <a:cubicBezTo>
                      <a:pt x="87249" y="1060016"/>
                      <a:pt x="0" y="975386"/>
                      <a:pt x="0" y="870924"/>
                    </a:cubicBezTo>
                    <a:lnTo>
                      <a:pt x="0" y="188967"/>
                    </a:lnTo>
                    <a:lnTo>
                      <a:pt x="19050" y="188967"/>
                    </a:lnTo>
                    <a:lnTo>
                      <a:pt x="0" y="188967"/>
                    </a:lnTo>
                    <a:moveTo>
                      <a:pt x="38100" y="188967"/>
                    </a:moveTo>
                    <a:lnTo>
                      <a:pt x="38100" y="870924"/>
                    </a:lnTo>
                    <a:lnTo>
                      <a:pt x="19050" y="870924"/>
                    </a:lnTo>
                    <a:lnTo>
                      <a:pt x="38100" y="870924"/>
                    </a:lnTo>
                    <a:cubicBezTo>
                      <a:pt x="38100" y="954937"/>
                      <a:pt x="108331" y="1022935"/>
                      <a:pt x="194818" y="1022935"/>
                    </a:cubicBezTo>
                    <a:lnTo>
                      <a:pt x="897890" y="1022935"/>
                    </a:lnTo>
                    <a:cubicBezTo>
                      <a:pt x="984504" y="1022935"/>
                      <a:pt x="1054608" y="954813"/>
                      <a:pt x="1054608" y="870924"/>
                    </a:cubicBezTo>
                    <a:lnTo>
                      <a:pt x="1054608" y="188967"/>
                    </a:lnTo>
                    <a:lnTo>
                      <a:pt x="1073658" y="188967"/>
                    </a:lnTo>
                    <a:lnTo>
                      <a:pt x="1054608" y="188967"/>
                    </a:lnTo>
                    <a:cubicBezTo>
                      <a:pt x="1054735" y="105078"/>
                      <a:pt x="984504" y="36956"/>
                      <a:pt x="897890" y="36956"/>
                    </a:cubicBezTo>
                    <a:lnTo>
                      <a:pt x="194818" y="36956"/>
                    </a:lnTo>
                    <a:lnTo>
                      <a:pt x="194818" y="18478"/>
                    </a:lnTo>
                    <a:lnTo>
                      <a:pt x="194818" y="36956"/>
                    </a:lnTo>
                    <a:cubicBezTo>
                      <a:pt x="108331" y="36956"/>
                      <a:pt x="38100" y="105078"/>
                      <a:pt x="38100" y="188967"/>
                    </a:cubicBezTo>
                    <a:close/>
                  </a:path>
                </a:pathLst>
              </a:custGeom>
              <a:solidFill>
                <a:srgbClr val="FFFFFF"/>
              </a:solidFill>
            </p:spPr>
          </p:sp>
        </p:grpSp>
        <p:grpSp>
          <p:nvGrpSpPr>
            <p:cNvPr name="Group 52" id="52"/>
            <p:cNvGrpSpPr/>
            <p:nvPr/>
          </p:nvGrpSpPr>
          <p:grpSpPr>
            <a:xfrm rot="0">
              <a:off x="1193544" y="4958529"/>
              <a:ext cx="9145333" cy="1131619"/>
              <a:chOff x="0" y="0"/>
              <a:chExt cx="8566150" cy="1059953"/>
            </a:xfrm>
          </p:grpSpPr>
          <p:sp>
            <p:nvSpPr>
              <p:cNvPr name="Freeform 53" id="53"/>
              <p:cNvSpPr/>
              <p:nvPr/>
            </p:nvSpPr>
            <p:spPr>
              <a:xfrm flipH="false" flipV="false" rot="0">
                <a:off x="19050" y="18478"/>
                <a:ext cx="8528050" cy="1022935"/>
              </a:xfrm>
              <a:custGeom>
                <a:avLst/>
                <a:gdLst/>
                <a:ahLst/>
                <a:cxnLst/>
                <a:rect r="r" b="b" t="t" l="l"/>
                <a:pathLst>
                  <a:path h="1022935" w="8528050">
                    <a:moveTo>
                      <a:pt x="0" y="170489"/>
                    </a:moveTo>
                    <a:cubicBezTo>
                      <a:pt x="0" y="76375"/>
                      <a:pt x="81153" y="0"/>
                      <a:pt x="181356" y="0"/>
                    </a:cubicBezTo>
                    <a:lnTo>
                      <a:pt x="8346694" y="0"/>
                    </a:lnTo>
                    <a:cubicBezTo>
                      <a:pt x="8446897" y="0"/>
                      <a:pt x="8528050" y="76375"/>
                      <a:pt x="8528050" y="170489"/>
                    </a:cubicBezTo>
                    <a:lnTo>
                      <a:pt x="8528050" y="852446"/>
                    </a:lnTo>
                    <a:cubicBezTo>
                      <a:pt x="8528050" y="946683"/>
                      <a:pt x="8446897" y="1022935"/>
                      <a:pt x="8346694" y="1022935"/>
                    </a:cubicBezTo>
                    <a:lnTo>
                      <a:pt x="181356" y="1022935"/>
                    </a:lnTo>
                    <a:cubicBezTo>
                      <a:pt x="81153" y="1023058"/>
                      <a:pt x="0" y="946683"/>
                      <a:pt x="0" y="852446"/>
                    </a:cubicBezTo>
                    <a:close/>
                  </a:path>
                </a:pathLst>
              </a:custGeom>
              <a:solidFill>
                <a:srgbClr val="156082"/>
              </a:solidFill>
            </p:spPr>
          </p:sp>
          <p:sp>
            <p:nvSpPr>
              <p:cNvPr name="Freeform 54" id="54"/>
              <p:cNvSpPr/>
              <p:nvPr/>
            </p:nvSpPr>
            <p:spPr>
              <a:xfrm flipH="false" flipV="false" rot="0">
                <a:off x="0" y="0"/>
                <a:ext cx="8566150" cy="1059891"/>
              </a:xfrm>
              <a:custGeom>
                <a:avLst/>
                <a:gdLst/>
                <a:ahLst/>
                <a:cxnLst/>
                <a:rect r="r" b="b" t="t" l="l"/>
                <a:pathLst>
                  <a:path h="1059891" w="8566150">
                    <a:moveTo>
                      <a:pt x="0" y="188967"/>
                    </a:moveTo>
                    <a:cubicBezTo>
                      <a:pt x="0" y="84136"/>
                      <a:pt x="90297" y="0"/>
                      <a:pt x="200406" y="0"/>
                    </a:cubicBezTo>
                    <a:lnTo>
                      <a:pt x="8365744" y="0"/>
                    </a:lnTo>
                    <a:lnTo>
                      <a:pt x="8365744" y="18478"/>
                    </a:lnTo>
                    <a:lnTo>
                      <a:pt x="8365744" y="0"/>
                    </a:lnTo>
                    <a:cubicBezTo>
                      <a:pt x="8475852" y="0"/>
                      <a:pt x="8566150" y="84136"/>
                      <a:pt x="8566150" y="188967"/>
                    </a:cubicBezTo>
                    <a:lnTo>
                      <a:pt x="8547100" y="188967"/>
                    </a:lnTo>
                    <a:lnTo>
                      <a:pt x="8566150" y="188967"/>
                    </a:lnTo>
                    <a:lnTo>
                      <a:pt x="8566150" y="870924"/>
                    </a:lnTo>
                    <a:lnTo>
                      <a:pt x="8547100" y="870924"/>
                    </a:lnTo>
                    <a:lnTo>
                      <a:pt x="8566150" y="870924"/>
                    </a:lnTo>
                    <a:cubicBezTo>
                      <a:pt x="8566150" y="975878"/>
                      <a:pt x="8475853" y="1059891"/>
                      <a:pt x="8365744" y="1059891"/>
                    </a:cubicBezTo>
                    <a:lnTo>
                      <a:pt x="8365744" y="1041413"/>
                    </a:lnTo>
                    <a:lnTo>
                      <a:pt x="8365744" y="1059891"/>
                    </a:lnTo>
                    <a:lnTo>
                      <a:pt x="200406" y="1059891"/>
                    </a:lnTo>
                    <a:lnTo>
                      <a:pt x="200406" y="1041413"/>
                    </a:lnTo>
                    <a:lnTo>
                      <a:pt x="200406" y="1059891"/>
                    </a:lnTo>
                    <a:cubicBezTo>
                      <a:pt x="90297" y="1060016"/>
                      <a:pt x="0" y="975878"/>
                      <a:pt x="0" y="870924"/>
                    </a:cubicBezTo>
                    <a:lnTo>
                      <a:pt x="0" y="188967"/>
                    </a:lnTo>
                    <a:lnTo>
                      <a:pt x="19050" y="188967"/>
                    </a:lnTo>
                    <a:lnTo>
                      <a:pt x="0" y="188967"/>
                    </a:lnTo>
                    <a:moveTo>
                      <a:pt x="38100" y="188967"/>
                    </a:moveTo>
                    <a:lnTo>
                      <a:pt x="38100" y="870924"/>
                    </a:lnTo>
                    <a:lnTo>
                      <a:pt x="19050" y="870924"/>
                    </a:lnTo>
                    <a:lnTo>
                      <a:pt x="38100" y="870924"/>
                    </a:lnTo>
                    <a:cubicBezTo>
                      <a:pt x="38100" y="954321"/>
                      <a:pt x="110236" y="1022935"/>
                      <a:pt x="200406" y="1022935"/>
                    </a:cubicBezTo>
                    <a:lnTo>
                      <a:pt x="8365744" y="1022935"/>
                    </a:lnTo>
                    <a:cubicBezTo>
                      <a:pt x="8455913" y="1022935"/>
                      <a:pt x="8528050" y="954321"/>
                      <a:pt x="8528050" y="870924"/>
                    </a:cubicBezTo>
                    <a:lnTo>
                      <a:pt x="8528050" y="188967"/>
                    </a:lnTo>
                    <a:cubicBezTo>
                      <a:pt x="8528050" y="105570"/>
                      <a:pt x="8455914" y="36956"/>
                      <a:pt x="8365744" y="36956"/>
                    </a:cubicBezTo>
                    <a:lnTo>
                      <a:pt x="200406" y="36956"/>
                    </a:lnTo>
                    <a:lnTo>
                      <a:pt x="200406" y="18478"/>
                    </a:lnTo>
                    <a:lnTo>
                      <a:pt x="200406" y="36956"/>
                    </a:lnTo>
                    <a:cubicBezTo>
                      <a:pt x="110236" y="36956"/>
                      <a:pt x="38100" y="105570"/>
                      <a:pt x="38100" y="188967"/>
                    </a:cubicBezTo>
                    <a:close/>
                  </a:path>
                </a:pathLst>
              </a:custGeom>
              <a:solidFill>
                <a:srgbClr val="FFFFFF"/>
              </a:solidFill>
            </p:spPr>
          </p:sp>
        </p:grpSp>
        <p:grpSp>
          <p:nvGrpSpPr>
            <p:cNvPr name="Group 55" id="55"/>
            <p:cNvGrpSpPr/>
            <p:nvPr/>
          </p:nvGrpSpPr>
          <p:grpSpPr>
            <a:xfrm rot="0">
              <a:off x="1248524" y="5011858"/>
              <a:ext cx="9035385" cy="1024974"/>
              <a:chOff x="0" y="0"/>
              <a:chExt cx="8463166" cy="960061"/>
            </a:xfrm>
          </p:grpSpPr>
          <p:sp>
            <p:nvSpPr>
              <p:cNvPr name="Freeform 56" id="56"/>
              <p:cNvSpPr/>
              <p:nvPr/>
            </p:nvSpPr>
            <p:spPr>
              <a:xfrm flipH="false" flipV="false" rot="0">
                <a:off x="0" y="0"/>
                <a:ext cx="8463164" cy="960060"/>
              </a:xfrm>
              <a:custGeom>
                <a:avLst/>
                <a:gdLst/>
                <a:ahLst/>
                <a:cxnLst/>
                <a:rect r="r" b="b" t="t" l="l"/>
                <a:pathLst>
                  <a:path h="960060" w="8463164">
                    <a:moveTo>
                      <a:pt x="0" y="0"/>
                    </a:moveTo>
                    <a:lnTo>
                      <a:pt x="8463164" y="0"/>
                    </a:lnTo>
                    <a:lnTo>
                      <a:pt x="8463164" y="960060"/>
                    </a:lnTo>
                    <a:lnTo>
                      <a:pt x="0" y="960060"/>
                    </a:lnTo>
                    <a:close/>
                  </a:path>
                </a:pathLst>
              </a:custGeom>
              <a:blipFill>
                <a:blip r:embed="rId3">
                  <a:alphaModFix amt="0"/>
                </a:blip>
                <a:stretch>
                  <a:fillRect l="0" t="-120217" r="0" b="-123313"/>
                </a:stretch>
              </a:blipFill>
            </p:spPr>
          </p:sp>
          <p:sp>
            <p:nvSpPr>
              <p:cNvPr name="TextBox 57" id="57"/>
              <p:cNvSpPr txBox="true"/>
              <p:nvPr/>
            </p:nvSpPr>
            <p:spPr>
              <a:xfrm>
                <a:off x="0" y="28575"/>
                <a:ext cx="8463166" cy="931486"/>
              </a:xfrm>
              <a:prstGeom prst="rect">
                <a:avLst/>
              </a:prstGeom>
            </p:spPr>
            <p:txBody>
              <a:bodyPr anchor="ctr" rtlCol="false" tIns="0" lIns="0" bIns="0" rIns="0"/>
              <a:lstStyle/>
              <a:p>
                <a:pPr algn="ctr">
                  <a:lnSpc>
                    <a:spcPts val="2591"/>
                  </a:lnSpc>
                </a:pPr>
                <a:r>
                  <a:rPr lang="en-US" sz="2399">
                    <a:solidFill>
                      <a:srgbClr val="FFFFFF"/>
                    </a:solidFill>
                    <a:latin typeface="Aptos"/>
                    <a:ea typeface="Aptos"/>
                    <a:cs typeface="Aptos"/>
                    <a:sym typeface="Aptos"/>
                  </a:rPr>
                  <a:t>Lift margins through tech, pricing, and procurement</a:t>
                </a:r>
              </a:p>
            </p:txBody>
          </p:sp>
        </p:grpSp>
        <p:grpSp>
          <p:nvGrpSpPr>
            <p:cNvPr name="Group 58" id="58"/>
            <p:cNvGrpSpPr/>
            <p:nvPr/>
          </p:nvGrpSpPr>
          <p:grpSpPr>
            <a:xfrm rot="0">
              <a:off x="0" y="6181761"/>
              <a:ext cx="1166657" cy="1131619"/>
              <a:chOff x="0" y="0"/>
              <a:chExt cx="1092772" cy="1059953"/>
            </a:xfrm>
          </p:grpSpPr>
          <p:sp>
            <p:nvSpPr>
              <p:cNvPr name="Freeform 59" id="59"/>
              <p:cNvSpPr/>
              <p:nvPr/>
            </p:nvSpPr>
            <p:spPr>
              <a:xfrm flipH="false" flipV="false" rot="0">
                <a:off x="19050" y="18478"/>
                <a:ext cx="1054608" cy="1022935"/>
              </a:xfrm>
              <a:custGeom>
                <a:avLst/>
                <a:gdLst/>
                <a:ahLst/>
                <a:cxnLst/>
                <a:rect r="r" b="b" t="t" l="l"/>
                <a:pathLst>
                  <a:path h="1022935" w="1054608">
                    <a:moveTo>
                      <a:pt x="0" y="170489"/>
                    </a:moveTo>
                    <a:cubicBezTo>
                      <a:pt x="0" y="76375"/>
                      <a:pt x="78740" y="0"/>
                      <a:pt x="175768" y="0"/>
                    </a:cubicBezTo>
                    <a:lnTo>
                      <a:pt x="878840" y="0"/>
                    </a:lnTo>
                    <a:cubicBezTo>
                      <a:pt x="975995" y="0"/>
                      <a:pt x="1054608" y="76375"/>
                      <a:pt x="1054608" y="170489"/>
                    </a:cubicBezTo>
                    <a:lnTo>
                      <a:pt x="1054608" y="852446"/>
                    </a:lnTo>
                    <a:cubicBezTo>
                      <a:pt x="1054608" y="946683"/>
                      <a:pt x="975868" y="1022935"/>
                      <a:pt x="878840" y="1022935"/>
                    </a:cubicBezTo>
                    <a:lnTo>
                      <a:pt x="175768" y="1022935"/>
                    </a:lnTo>
                    <a:cubicBezTo>
                      <a:pt x="78740" y="1023058"/>
                      <a:pt x="0" y="946683"/>
                      <a:pt x="0" y="852446"/>
                    </a:cubicBezTo>
                    <a:close/>
                  </a:path>
                </a:pathLst>
              </a:custGeom>
              <a:blipFill>
                <a:blip r:embed="rId10"/>
                <a:stretch>
                  <a:fillRect l="-1806" t="-3354" r="-1941" b="-3605"/>
                </a:stretch>
              </a:blipFill>
            </p:spPr>
          </p:sp>
          <p:sp>
            <p:nvSpPr>
              <p:cNvPr name="Freeform 60" id="60"/>
              <p:cNvSpPr/>
              <p:nvPr/>
            </p:nvSpPr>
            <p:spPr>
              <a:xfrm flipH="false" flipV="false" rot="0">
                <a:off x="0" y="0"/>
                <a:ext cx="1092708" cy="1059891"/>
              </a:xfrm>
              <a:custGeom>
                <a:avLst/>
                <a:gdLst/>
                <a:ahLst/>
                <a:cxnLst/>
                <a:rect r="r" b="b" t="t" l="l"/>
                <a:pathLst>
                  <a:path h="1059891" w="1092708">
                    <a:moveTo>
                      <a:pt x="0" y="188967"/>
                    </a:moveTo>
                    <a:cubicBezTo>
                      <a:pt x="0" y="84629"/>
                      <a:pt x="87249" y="0"/>
                      <a:pt x="194818" y="0"/>
                    </a:cubicBezTo>
                    <a:lnTo>
                      <a:pt x="897890" y="0"/>
                    </a:lnTo>
                    <a:lnTo>
                      <a:pt x="897890" y="18478"/>
                    </a:lnTo>
                    <a:lnTo>
                      <a:pt x="897890" y="0"/>
                    </a:lnTo>
                    <a:lnTo>
                      <a:pt x="897890" y="18478"/>
                    </a:lnTo>
                    <a:lnTo>
                      <a:pt x="897890" y="0"/>
                    </a:lnTo>
                    <a:cubicBezTo>
                      <a:pt x="1005459" y="0"/>
                      <a:pt x="1092708" y="84629"/>
                      <a:pt x="1092708" y="188967"/>
                    </a:cubicBezTo>
                    <a:lnTo>
                      <a:pt x="1092708" y="870924"/>
                    </a:lnTo>
                    <a:lnTo>
                      <a:pt x="1073658" y="870924"/>
                    </a:lnTo>
                    <a:lnTo>
                      <a:pt x="1092708" y="870924"/>
                    </a:lnTo>
                    <a:cubicBezTo>
                      <a:pt x="1092708" y="975262"/>
                      <a:pt x="1005459" y="1059891"/>
                      <a:pt x="897890" y="1059891"/>
                    </a:cubicBezTo>
                    <a:lnTo>
                      <a:pt x="897890" y="1041413"/>
                    </a:lnTo>
                    <a:lnTo>
                      <a:pt x="897890" y="1059891"/>
                    </a:lnTo>
                    <a:lnTo>
                      <a:pt x="194818" y="1059891"/>
                    </a:lnTo>
                    <a:lnTo>
                      <a:pt x="194818" y="1041413"/>
                    </a:lnTo>
                    <a:lnTo>
                      <a:pt x="194818" y="1059891"/>
                    </a:lnTo>
                    <a:cubicBezTo>
                      <a:pt x="87249" y="1060016"/>
                      <a:pt x="0" y="975386"/>
                      <a:pt x="0" y="870924"/>
                    </a:cubicBezTo>
                    <a:lnTo>
                      <a:pt x="0" y="188967"/>
                    </a:lnTo>
                    <a:lnTo>
                      <a:pt x="19050" y="188967"/>
                    </a:lnTo>
                    <a:lnTo>
                      <a:pt x="0" y="188967"/>
                    </a:lnTo>
                    <a:moveTo>
                      <a:pt x="38100" y="188967"/>
                    </a:moveTo>
                    <a:lnTo>
                      <a:pt x="38100" y="870924"/>
                    </a:lnTo>
                    <a:lnTo>
                      <a:pt x="19050" y="870924"/>
                    </a:lnTo>
                    <a:lnTo>
                      <a:pt x="38100" y="870924"/>
                    </a:lnTo>
                    <a:cubicBezTo>
                      <a:pt x="38100" y="954937"/>
                      <a:pt x="108331" y="1022935"/>
                      <a:pt x="194818" y="1022935"/>
                    </a:cubicBezTo>
                    <a:lnTo>
                      <a:pt x="897890" y="1022935"/>
                    </a:lnTo>
                    <a:cubicBezTo>
                      <a:pt x="984504" y="1022935"/>
                      <a:pt x="1054608" y="954813"/>
                      <a:pt x="1054608" y="870924"/>
                    </a:cubicBezTo>
                    <a:lnTo>
                      <a:pt x="1054608" y="188967"/>
                    </a:lnTo>
                    <a:lnTo>
                      <a:pt x="1073658" y="188967"/>
                    </a:lnTo>
                    <a:lnTo>
                      <a:pt x="1054608" y="188967"/>
                    </a:lnTo>
                    <a:cubicBezTo>
                      <a:pt x="1054735" y="105078"/>
                      <a:pt x="984504" y="36956"/>
                      <a:pt x="897890" y="36956"/>
                    </a:cubicBezTo>
                    <a:lnTo>
                      <a:pt x="194818" y="36956"/>
                    </a:lnTo>
                    <a:lnTo>
                      <a:pt x="194818" y="18478"/>
                    </a:lnTo>
                    <a:lnTo>
                      <a:pt x="194818" y="36956"/>
                    </a:lnTo>
                    <a:cubicBezTo>
                      <a:pt x="108331" y="36956"/>
                      <a:pt x="38100" y="105078"/>
                      <a:pt x="38100" y="188967"/>
                    </a:cubicBezTo>
                    <a:close/>
                  </a:path>
                </a:pathLst>
              </a:custGeom>
              <a:solidFill>
                <a:srgbClr val="FFFFFF"/>
              </a:solidFill>
            </p:spPr>
          </p:sp>
        </p:grpSp>
        <p:grpSp>
          <p:nvGrpSpPr>
            <p:cNvPr name="Group 61" id="61"/>
            <p:cNvGrpSpPr/>
            <p:nvPr/>
          </p:nvGrpSpPr>
          <p:grpSpPr>
            <a:xfrm rot="0">
              <a:off x="1193544" y="6181761"/>
              <a:ext cx="9145333" cy="1131619"/>
              <a:chOff x="0" y="0"/>
              <a:chExt cx="8566150" cy="1059953"/>
            </a:xfrm>
          </p:grpSpPr>
          <p:sp>
            <p:nvSpPr>
              <p:cNvPr name="Freeform 62" id="62"/>
              <p:cNvSpPr/>
              <p:nvPr/>
            </p:nvSpPr>
            <p:spPr>
              <a:xfrm flipH="false" flipV="false" rot="0">
                <a:off x="19050" y="18478"/>
                <a:ext cx="8528050" cy="1022935"/>
              </a:xfrm>
              <a:custGeom>
                <a:avLst/>
                <a:gdLst/>
                <a:ahLst/>
                <a:cxnLst/>
                <a:rect r="r" b="b" t="t" l="l"/>
                <a:pathLst>
                  <a:path h="1022935" w="8528050">
                    <a:moveTo>
                      <a:pt x="0" y="170489"/>
                    </a:moveTo>
                    <a:cubicBezTo>
                      <a:pt x="0" y="76375"/>
                      <a:pt x="81153" y="0"/>
                      <a:pt x="181356" y="0"/>
                    </a:cubicBezTo>
                    <a:lnTo>
                      <a:pt x="8346694" y="0"/>
                    </a:lnTo>
                    <a:cubicBezTo>
                      <a:pt x="8446897" y="0"/>
                      <a:pt x="8528050" y="76375"/>
                      <a:pt x="8528050" y="170489"/>
                    </a:cubicBezTo>
                    <a:lnTo>
                      <a:pt x="8528050" y="852446"/>
                    </a:lnTo>
                    <a:cubicBezTo>
                      <a:pt x="8528050" y="946683"/>
                      <a:pt x="8446897" y="1022935"/>
                      <a:pt x="8346694" y="1022935"/>
                    </a:cubicBezTo>
                    <a:lnTo>
                      <a:pt x="181356" y="1022935"/>
                    </a:lnTo>
                    <a:cubicBezTo>
                      <a:pt x="81153" y="1023058"/>
                      <a:pt x="0" y="946683"/>
                      <a:pt x="0" y="852446"/>
                    </a:cubicBezTo>
                    <a:close/>
                  </a:path>
                </a:pathLst>
              </a:custGeom>
              <a:solidFill>
                <a:srgbClr val="156082"/>
              </a:solidFill>
            </p:spPr>
          </p:sp>
          <p:sp>
            <p:nvSpPr>
              <p:cNvPr name="Freeform 63" id="63"/>
              <p:cNvSpPr/>
              <p:nvPr/>
            </p:nvSpPr>
            <p:spPr>
              <a:xfrm flipH="false" flipV="false" rot="0">
                <a:off x="0" y="0"/>
                <a:ext cx="8566150" cy="1059891"/>
              </a:xfrm>
              <a:custGeom>
                <a:avLst/>
                <a:gdLst/>
                <a:ahLst/>
                <a:cxnLst/>
                <a:rect r="r" b="b" t="t" l="l"/>
                <a:pathLst>
                  <a:path h="1059891" w="8566150">
                    <a:moveTo>
                      <a:pt x="0" y="188967"/>
                    </a:moveTo>
                    <a:cubicBezTo>
                      <a:pt x="0" y="84136"/>
                      <a:pt x="90297" y="0"/>
                      <a:pt x="200406" y="0"/>
                    </a:cubicBezTo>
                    <a:lnTo>
                      <a:pt x="8365744" y="0"/>
                    </a:lnTo>
                    <a:lnTo>
                      <a:pt x="8365744" y="18478"/>
                    </a:lnTo>
                    <a:lnTo>
                      <a:pt x="8365744" y="0"/>
                    </a:lnTo>
                    <a:cubicBezTo>
                      <a:pt x="8475852" y="0"/>
                      <a:pt x="8566150" y="84136"/>
                      <a:pt x="8566150" y="188967"/>
                    </a:cubicBezTo>
                    <a:lnTo>
                      <a:pt x="8547100" y="188967"/>
                    </a:lnTo>
                    <a:lnTo>
                      <a:pt x="8566150" y="188967"/>
                    </a:lnTo>
                    <a:lnTo>
                      <a:pt x="8566150" y="870924"/>
                    </a:lnTo>
                    <a:lnTo>
                      <a:pt x="8547100" y="870924"/>
                    </a:lnTo>
                    <a:lnTo>
                      <a:pt x="8566150" y="870924"/>
                    </a:lnTo>
                    <a:cubicBezTo>
                      <a:pt x="8566150" y="975878"/>
                      <a:pt x="8475853" y="1059891"/>
                      <a:pt x="8365744" y="1059891"/>
                    </a:cubicBezTo>
                    <a:lnTo>
                      <a:pt x="8365744" y="1041413"/>
                    </a:lnTo>
                    <a:lnTo>
                      <a:pt x="8365744" y="1059891"/>
                    </a:lnTo>
                    <a:lnTo>
                      <a:pt x="200406" y="1059891"/>
                    </a:lnTo>
                    <a:lnTo>
                      <a:pt x="200406" y="1041413"/>
                    </a:lnTo>
                    <a:lnTo>
                      <a:pt x="200406" y="1059891"/>
                    </a:lnTo>
                    <a:cubicBezTo>
                      <a:pt x="90297" y="1060016"/>
                      <a:pt x="0" y="975878"/>
                      <a:pt x="0" y="870924"/>
                    </a:cubicBezTo>
                    <a:lnTo>
                      <a:pt x="0" y="188967"/>
                    </a:lnTo>
                    <a:lnTo>
                      <a:pt x="19050" y="188967"/>
                    </a:lnTo>
                    <a:lnTo>
                      <a:pt x="0" y="188967"/>
                    </a:lnTo>
                    <a:moveTo>
                      <a:pt x="38100" y="188967"/>
                    </a:moveTo>
                    <a:lnTo>
                      <a:pt x="38100" y="870924"/>
                    </a:lnTo>
                    <a:lnTo>
                      <a:pt x="19050" y="870924"/>
                    </a:lnTo>
                    <a:lnTo>
                      <a:pt x="38100" y="870924"/>
                    </a:lnTo>
                    <a:cubicBezTo>
                      <a:pt x="38100" y="954321"/>
                      <a:pt x="110236" y="1022935"/>
                      <a:pt x="200406" y="1022935"/>
                    </a:cubicBezTo>
                    <a:lnTo>
                      <a:pt x="8365744" y="1022935"/>
                    </a:lnTo>
                    <a:cubicBezTo>
                      <a:pt x="8455913" y="1022935"/>
                      <a:pt x="8528050" y="954321"/>
                      <a:pt x="8528050" y="870924"/>
                    </a:cubicBezTo>
                    <a:lnTo>
                      <a:pt x="8528050" y="188967"/>
                    </a:lnTo>
                    <a:cubicBezTo>
                      <a:pt x="8528050" y="105570"/>
                      <a:pt x="8455914" y="36956"/>
                      <a:pt x="8365744" y="36956"/>
                    </a:cubicBezTo>
                    <a:lnTo>
                      <a:pt x="200406" y="36956"/>
                    </a:lnTo>
                    <a:lnTo>
                      <a:pt x="200406" y="18478"/>
                    </a:lnTo>
                    <a:lnTo>
                      <a:pt x="200406" y="36956"/>
                    </a:lnTo>
                    <a:cubicBezTo>
                      <a:pt x="110236" y="36956"/>
                      <a:pt x="38100" y="105570"/>
                      <a:pt x="38100" y="188967"/>
                    </a:cubicBezTo>
                    <a:close/>
                  </a:path>
                </a:pathLst>
              </a:custGeom>
              <a:solidFill>
                <a:srgbClr val="FFFFFF"/>
              </a:solidFill>
            </p:spPr>
          </p:sp>
        </p:grpSp>
        <p:grpSp>
          <p:nvGrpSpPr>
            <p:cNvPr name="Group 64" id="64"/>
            <p:cNvGrpSpPr/>
            <p:nvPr/>
          </p:nvGrpSpPr>
          <p:grpSpPr>
            <a:xfrm rot="0">
              <a:off x="1248524" y="6235078"/>
              <a:ext cx="9035385" cy="1024974"/>
              <a:chOff x="0" y="0"/>
              <a:chExt cx="8463166" cy="960061"/>
            </a:xfrm>
          </p:grpSpPr>
          <p:sp>
            <p:nvSpPr>
              <p:cNvPr name="Freeform 65" id="65"/>
              <p:cNvSpPr/>
              <p:nvPr/>
            </p:nvSpPr>
            <p:spPr>
              <a:xfrm flipH="false" flipV="false" rot="0">
                <a:off x="0" y="0"/>
                <a:ext cx="8463164" cy="960060"/>
              </a:xfrm>
              <a:custGeom>
                <a:avLst/>
                <a:gdLst/>
                <a:ahLst/>
                <a:cxnLst/>
                <a:rect r="r" b="b" t="t" l="l"/>
                <a:pathLst>
                  <a:path h="960060" w="8463164">
                    <a:moveTo>
                      <a:pt x="0" y="0"/>
                    </a:moveTo>
                    <a:lnTo>
                      <a:pt x="8463164" y="0"/>
                    </a:lnTo>
                    <a:lnTo>
                      <a:pt x="8463164" y="960060"/>
                    </a:lnTo>
                    <a:lnTo>
                      <a:pt x="0" y="960060"/>
                    </a:lnTo>
                    <a:close/>
                  </a:path>
                </a:pathLst>
              </a:custGeom>
              <a:blipFill>
                <a:blip r:embed="rId3">
                  <a:alphaModFix amt="0"/>
                </a:blip>
                <a:stretch>
                  <a:fillRect l="0" t="-120217" r="0" b="-123313"/>
                </a:stretch>
              </a:blipFill>
            </p:spPr>
          </p:sp>
          <p:sp>
            <p:nvSpPr>
              <p:cNvPr name="TextBox 66" id="66"/>
              <p:cNvSpPr txBox="true"/>
              <p:nvPr/>
            </p:nvSpPr>
            <p:spPr>
              <a:xfrm>
                <a:off x="0" y="28575"/>
                <a:ext cx="8463166" cy="931486"/>
              </a:xfrm>
              <a:prstGeom prst="rect">
                <a:avLst/>
              </a:prstGeom>
            </p:spPr>
            <p:txBody>
              <a:bodyPr anchor="ctr" rtlCol="false" tIns="0" lIns="0" bIns="0" rIns="0"/>
              <a:lstStyle/>
              <a:p>
                <a:pPr algn="ctr">
                  <a:lnSpc>
                    <a:spcPts val="2591"/>
                  </a:lnSpc>
                </a:pPr>
                <a:r>
                  <a:rPr lang="en-US" sz="2399">
                    <a:solidFill>
                      <a:srgbClr val="FFFFFF"/>
                    </a:solidFill>
                    <a:latin typeface="Aptos"/>
                    <a:ea typeface="Aptos"/>
                    <a:cs typeface="Aptos"/>
                    <a:sym typeface="Aptos"/>
                  </a:rPr>
                  <a:t>Generate FCF, delever, and repeat</a:t>
                </a:r>
              </a:p>
            </p:txBody>
          </p:sp>
        </p:grpSp>
      </p:grpSp>
      <p:sp>
        <p:nvSpPr>
          <p:cNvPr name="TextBox 67" id="67"/>
          <p:cNvSpPr txBox="true"/>
          <p:nvPr/>
        </p:nvSpPr>
        <p:spPr>
          <a:xfrm rot="0">
            <a:off x="643061" y="320507"/>
            <a:ext cx="8091449" cy="878053"/>
          </a:xfrm>
          <a:prstGeom prst="rect">
            <a:avLst/>
          </a:prstGeom>
        </p:spPr>
        <p:txBody>
          <a:bodyPr anchor="t" rtlCol="false" tIns="0" lIns="0" bIns="0" rIns="0">
            <a:spAutoFit/>
          </a:bodyPr>
          <a:lstStyle/>
          <a:p>
            <a:pPr algn="l">
              <a:lnSpc>
                <a:spcPts val="6480"/>
              </a:lnSpc>
            </a:pPr>
            <a:r>
              <a:rPr lang="en-US" sz="5400">
                <a:solidFill>
                  <a:srgbClr val="FFFFFF"/>
                </a:solidFill>
                <a:latin typeface="Aptos"/>
                <a:ea typeface="Aptos"/>
                <a:cs typeface="Aptos"/>
                <a:sym typeface="Aptos"/>
              </a:rPr>
              <a:t>The Brad Jacobs Story</a:t>
            </a:r>
          </a:p>
        </p:txBody>
      </p:sp>
      <p:sp>
        <p:nvSpPr>
          <p:cNvPr name="TextBox 68" id="68"/>
          <p:cNvSpPr txBox="true"/>
          <p:nvPr/>
        </p:nvSpPr>
        <p:spPr>
          <a:xfrm rot="0">
            <a:off x="2594529" y="7798708"/>
            <a:ext cx="13182047" cy="1926760"/>
          </a:xfrm>
          <a:prstGeom prst="rect">
            <a:avLst/>
          </a:prstGeom>
        </p:spPr>
        <p:txBody>
          <a:bodyPr anchor="t" rtlCol="false" tIns="0" lIns="0" bIns="0" rIns="0">
            <a:spAutoFit/>
          </a:bodyPr>
          <a:lstStyle/>
          <a:p>
            <a:pPr algn="ctr">
              <a:lnSpc>
                <a:spcPts val="2537"/>
              </a:lnSpc>
            </a:pPr>
            <a:r>
              <a:rPr lang="en-US" sz="2371" b="true">
                <a:solidFill>
                  <a:srgbClr val="000000"/>
                </a:solidFill>
                <a:latin typeface="Aptos Bold"/>
                <a:ea typeface="Aptos Bold"/>
                <a:cs typeface="Aptos Bold"/>
                <a:sym typeface="Aptos Bold"/>
              </a:rPr>
              <a:t>“There is no faster way that I know of to scale a business up to something that is tens of billions of dollars in size, other than M&amp;A. If it is done sensibly and well, M&amp;A is the cheat code.” </a:t>
            </a:r>
          </a:p>
          <a:p>
            <a:pPr algn="ctr">
              <a:lnSpc>
                <a:spcPts val="2537"/>
              </a:lnSpc>
            </a:pPr>
          </a:p>
          <a:p>
            <a:pPr algn="ctr">
              <a:lnSpc>
                <a:spcPts val="2537"/>
              </a:lnSpc>
            </a:pPr>
            <a:r>
              <a:rPr lang="en-US" sz="2371" b="true">
                <a:solidFill>
                  <a:srgbClr val="000000"/>
                </a:solidFill>
                <a:latin typeface="Aptos Bold"/>
                <a:ea typeface="Aptos Bold"/>
                <a:cs typeface="Aptos Bold"/>
                <a:sym typeface="Aptos Bold"/>
              </a:rPr>
              <a:t>“There is no part of building products that is off the table for us.” </a:t>
            </a:r>
          </a:p>
          <a:p>
            <a:pPr algn="ctr">
              <a:lnSpc>
                <a:spcPts val="2537"/>
              </a:lnSpc>
            </a:pPr>
          </a:p>
          <a:p>
            <a:pPr algn="ctr">
              <a:lnSpc>
                <a:spcPts val="2751"/>
              </a:lnSpc>
            </a:pPr>
            <a:r>
              <a:rPr lang="en-US" sz="2571" b="true">
                <a:solidFill>
                  <a:srgbClr val="000000"/>
                </a:solidFill>
                <a:latin typeface="Aptos Bold"/>
                <a:ea typeface="Aptos Bold"/>
                <a:cs typeface="Aptos Bold"/>
                <a:sym typeface="Aptos Bold"/>
              </a:rPr>
              <a:t> Brad Jacobs </a:t>
            </a:r>
          </a:p>
        </p:txBody>
      </p:sp>
      <p:grpSp>
        <p:nvGrpSpPr>
          <p:cNvPr name="Group 69" id="69"/>
          <p:cNvGrpSpPr/>
          <p:nvPr/>
        </p:nvGrpSpPr>
        <p:grpSpPr>
          <a:xfrm rot="0">
            <a:off x="191547" y="1955008"/>
            <a:ext cx="9895094" cy="5488227"/>
            <a:chOff x="0" y="0"/>
            <a:chExt cx="13193458" cy="7317636"/>
          </a:xfrm>
        </p:grpSpPr>
        <p:grpSp>
          <p:nvGrpSpPr>
            <p:cNvPr name="Group 70" id="70"/>
            <p:cNvGrpSpPr/>
            <p:nvPr/>
          </p:nvGrpSpPr>
          <p:grpSpPr>
            <a:xfrm rot="0">
              <a:off x="0" y="31253"/>
              <a:ext cx="13176161" cy="1031409"/>
              <a:chOff x="0" y="0"/>
              <a:chExt cx="13176161" cy="1031409"/>
            </a:xfrm>
          </p:grpSpPr>
          <p:sp>
            <p:nvSpPr>
              <p:cNvPr name="Freeform 71" id="71" descr="A large warehouse with many metal pipes  AI-generated content may be incorrect."/>
              <p:cNvSpPr/>
              <p:nvPr/>
            </p:nvSpPr>
            <p:spPr>
              <a:xfrm flipH="false" flipV="false" rot="0">
                <a:off x="0" y="0"/>
                <a:ext cx="13176186" cy="1031460"/>
              </a:xfrm>
              <a:custGeom>
                <a:avLst/>
                <a:gdLst/>
                <a:ahLst/>
                <a:cxnLst/>
                <a:rect r="r" b="b" t="t" l="l"/>
                <a:pathLst>
                  <a:path h="1031460" w="13176186">
                    <a:moveTo>
                      <a:pt x="0" y="0"/>
                    </a:moveTo>
                    <a:lnTo>
                      <a:pt x="13176186" y="0"/>
                    </a:lnTo>
                    <a:lnTo>
                      <a:pt x="13176186" y="1031460"/>
                    </a:lnTo>
                    <a:lnTo>
                      <a:pt x="0" y="1031460"/>
                    </a:lnTo>
                    <a:lnTo>
                      <a:pt x="0" y="0"/>
                    </a:lnTo>
                    <a:close/>
                  </a:path>
                </a:pathLst>
              </a:custGeom>
              <a:blipFill>
                <a:blip r:embed="rId11"/>
                <a:stretch>
                  <a:fillRect l="0" t="-309044" r="0" b="-309038"/>
                </a:stretch>
              </a:blipFill>
            </p:spPr>
          </p:sp>
        </p:grpSp>
        <p:grpSp>
          <p:nvGrpSpPr>
            <p:cNvPr name="Group 72" id="72"/>
            <p:cNvGrpSpPr/>
            <p:nvPr/>
          </p:nvGrpSpPr>
          <p:grpSpPr>
            <a:xfrm rot="0">
              <a:off x="0" y="0"/>
              <a:ext cx="13176161" cy="1062675"/>
              <a:chOff x="0" y="0"/>
              <a:chExt cx="13176161" cy="1062675"/>
            </a:xfrm>
          </p:grpSpPr>
          <p:sp>
            <p:nvSpPr>
              <p:cNvPr name="Freeform 73" id="73"/>
              <p:cNvSpPr/>
              <p:nvPr/>
            </p:nvSpPr>
            <p:spPr>
              <a:xfrm flipH="false" flipV="false" rot="0">
                <a:off x="0" y="0"/>
                <a:ext cx="13176186" cy="1062623"/>
              </a:xfrm>
              <a:custGeom>
                <a:avLst/>
                <a:gdLst/>
                <a:ahLst/>
                <a:cxnLst/>
                <a:rect r="r" b="b" t="t" l="l"/>
                <a:pathLst>
                  <a:path h="1062623" w="13176186">
                    <a:moveTo>
                      <a:pt x="0" y="0"/>
                    </a:moveTo>
                    <a:lnTo>
                      <a:pt x="13176186" y="0"/>
                    </a:lnTo>
                    <a:lnTo>
                      <a:pt x="13176186" y="1062623"/>
                    </a:lnTo>
                    <a:lnTo>
                      <a:pt x="0" y="1062623"/>
                    </a:lnTo>
                    <a:close/>
                  </a:path>
                </a:pathLst>
              </a:custGeom>
              <a:solidFill>
                <a:srgbClr val="000000">
                  <a:alpha val="24706"/>
                </a:srgbClr>
              </a:solidFill>
            </p:spPr>
          </p:sp>
          <p:sp>
            <p:nvSpPr>
              <p:cNvPr name="TextBox 74" id="74"/>
              <p:cNvSpPr txBox="true"/>
              <p:nvPr/>
            </p:nvSpPr>
            <p:spPr>
              <a:xfrm>
                <a:off x="0" y="0"/>
                <a:ext cx="13176161" cy="1062675"/>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Prior Companies</a:t>
                </a:r>
              </a:p>
            </p:txBody>
          </p:sp>
        </p:grpSp>
        <p:grpSp>
          <p:nvGrpSpPr>
            <p:cNvPr name="Group 75" id="75"/>
            <p:cNvGrpSpPr/>
            <p:nvPr/>
          </p:nvGrpSpPr>
          <p:grpSpPr>
            <a:xfrm rot="0">
              <a:off x="0" y="1181385"/>
              <a:ext cx="4331888" cy="1668851"/>
              <a:chOff x="0" y="0"/>
              <a:chExt cx="4331888" cy="1668851"/>
            </a:xfrm>
          </p:grpSpPr>
          <p:sp>
            <p:nvSpPr>
              <p:cNvPr name="Freeform 76" id="76"/>
              <p:cNvSpPr/>
              <p:nvPr/>
            </p:nvSpPr>
            <p:spPr>
              <a:xfrm flipH="false" flipV="false" rot="0">
                <a:off x="0" y="0"/>
                <a:ext cx="4331926" cy="1668798"/>
              </a:xfrm>
              <a:custGeom>
                <a:avLst/>
                <a:gdLst/>
                <a:ahLst/>
                <a:cxnLst/>
                <a:rect r="r" b="b" t="t" l="l"/>
                <a:pathLst>
                  <a:path h="1668798" w="4331926">
                    <a:moveTo>
                      <a:pt x="0" y="0"/>
                    </a:moveTo>
                    <a:lnTo>
                      <a:pt x="4331926" y="0"/>
                    </a:lnTo>
                    <a:lnTo>
                      <a:pt x="4331926" y="1668798"/>
                    </a:lnTo>
                    <a:lnTo>
                      <a:pt x="0" y="1668798"/>
                    </a:lnTo>
                    <a:lnTo>
                      <a:pt x="0" y="0"/>
                    </a:lnTo>
                    <a:close/>
                  </a:path>
                </a:pathLst>
              </a:custGeom>
              <a:blipFill>
                <a:blip r:embed="rId12"/>
                <a:stretch>
                  <a:fillRect l="-4200" t="0" r="-4199" b="-3"/>
                </a:stretch>
              </a:blipFill>
            </p:spPr>
          </p:sp>
        </p:grpSp>
        <p:grpSp>
          <p:nvGrpSpPr>
            <p:cNvPr name="Group 77" id="77"/>
            <p:cNvGrpSpPr/>
            <p:nvPr/>
          </p:nvGrpSpPr>
          <p:grpSpPr>
            <a:xfrm rot="0">
              <a:off x="4606944" y="947167"/>
              <a:ext cx="4196699" cy="2162321"/>
              <a:chOff x="0" y="0"/>
              <a:chExt cx="4196699" cy="2162321"/>
            </a:xfrm>
          </p:grpSpPr>
          <p:sp>
            <p:nvSpPr>
              <p:cNvPr name="Freeform 78" id="78"/>
              <p:cNvSpPr/>
              <p:nvPr/>
            </p:nvSpPr>
            <p:spPr>
              <a:xfrm flipH="false" flipV="false" rot="0">
                <a:off x="0" y="0"/>
                <a:ext cx="4196750" cy="2162346"/>
              </a:xfrm>
              <a:custGeom>
                <a:avLst/>
                <a:gdLst/>
                <a:ahLst/>
                <a:cxnLst/>
                <a:rect r="r" b="b" t="t" l="l"/>
                <a:pathLst>
                  <a:path h="2162346" w="4196750">
                    <a:moveTo>
                      <a:pt x="0" y="0"/>
                    </a:moveTo>
                    <a:lnTo>
                      <a:pt x="4196750" y="0"/>
                    </a:lnTo>
                    <a:lnTo>
                      <a:pt x="4196750" y="2162346"/>
                    </a:lnTo>
                    <a:lnTo>
                      <a:pt x="0" y="2162346"/>
                    </a:lnTo>
                    <a:lnTo>
                      <a:pt x="0" y="0"/>
                    </a:lnTo>
                    <a:close/>
                  </a:path>
                </a:pathLst>
              </a:custGeom>
              <a:blipFill>
                <a:blip r:embed="rId13"/>
                <a:stretch>
                  <a:fillRect l="-1525" t="-1" r="-1524" b="0"/>
                </a:stretch>
              </a:blipFill>
            </p:spPr>
          </p:sp>
        </p:grpSp>
        <p:grpSp>
          <p:nvGrpSpPr>
            <p:cNvPr name="Group 79" id="79"/>
            <p:cNvGrpSpPr/>
            <p:nvPr/>
          </p:nvGrpSpPr>
          <p:grpSpPr>
            <a:xfrm rot="0">
              <a:off x="8996759" y="1243693"/>
              <a:ext cx="4196699" cy="1572597"/>
              <a:chOff x="0" y="0"/>
              <a:chExt cx="4196699" cy="1572597"/>
            </a:xfrm>
          </p:grpSpPr>
          <p:sp>
            <p:nvSpPr>
              <p:cNvPr name="Freeform 80" id="80"/>
              <p:cNvSpPr/>
              <p:nvPr/>
            </p:nvSpPr>
            <p:spPr>
              <a:xfrm flipH="false" flipV="false" rot="0">
                <a:off x="0" y="0"/>
                <a:ext cx="4196750" cy="1572544"/>
              </a:xfrm>
              <a:custGeom>
                <a:avLst/>
                <a:gdLst/>
                <a:ahLst/>
                <a:cxnLst/>
                <a:rect r="r" b="b" t="t" l="l"/>
                <a:pathLst>
                  <a:path h="1572544" w="4196750">
                    <a:moveTo>
                      <a:pt x="0" y="0"/>
                    </a:moveTo>
                    <a:lnTo>
                      <a:pt x="4196750" y="0"/>
                    </a:lnTo>
                    <a:lnTo>
                      <a:pt x="4196750" y="1572544"/>
                    </a:lnTo>
                    <a:lnTo>
                      <a:pt x="0" y="1572544"/>
                    </a:lnTo>
                    <a:lnTo>
                      <a:pt x="0" y="0"/>
                    </a:lnTo>
                    <a:close/>
                  </a:path>
                </a:pathLst>
              </a:custGeom>
              <a:blipFill>
                <a:blip r:embed="rId14"/>
                <a:stretch>
                  <a:fillRect l="-1524" t="0" r="-1523" b="-3"/>
                </a:stretch>
              </a:blipFill>
            </p:spPr>
          </p:sp>
        </p:grpSp>
        <p:grpSp>
          <p:nvGrpSpPr>
            <p:cNvPr name="Group 81" id="81"/>
            <p:cNvGrpSpPr/>
            <p:nvPr/>
          </p:nvGrpSpPr>
          <p:grpSpPr>
            <a:xfrm rot="0">
              <a:off x="0" y="3109488"/>
              <a:ext cx="13176161" cy="830806"/>
              <a:chOff x="0" y="0"/>
              <a:chExt cx="13176161" cy="830806"/>
            </a:xfrm>
          </p:grpSpPr>
          <p:sp>
            <p:nvSpPr>
              <p:cNvPr name="Freeform 82" id="82"/>
              <p:cNvSpPr/>
              <p:nvPr/>
            </p:nvSpPr>
            <p:spPr>
              <a:xfrm flipH="false" flipV="false" rot="0">
                <a:off x="0" y="0"/>
                <a:ext cx="13176186" cy="830765"/>
              </a:xfrm>
              <a:custGeom>
                <a:avLst/>
                <a:gdLst/>
                <a:ahLst/>
                <a:cxnLst/>
                <a:rect r="r" b="b" t="t" l="l"/>
                <a:pathLst>
                  <a:path h="830765" w="13176186">
                    <a:moveTo>
                      <a:pt x="0" y="0"/>
                    </a:moveTo>
                    <a:lnTo>
                      <a:pt x="13176186" y="0"/>
                    </a:lnTo>
                    <a:lnTo>
                      <a:pt x="13176186" y="830765"/>
                    </a:lnTo>
                    <a:lnTo>
                      <a:pt x="0" y="830765"/>
                    </a:lnTo>
                    <a:close/>
                  </a:path>
                </a:pathLst>
              </a:custGeom>
              <a:solidFill>
                <a:srgbClr val="000000">
                  <a:alpha val="24706"/>
                </a:srgbClr>
              </a:solidFill>
            </p:spPr>
          </p:sp>
          <p:sp>
            <p:nvSpPr>
              <p:cNvPr name="TextBox 83" id="83"/>
              <p:cNvSpPr txBox="true"/>
              <p:nvPr/>
            </p:nvSpPr>
            <p:spPr>
              <a:xfrm>
                <a:off x="0" y="0"/>
                <a:ext cx="13176161" cy="830806"/>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Result</a:t>
                </a:r>
              </a:p>
            </p:txBody>
          </p:sp>
        </p:grpSp>
        <p:sp>
          <p:nvSpPr>
            <p:cNvPr name="TextBox 84" id="84"/>
            <p:cNvSpPr txBox="true"/>
            <p:nvPr/>
          </p:nvSpPr>
          <p:spPr>
            <a:xfrm rot="0">
              <a:off x="115842" y="4254535"/>
              <a:ext cx="3813092" cy="2524125"/>
            </a:xfrm>
            <a:prstGeom prst="rect">
              <a:avLst/>
            </a:prstGeom>
          </p:spPr>
          <p:txBody>
            <a:bodyPr anchor="t" rtlCol="false" tIns="0" lIns="0" bIns="0" rIns="0">
              <a:spAutoFit/>
            </a:bodyPr>
            <a:lstStyle/>
            <a:p>
              <a:pPr algn="l" marL="380048" indent="-190024" lvl="1">
                <a:lnSpc>
                  <a:spcPts val="2520"/>
                </a:lnSpc>
                <a:buFont typeface="Arial"/>
                <a:buChar char="•"/>
              </a:pPr>
              <a:r>
                <a:rPr lang="en-US" sz="2100">
                  <a:solidFill>
                    <a:srgbClr val="000000"/>
                  </a:solidFill>
                  <a:latin typeface="Aptos"/>
                  <a:ea typeface="Aptos"/>
                  <a:cs typeface="Aptos"/>
                  <a:sym typeface="Aptos"/>
                </a:rPr>
                <a:t>Start-up → 5ᵗʰ Largest Solid Waste Business</a:t>
              </a:r>
            </a:p>
            <a:p>
              <a:pPr algn="l" marL="380048" indent="-190024" lvl="1">
                <a:lnSpc>
                  <a:spcPts val="2520"/>
                </a:lnSpc>
                <a:buFont typeface="Arial"/>
                <a:buChar char="•"/>
              </a:pPr>
              <a:r>
                <a:rPr lang="en-US" sz="2100">
                  <a:solidFill>
                    <a:srgbClr val="000000"/>
                  </a:solidFill>
                  <a:latin typeface="Aptos"/>
                  <a:ea typeface="Aptos"/>
                  <a:cs typeface="Aptos"/>
                  <a:sym typeface="Aptos"/>
                </a:rPr>
                <a:t>47.6% Annualized return</a:t>
              </a:r>
            </a:p>
            <a:p>
              <a:pPr algn="l" marL="380048" indent="-190024" lvl="1">
                <a:lnSpc>
                  <a:spcPts val="2520"/>
                </a:lnSpc>
                <a:buFont typeface="Arial"/>
                <a:buChar char="•"/>
              </a:pPr>
              <a:r>
                <a:rPr lang="en-US" sz="2100">
                  <a:solidFill>
                    <a:srgbClr val="000000"/>
                  </a:solidFill>
                  <a:latin typeface="Aptos"/>
                  <a:ea typeface="Aptos"/>
                  <a:cs typeface="Aptos"/>
                  <a:sym typeface="Aptos"/>
                </a:rPr>
                <a:t>1997 exit = 2.5B</a:t>
              </a:r>
            </a:p>
            <a:p>
              <a:pPr algn="l" marL="380048" indent="-190024" lvl="1">
                <a:lnSpc>
                  <a:spcPts val="2520"/>
                </a:lnSpc>
              </a:pPr>
            </a:p>
          </p:txBody>
        </p:sp>
        <p:sp>
          <p:nvSpPr>
            <p:cNvPr name="TextBox 85" id="85"/>
            <p:cNvSpPr txBox="true"/>
            <p:nvPr/>
          </p:nvSpPr>
          <p:spPr>
            <a:xfrm rot="0">
              <a:off x="4556294" y="4374411"/>
              <a:ext cx="3813092" cy="2943225"/>
            </a:xfrm>
            <a:prstGeom prst="rect">
              <a:avLst/>
            </a:prstGeom>
          </p:spPr>
          <p:txBody>
            <a:bodyPr anchor="t" rtlCol="false" tIns="0" lIns="0" bIns="0" rIns="0">
              <a:spAutoFit/>
            </a:bodyPr>
            <a:lstStyle/>
            <a:p>
              <a:pPr algn="l" marL="380048" indent="-190024" lvl="1">
                <a:lnSpc>
                  <a:spcPts val="2520"/>
                </a:lnSpc>
                <a:buFont typeface="Arial"/>
                <a:buChar char="•"/>
              </a:pPr>
              <a:r>
                <a:rPr lang="en-US" sz="2100">
                  <a:solidFill>
                    <a:srgbClr val="000000"/>
                  </a:solidFill>
                  <a:latin typeface="Aptos"/>
                  <a:ea typeface="Aptos"/>
                  <a:cs typeface="Aptos"/>
                  <a:sym typeface="Aptos"/>
                </a:rPr>
                <a:t>Fragmented rental market → Largest equipment rental company</a:t>
              </a:r>
            </a:p>
            <a:p>
              <a:pPr algn="l" marL="380048" indent="-190024" lvl="1">
                <a:lnSpc>
                  <a:spcPts val="2520"/>
                </a:lnSpc>
                <a:buFont typeface="Arial"/>
                <a:buChar char="•"/>
              </a:pPr>
              <a:r>
                <a:rPr lang="en-US" sz="2100">
                  <a:solidFill>
                    <a:srgbClr val="000000"/>
                  </a:solidFill>
                  <a:latin typeface="Aptos"/>
                  <a:ea typeface="Aptos"/>
                  <a:cs typeface="Aptos"/>
                  <a:sym typeface="Aptos"/>
                </a:rPr>
                <a:t>2.2x S&amp;P Outperformance (1997-2007)</a:t>
              </a:r>
            </a:p>
          </p:txBody>
        </p:sp>
        <p:sp>
          <p:nvSpPr>
            <p:cNvPr name="TextBox 86" id="86"/>
            <p:cNvSpPr txBox="true"/>
            <p:nvPr/>
          </p:nvSpPr>
          <p:spPr>
            <a:xfrm rot="0">
              <a:off x="8615395" y="4358383"/>
              <a:ext cx="4085880" cy="1930400"/>
            </a:xfrm>
            <a:prstGeom prst="rect">
              <a:avLst/>
            </a:prstGeom>
          </p:spPr>
          <p:txBody>
            <a:bodyPr anchor="t" rtlCol="false" tIns="0" lIns="0" bIns="0" rIns="0">
              <a:spAutoFit/>
            </a:bodyPr>
            <a:lstStyle/>
            <a:p>
              <a:pPr algn="l" marL="434340" indent="-217170" lvl="1">
                <a:lnSpc>
                  <a:spcPts val="2879"/>
                </a:lnSpc>
                <a:buFont typeface="Arial"/>
                <a:buChar char="•"/>
              </a:pPr>
              <a:r>
                <a:rPr lang="en-US" sz="2400">
                  <a:solidFill>
                    <a:srgbClr val="000000"/>
                  </a:solidFill>
                  <a:latin typeface="Aptos"/>
                  <a:ea typeface="Aptos"/>
                  <a:cs typeface="Aptos"/>
                  <a:sym typeface="Aptos"/>
                </a:rPr>
                <a:t>Built through M&amp;A, tech, and spin-offs</a:t>
              </a:r>
            </a:p>
            <a:p>
              <a:pPr algn="l" marL="434340" indent="-217170" lvl="1">
                <a:lnSpc>
                  <a:spcPts val="2879"/>
                </a:lnSpc>
                <a:buFont typeface="Arial"/>
                <a:buChar char="•"/>
              </a:pPr>
              <a:r>
                <a:rPr lang="en-US" sz="2400">
                  <a:solidFill>
                    <a:srgbClr val="000000"/>
                  </a:solidFill>
                  <a:latin typeface="Aptos"/>
                  <a:ea typeface="Aptos"/>
                  <a:cs typeface="Aptos"/>
                  <a:sym typeface="Aptos"/>
                </a:rPr>
                <a:t>24.4% Annualized return (2011-2024)</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3428" cy="1165860"/>
            <a:chOff x="0" y="0"/>
            <a:chExt cx="24377904" cy="1554480"/>
          </a:xfrm>
        </p:grpSpPr>
        <p:sp>
          <p:nvSpPr>
            <p:cNvPr name="Freeform 3" id="3"/>
            <p:cNvSpPr/>
            <p:nvPr/>
          </p:nvSpPr>
          <p:spPr>
            <a:xfrm flipH="false" flipV="false" rot="0">
              <a:off x="0" y="0"/>
              <a:ext cx="24377904" cy="1554480"/>
            </a:xfrm>
            <a:custGeom>
              <a:avLst/>
              <a:gdLst/>
              <a:ahLst/>
              <a:cxnLst/>
              <a:rect r="r" b="b" t="t" l="l"/>
              <a:pathLst>
                <a:path h="1554480" w="24377904">
                  <a:moveTo>
                    <a:pt x="0" y="0"/>
                  </a:moveTo>
                  <a:lnTo>
                    <a:pt x="24377904" y="0"/>
                  </a:lnTo>
                  <a:lnTo>
                    <a:pt x="24377904" y="1554480"/>
                  </a:lnTo>
                  <a:lnTo>
                    <a:pt x="0" y="1554480"/>
                  </a:lnTo>
                  <a:close/>
                </a:path>
              </a:pathLst>
            </a:custGeom>
            <a:solidFill>
              <a:srgbClr val="071529"/>
            </a:solidFill>
          </p:spPr>
        </p:sp>
      </p:grpSp>
      <p:grpSp>
        <p:nvGrpSpPr>
          <p:cNvPr name="Group 4" id="4"/>
          <p:cNvGrpSpPr/>
          <p:nvPr/>
        </p:nvGrpSpPr>
        <p:grpSpPr>
          <a:xfrm rot="0">
            <a:off x="411480" y="68580"/>
            <a:ext cx="14401800" cy="685800"/>
            <a:chOff x="0" y="0"/>
            <a:chExt cx="19202400" cy="914400"/>
          </a:xfrm>
        </p:grpSpPr>
        <p:sp>
          <p:nvSpPr>
            <p:cNvPr name="Freeform 5" id="5"/>
            <p:cNvSpPr/>
            <p:nvPr/>
          </p:nvSpPr>
          <p:spPr>
            <a:xfrm flipH="false" flipV="false" rot="0">
              <a:off x="0" y="0"/>
              <a:ext cx="19202400" cy="914400"/>
            </a:xfrm>
            <a:custGeom>
              <a:avLst/>
              <a:gdLst/>
              <a:ahLst/>
              <a:cxnLst/>
              <a:rect r="r" b="b" t="t" l="l"/>
              <a:pathLst>
                <a:path h="914400" w="19202400">
                  <a:moveTo>
                    <a:pt x="0" y="0"/>
                  </a:moveTo>
                  <a:lnTo>
                    <a:pt x="19202400" y="0"/>
                  </a:lnTo>
                  <a:lnTo>
                    <a:pt x="19202400" y="914400"/>
                  </a:lnTo>
                  <a:lnTo>
                    <a:pt x="0" y="914400"/>
                  </a:lnTo>
                  <a:close/>
                </a:path>
              </a:pathLst>
            </a:custGeom>
            <a:blipFill>
              <a:blip r:embed="rId3">
                <a:alphaModFix amt="0"/>
              </a:blip>
              <a:stretch>
                <a:fillRect l="0" t="-359185" r="0" b="-359185"/>
              </a:stretch>
            </a:blipFill>
          </p:spPr>
        </p:sp>
        <p:sp>
          <p:nvSpPr>
            <p:cNvPr name="TextBox 6" id="6"/>
            <p:cNvSpPr txBox="true"/>
            <p:nvPr/>
          </p:nvSpPr>
          <p:spPr>
            <a:xfrm>
              <a:off x="0" y="-85725"/>
              <a:ext cx="19202400" cy="1000125"/>
            </a:xfrm>
            <a:prstGeom prst="rect">
              <a:avLst/>
            </a:prstGeom>
          </p:spPr>
          <p:txBody>
            <a:bodyPr anchor="ctr" rtlCol="false" tIns="0" lIns="0" bIns="0" rIns="0"/>
            <a:lstStyle/>
            <a:p>
              <a:pPr algn="l">
                <a:lnSpc>
                  <a:spcPts val="5040"/>
                </a:lnSpc>
              </a:pPr>
              <a:r>
                <a:rPr lang="en-US" sz="4200" b="true">
                  <a:solidFill>
                    <a:srgbClr val="FFFFFF"/>
                  </a:solidFill>
                  <a:latin typeface="Calibri (MS) Bold"/>
                  <a:ea typeface="Calibri (MS) Bold"/>
                  <a:cs typeface="Calibri (MS) Bold"/>
                  <a:sym typeface="Calibri (MS) Bold"/>
                </a:rPr>
                <a:t>Jacobs Equity Unlock</a:t>
              </a:r>
            </a:p>
          </p:txBody>
        </p:sp>
      </p:grpSp>
      <p:grpSp>
        <p:nvGrpSpPr>
          <p:cNvPr name="Group 7" id="7"/>
          <p:cNvGrpSpPr/>
          <p:nvPr/>
        </p:nvGrpSpPr>
        <p:grpSpPr>
          <a:xfrm rot="0">
            <a:off x="438912" y="713232"/>
            <a:ext cx="14401800" cy="384048"/>
            <a:chOff x="0" y="0"/>
            <a:chExt cx="19202400" cy="512064"/>
          </a:xfrm>
        </p:grpSpPr>
        <p:sp>
          <p:nvSpPr>
            <p:cNvPr name="Freeform 8" id="8"/>
            <p:cNvSpPr/>
            <p:nvPr/>
          </p:nvSpPr>
          <p:spPr>
            <a:xfrm flipH="false" flipV="false" rot="0">
              <a:off x="0" y="0"/>
              <a:ext cx="19202400" cy="512064"/>
            </a:xfrm>
            <a:custGeom>
              <a:avLst/>
              <a:gdLst/>
              <a:ahLst/>
              <a:cxnLst/>
              <a:rect r="r" b="b" t="t" l="l"/>
              <a:pathLst>
                <a:path h="512064" w="19202400">
                  <a:moveTo>
                    <a:pt x="0" y="0"/>
                  </a:moveTo>
                  <a:lnTo>
                    <a:pt x="19202400" y="0"/>
                  </a:lnTo>
                  <a:lnTo>
                    <a:pt x="19202400" y="512064"/>
                  </a:lnTo>
                  <a:lnTo>
                    <a:pt x="0" y="512064"/>
                  </a:lnTo>
                  <a:close/>
                </a:path>
              </a:pathLst>
            </a:custGeom>
            <a:blipFill>
              <a:blip r:embed="rId3">
                <a:alphaModFix amt="0"/>
              </a:blip>
              <a:stretch>
                <a:fillRect l="0" t="-680688" r="0" b="-680688"/>
              </a:stretch>
            </a:blipFill>
          </p:spPr>
        </p:sp>
        <p:sp>
          <p:nvSpPr>
            <p:cNvPr name="TextBox 9" id="9"/>
            <p:cNvSpPr txBox="true"/>
            <p:nvPr/>
          </p:nvSpPr>
          <p:spPr>
            <a:xfrm>
              <a:off x="0" y="-38100"/>
              <a:ext cx="19202400" cy="550164"/>
            </a:xfrm>
            <a:prstGeom prst="rect">
              <a:avLst/>
            </a:prstGeom>
          </p:spPr>
          <p:txBody>
            <a:bodyPr anchor="ctr" rtlCol="false" tIns="0" lIns="0" bIns="0" rIns="0"/>
            <a:lstStyle/>
            <a:p>
              <a:pPr algn="l">
                <a:lnSpc>
                  <a:spcPts val="2160"/>
                </a:lnSpc>
              </a:pPr>
              <a:r>
                <a:rPr lang="en-US" sz="1800">
                  <a:solidFill>
                    <a:srgbClr val="C9D6EA"/>
                  </a:solidFill>
                  <a:latin typeface="Calibri (MS)"/>
                  <a:ea typeface="Calibri (MS)"/>
                  <a:cs typeface="Calibri (MS)"/>
                  <a:sym typeface="Calibri (MS)"/>
                </a:rPr>
                <a:t>Scale  +  FCF  +  Deleveraging  +  Re-rate</a:t>
              </a:r>
            </a:p>
          </p:txBody>
        </p:sp>
      </p:grpSp>
      <p:grpSp>
        <p:nvGrpSpPr>
          <p:cNvPr name="Group 10" id="10"/>
          <p:cNvGrpSpPr/>
          <p:nvPr/>
        </p:nvGrpSpPr>
        <p:grpSpPr>
          <a:xfrm rot="0">
            <a:off x="16527780" y="0"/>
            <a:ext cx="1755648" cy="1165860"/>
            <a:chOff x="0" y="0"/>
            <a:chExt cx="2340864" cy="1554480"/>
          </a:xfrm>
        </p:grpSpPr>
        <p:sp>
          <p:nvSpPr>
            <p:cNvPr name="Freeform 11" id="11"/>
            <p:cNvSpPr/>
            <p:nvPr/>
          </p:nvSpPr>
          <p:spPr>
            <a:xfrm flipH="false" flipV="false" rot="0">
              <a:off x="0" y="0"/>
              <a:ext cx="2340864" cy="1554480"/>
            </a:xfrm>
            <a:custGeom>
              <a:avLst/>
              <a:gdLst/>
              <a:ahLst/>
              <a:cxnLst/>
              <a:rect r="r" b="b" t="t" l="l"/>
              <a:pathLst>
                <a:path h="1554480" w="2340864">
                  <a:moveTo>
                    <a:pt x="0" y="0"/>
                  </a:moveTo>
                  <a:lnTo>
                    <a:pt x="2340864" y="0"/>
                  </a:lnTo>
                  <a:lnTo>
                    <a:pt x="2340864" y="1554480"/>
                  </a:lnTo>
                  <a:lnTo>
                    <a:pt x="0" y="1554480"/>
                  </a:lnTo>
                  <a:close/>
                </a:path>
              </a:pathLst>
            </a:custGeom>
            <a:solidFill>
              <a:srgbClr val="1F5BD7"/>
            </a:solidFill>
          </p:spPr>
        </p:sp>
      </p:grpSp>
      <p:grpSp>
        <p:nvGrpSpPr>
          <p:cNvPr name="Group 12" id="12"/>
          <p:cNvGrpSpPr/>
          <p:nvPr/>
        </p:nvGrpSpPr>
        <p:grpSpPr>
          <a:xfrm rot="0">
            <a:off x="16527780" y="0"/>
            <a:ext cx="1755648" cy="1165860"/>
            <a:chOff x="0" y="0"/>
            <a:chExt cx="2340864" cy="1554480"/>
          </a:xfrm>
        </p:grpSpPr>
        <p:sp>
          <p:nvSpPr>
            <p:cNvPr name="Freeform 13" id="13"/>
            <p:cNvSpPr/>
            <p:nvPr/>
          </p:nvSpPr>
          <p:spPr>
            <a:xfrm flipH="false" flipV="false" rot="0">
              <a:off x="0" y="0"/>
              <a:ext cx="2340864" cy="1554480"/>
            </a:xfrm>
            <a:custGeom>
              <a:avLst/>
              <a:gdLst/>
              <a:ahLst/>
              <a:cxnLst/>
              <a:rect r="r" b="b" t="t" l="l"/>
              <a:pathLst>
                <a:path h="1554480" w="2340864">
                  <a:moveTo>
                    <a:pt x="0" y="0"/>
                  </a:moveTo>
                  <a:lnTo>
                    <a:pt x="2340864" y="0"/>
                  </a:lnTo>
                  <a:lnTo>
                    <a:pt x="2340864" y="1554480"/>
                  </a:lnTo>
                  <a:lnTo>
                    <a:pt x="0" y="1554480"/>
                  </a:lnTo>
                  <a:close/>
                </a:path>
              </a:pathLst>
            </a:custGeom>
            <a:blipFill>
              <a:blip r:embed="rId3">
                <a:alphaModFix amt="0"/>
              </a:blip>
              <a:stretch>
                <a:fillRect l="-35201" t="0" r="-35201" b="0"/>
              </a:stretch>
            </a:blipFill>
          </p:spPr>
        </p:sp>
        <p:sp>
          <p:nvSpPr>
            <p:cNvPr name="TextBox 14" id="14"/>
            <p:cNvSpPr txBox="true"/>
            <p:nvPr/>
          </p:nvSpPr>
          <p:spPr>
            <a:xfrm>
              <a:off x="0" y="-76200"/>
              <a:ext cx="2340864" cy="1630680"/>
            </a:xfrm>
            <a:prstGeom prst="rect">
              <a:avLst/>
            </a:prstGeom>
          </p:spPr>
          <p:txBody>
            <a:bodyPr anchor="ctr" rtlCol="false" tIns="0" lIns="0" bIns="0" rIns="0"/>
            <a:lstStyle/>
            <a:p>
              <a:pPr algn="ctr">
                <a:lnSpc>
                  <a:spcPts val="4680"/>
                </a:lnSpc>
              </a:pPr>
              <a:r>
                <a:rPr lang="en-US" b="true" sz="3900" spc="149">
                  <a:solidFill>
                    <a:srgbClr val="FFFFFF"/>
                  </a:solidFill>
                  <a:latin typeface="Calibri (MS) Bold"/>
                  <a:ea typeface="Calibri (MS) Bold"/>
                  <a:cs typeface="Calibri (MS) Bold"/>
                  <a:sym typeface="Calibri (MS) Bold"/>
                </a:rPr>
                <a:t>QXO</a:t>
              </a:r>
            </a:p>
          </p:txBody>
        </p:sp>
      </p:grpSp>
      <p:grpSp>
        <p:nvGrpSpPr>
          <p:cNvPr name="Group 15" id="15"/>
          <p:cNvGrpSpPr/>
          <p:nvPr/>
        </p:nvGrpSpPr>
        <p:grpSpPr>
          <a:xfrm rot="0">
            <a:off x="269558" y="1298258"/>
            <a:ext cx="4360926" cy="1216533"/>
            <a:chOff x="0" y="0"/>
            <a:chExt cx="5814568" cy="1622044"/>
          </a:xfrm>
        </p:grpSpPr>
        <p:sp>
          <p:nvSpPr>
            <p:cNvPr name="Freeform 16" id="16"/>
            <p:cNvSpPr/>
            <p:nvPr/>
          </p:nvSpPr>
          <p:spPr>
            <a:xfrm flipH="false" flipV="false" rot="0">
              <a:off x="6350" y="6350"/>
              <a:ext cx="5801868" cy="1609344"/>
            </a:xfrm>
            <a:custGeom>
              <a:avLst/>
              <a:gdLst/>
              <a:ahLst/>
              <a:cxnLst/>
              <a:rect r="r" b="b" t="t" l="l"/>
              <a:pathLst>
                <a:path h="1609344" w="5801868">
                  <a:moveTo>
                    <a:pt x="0" y="0"/>
                  </a:moveTo>
                  <a:lnTo>
                    <a:pt x="5801868" y="0"/>
                  </a:lnTo>
                  <a:lnTo>
                    <a:pt x="5801868" y="1609344"/>
                  </a:lnTo>
                  <a:lnTo>
                    <a:pt x="0" y="1609344"/>
                  </a:lnTo>
                  <a:close/>
                </a:path>
              </a:pathLst>
            </a:custGeom>
            <a:solidFill>
              <a:srgbClr val="EAF1FB"/>
            </a:solidFill>
          </p:spPr>
        </p:sp>
        <p:sp>
          <p:nvSpPr>
            <p:cNvPr name="Freeform 17" id="17"/>
            <p:cNvSpPr/>
            <p:nvPr/>
          </p:nvSpPr>
          <p:spPr>
            <a:xfrm flipH="false" flipV="false" rot="0">
              <a:off x="0" y="0"/>
              <a:ext cx="5814568" cy="1622044"/>
            </a:xfrm>
            <a:custGeom>
              <a:avLst/>
              <a:gdLst/>
              <a:ahLst/>
              <a:cxnLst/>
              <a:rect r="r" b="b" t="t" l="l"/>
              <a:pathLst>
                <a:path h="1622044" w="5814568">
                  <a:moveTo>
                    <a:pt x="6350" y="0"/>
                  </a:moveTo>
                  <a:lnTo>
                    <a:pt x="5808218" y="0"/>
                  </a:lnTo>
                  <a:cubicBezTo>
                    <a:pt x="5811774" y="0"/>
                    <a:pt x="5814568" y="2794"/>
                    <a:pt x="5814568" y="6350"/>
                  </a:cubicBezTo>
                  <a:lnTo>
                    <a:pt x="5814568" y="1615694"/>
                  </a:lnTo>
                  <a:cubicBezTo>
                    <a:pt x="5814568" y="1619250"/>
                    <a:pt x="5811774" y="1622044"/>
                    <a:pt x="5808218" y="1622044"/>
                  </a:cubicBezTo>
                  <a:lnTo>
                    <a:pt x="6350" y="1622044"/>
                  </a:lnTo>
                  <a:cubicBezTo>
                    <a:pt x="2794" y="1622044"/>
                    <a:pt x="0" y="1619250"/>
                    <a:pt x="0" y="1615694"/>
                  </a:cubicBezTo>
                  <a:lnTo>
                    <a:pt x="0" y="6350"/>
                  </a:lnTo>
                  <a:cubicBezTo>
                    <a:pt x="0" y="2794"/>
                    <a:pt x="2794" y="0"/>
                    <a:pt x="6350" y="0"/>
                  </a:cubicBezTo>
                  <a:moveTo>
                    <a:pt x="6350" y="12700"/>
                  </a:moveTo>
                  <a:lnTo>
                    <a:pt x="6350" y="6350"/>
                  </a:lnTo>
                  <a:lnTo>
                    <a:pt x="12700" y="6350"/>
                  </a:lnTo>
                  <a:lnTo>
                    <a:pt x="12700" y="1615694"/>
                  </a:lnTo>
                  <a:lnTo>
                    <a:pt x="6350" y="1615694"/>
                  </a:lnTo>
                  <a:lnTo>
                    <a:pt x="6350" y="1609344"/>
                  </a:lnTo>
                  <a:lnTo>
                    <a:pt x="5808218" y="1609344"/>
                  </a:lnTo>
                  <a:lnTo>
                    <a:pt x="5808218" y="1615694"/>
                  </a:lnTo>
                  <a:lnTo>
                    <a:pt x="5801868" y="1615694"/>
                  </a:lnTo>
                  <a:lnTo>
                    <a:pt x="5801868" y="6350"/>
                  </a:lnTo>
                  <a:lnTo>
                    <a:pt x="5808218" y="6350"/>
                  </a:lnTo>
                  <a:lnTo>
                    <a:pt x="5808218" y="12700"/>
                  </a:lnTo>
                  <a:lnTo>
                    <a:pt x="6350" y="12700"/>
                  </a:lnTo>
                  <a:close/>
                </a:path>
              </a:pathLst>
            </a:custGeom>
            <a:solidFill>
              <a:srgbClr val="D8E2EF"/>
            </a:solidFill>
          </p:spPr>
        </p:sp>
      </p:grpSp>
      <p:grpSp>
        <p:nvGrpSpPr>
          <p:cNvPr name="Group 18" id="18"/>
          <p:cNvGrpSpPr/>
          <p:nvPr/>
        </p:nvGrpSpPr>
        <p:grpSpPr>
          <a:xfrm rot="0">
            <a:off x="274320" y="1303020"/>
            <a:ext cx="109728" cy="1207008"/>
            <a:chOff x="0" y="0"/>
            <a:chExt cx="146304" cy="1609344"/>
          </a:xfrm>
        </p:grpSpPr>
        <p:sp>
          <p:nvSpPr>
            <p:cNvPr name="Freeform 19" id="19"/>
            <p:cNvSpPr/>
            <p:nvPr/>
          </p:nvSpPr>
          <p:spPr>
            <a:xfrm flipH="false" flipV="false" rot="0">
              <a:off x="0" y="0"/>
              <a:ext cx="146304" cy="1609344"/>
            </a:xfrm>
            <a:custGeom>
              <a:avLst/>
              <a:gdLst/>
              <a:ahLst/>
              <a:cxnLst/>
              <a:rect r="r" b="b" t="t" l="l"/>
              <a:pathLst>
                <a:path h="1609344" w="146304">
                  <a:moveTo>
                    <a:pt x="0" y="0"/>
                  </a:moveTo>
                  <a:lnTo>
                    <a:pt x="146304" y="0"/>
                  </a:lnTo>
                  <a:lnTo>
                    <a:pt x="146304" y="1609344"/>
                  </a:lnTo>
                  <a:lnTo>
                    <a:pt x="0" y="1609344"/>
                  </a:lnTo>
                  <a:close/>
                </a:path>
              </a:pathLst>
            </a:custGeom>
            <a:solidFill>
              <a:srgbClr val="1F5BD7"/>
            </a:solidFill>
          </p:spPr>
        </p:sp>
      </p:grpSp>
      <p:grpSp>
        <p:nvGrpSpPr>
          <p:cNvPr name="Group 20" id="20"/>
          <p:cNvGrpSpPr/>
          <p:nvPr/>
        </p:nvGrpSpPr>
        <p:grpSpPr>
          <a:xfrm rot="0">
            <a:off x="521208" y="1371600"/>
            <a:ext cx="4049649" cy="521208"/>
            <a:chOff x="0" y="0"/>
            <a:chExt cx="5399532" cy="694944"/>
          </a:xfrm>
        </p:grpSpPr>
        <p:sp>
          <p:nvSpPr>
            <p:cNvPr name="Freeform 21" id="21"/>
            <p:cNvSpPr/>
            <p:nvPr/>
          </p:nvSpPr>
          <p:spPr>
            <a:xfrm flipH="false" flipV="false" rot="0">
              <a:off x="0" y="0"/>
              <a:ext cx="5399532" cy="694944"/>
            </a:xfrm>
            <a:custGeom>
              <a:avLst/>
              <a:gdLst/>
              <a:ahLst/>
              <a:cxnLst/>
              <a:rect r="r" b="b" t="t" l="l"/>
              <a:pathLst>
                <a:path h="694944" w="5399532">
                  <a:moveTo>
                    <a:pt x="0" y="0"/>
                  </a:moveTo>
                  <a:lnTo>
                    <a:pt x="5399532" y="0"/>
                  </a:lnTo>
                  <a:lnTo>
                    <a:pt x="5399532" y="694944"/>
                  </a:lnTo>
                  <a:lnTo>
                    <a:pt x="0" y="694944"/>
                  </a:lnTo>
                  <a:close/>
                </a:path>
              </a:pathLst>
            </a:custGeom>
            <a:blipFill>
              <a:blip r:embed="rId3">
                <a:alphaModFix amt="0"/>
              </a:blip>
              <a:stretch>
                <a:fillRect l="0" t="-101393" r="0" b="-101393"/>
              </a:stretch>
            </a:blipFill>
          </p:spPr>
        </p:sp>
        <p:sp>
          <p:nvSpPr>
            <p:cNvPr name="TextBox 22" id="22"/>
            <p:cNvSpPr txBox="true"/>
            <p:nvPr/>
          </p:nvSpPr>
          <p:spPr>
            <a:xfrm>
              <a:off x="0" y="-66675"/>
              <a:ext cx="5399532" cy="761619"/>
            </a:xfrm>
            <a:prstGeom prst="rect">
              <a:avLst/>
            </a:prstGeom>
          </p:spPr>
          <p:txBody>
            <a:bodyPr anchor="ctr" rtlCol="false" tIns="0" lIns="0" bIns="0" rIns="0"/>
            <a:lstStyle/>
            <a:p>
              <a:pPr algn="l">
                <a:lnSpc>
                  <a:spcPts val="3960"/>
                </a:lnSpc>
              </a:pPr>
              <a:r>
                <a:rPr lang="en-US" sz="3300" b="true">
                  <a:solidFill>
                    <a:srgbClr val="0A1F3D"/>
                  </a:solidFill>
                  <a:latin typeface="Calibri (MS) Bold"/>
                  <a:ea typeface="Calibri (MS) Bold"/>
                  <a:cs typeface="Calibri (MS) Bold"/>
                  <a:sym typeface="Calibri (MS) Bold"/>
                </a:rPr>
                <a:t>$18.1B+</a:t>
              </a:r>
            </a:p>
          </p:txBody>
        </p:sp>
      </p:grpSp>
      <p:grpSp>
        <p:nvGrpSpPr>
          <p:cNvPr name="Group 23" id="23"/>
          <p:cNvGrpSpPr/>
          <p:nvPr/>
        </p:nvGrpSpPr>
        <p:grpSpPr>
          <a:xfrm rot="0">
            <a:off x="521208" y="1879092"/>
            <a:ext cx="4049649" cy="329184"/>
            <a:chOff x="0" y="0"/>
            <a:chExt cx="5399532" cy="438912"/>
          </a:xfrm>
        </p:grpSpPr>
        <p:sp>
          <p:nvSpPr>
            <p:cNvPr name="Freeform 24" id="24"/>
            <p:cNvSpPr/>
            <p:nvPr/>
          </p:nvSpPr>
          <p:spPr>
            <a:xfrm flipH="false" flipV="false" rot="0">
              <a:off x="0" y="0"/>
              <a:ext cx="5399532" cy="438912"/>
            </a:xfrm>
            <a:custGeom>
              <a:avLst/>
              <a:gdLst/>
              <a:ahLst/>
              <a:cxnLst/>
              <a:rect r="r" b="b" t="t" l="l"/>
              <a:pathLst>
                <a:path h="438912" w="5399532">
                  <a:moveTo>
                    <a:pt x="0" y="0"/>
                  </a:moveTo>
                  <a:lnTo>
                    <a:pt x="5399532" y="0"/>
                  </a:lnTo>
                  <a:lnTo>
                    <a:pt x="5399532" y="438912"/>
                  </a:lnTo>
                  <a:lnTo>
                    <a:pt x="0" y="438912"/>
                  </a:lnTo>
                  <a:close/>
                </a:path>
              </a:pathLst>
            </a:custGeom>
            <a:blipFill>
              <a:blip r:embed="rId3">
                <a:alphaModFix amt="0"/>
              </a:blip>
              <a:stretch>
                <a:fillRect l="0" t="-189706" r="0" b="-189706"/>
              </a:stretch>
            </a:blipFill>
          </p:spPr>
        </p:sp>
        <p:sp>
          <p:nvSpPr>
            <p:cNvPr name="TextBox 25" id="25"/>
            <p:cNvSpPr txBox="true"/>
            <p:nvPr/>
          </p:nvSpPr>
          <p:spPr>
            <a:xfrm>
              <a:off x="0" y="-38100"/>
              <a:ext cx="5399532" cy="477012"/>
            </a:xfrm>
            <a:prstGeom prst="rect">
              <a:avLst/>
            </a:prstGeom>
          </p:spPr>
          <p:txBody>
            <a:bodyPr anchor="ctr" rtlCol="false" tIns="0" lIns="0" bIns="0" rIns="0"/>
            <a:lstStyle/>
            <a:p>
              <a:pPr algn="l">
                <a:lnSpc>
                  <a:spcPts val="2070"/>
                </a:lnSpc>
              </a:pPr>
              <a:r>
                <a:rPr lang="en-US" sz="1725" b="true">
                  <a:solidFill>
                    <a:srgbClr val="0F172A"/>
                  </a:solidFill>
                  <a:latin typeface="Calibri (MS) Bold"/>
                  <a:ea typeface="Calibri (MS) Bold"/>
                  <a:cs typeface="Calibri (MS) Bold"/>
                  <a:sym typeface="Calibri (MS) Bold"/>
                </a:rPr>
                <a:t>Pro Forma Revenue</a:t>
              </a:r>
            </a:p>
          </p:txBody>
        </p:sp>
      </p:grpSp>
      <p:grpSp>
        <p:nvGrpSpPr>
          <p:cNvPr name="Group 26" id="26"/>
          <p:cNvGrpSpPr/>
          <p:nvPr/>
        </p:nvGrpSpPr>
        <p:grpSpPr>
          <a:xfrm rot="0">
            <a:off x="521208" y="2194560"/>
            <a:ext cx="4049649" cy="301752"/>
            <a:chOff x="0" y="0"/>
            <a:chExt cx="5399532" cy="402336"/>
          </a:xfrm>
        </p:grpSpPr>
        <p:sp>
          <p:nvSpPr>
            <p:cNvPr name="Freeform 27" id="27"/>
            <p:cNvSpPr/>
            <p:nvPr/>
          </p:nvSpPr>
          <p:spPr>
            <a:xfrm flipH="false" flipV="false" rot="0">
              <a:off x="0" y="0"/>
              <a:ext cx="5399532" cy="402336"/>
            </a:xfrm>
            <a:custGeom>
              <a:avLst/>
              <a:gdLst/>
              <a:ahLst/>
              <a:cxnLst/>
              <a:rect r="r" b="b" t="t" l="l"/>
              <a:pathLst>
                <a:path h="402336" w="5399532">
                  <a:moveTo>
                    <a:pt x="0" y="0"/>
                  </a:moveTo>
                  <a:lnTo>
                    <a:pt x="5399532" y="0"/>
                  </a:lnTo>
                  <a:lnTo>
                    <a:pt x="5399532" y="402336"/>
                  </a:lnTo>
                  <a:lnTo>
                    <a:pt x="0" y="402336"/>
                  </a:lnTo>
                  <a:close/>
                </a:path>
              </a:pathLst>
            </a:custGeom>
            <a:blipFill>
              <a:blip r:embed="rId3">
                <a:alphaModFix amt="0"/>
              </a:blip>
              <a:stretch>
                <a:fillRect l="0" t="-211498" r="0" b="-211498"/>
              </a:stretch>
            </a:blipFill>
          </p:spPr>
        </p:sp>
        <p:sp>
          <p:nvSpPr>
            <p:cNvPr name="TextBox 28" id="28"/>
            <p:cNvSpPr txBox="true"/>
            <p:nvPr/>
          </p:nvSpPr>
          <p:spPr>
            <a:xfrm>
              <a:off x="0" y="-28575"/>
              <a:ext cx="5399532" cy="430911"/>
            </a:xfrm>
            <a:prstGeom prst="rect">
              <a:avLst/>
            </a:prstGeom>
          </p:spPr>
          <p:txBody>
            <a:bodyPr anchor="ctr" rtlCol="false" tIns="0" lIns="0" bIns="0" rIns="0"/>
            <a:lstStyle/>
            <a:p>
              <a:pPr algn="l">
                <a:lnSpc>
                  <a:spcPts val="1530"/>
                </a:lnSpc>
              </a:pPr>
              <a:r>
                <a:rPr lang="en-US" sz="1275" i="true">
                  <a:solidFill>
                    <a:srgbClr val="475569"/>
                  </a:solidFill>
                  <a:latin typeface="Calibri (MS) Italics"/>
                  <a:ea typeface="Calibri (MS) Italics"/>
                  <a:cs typeface="Calibri (MS) Italics"/>
                  <a:sym typeface="Calibri (MS) Italics"/>
                </a:rPr>
                <a:t>QXO + Beacon + Kodiak + TopBuild</a:t>
              </a:r>
            </a:p>
          </p:txBody>
        </p:sp>
      </p:grpSp>
      <p:grpSp>
        <p:nvGrpSpPr>
          <p:cNvPr name="Group 29" id="29"/>
          <p:cNvGrpSpPr/>
          <p:nvPr/>
        </p:nvGrpSpPr>
        <p:grpSpPr>
          <a:xfrm rot="0">
            <a:off x="4730686" y="1298258"/>
            <a:ext cx="4360926" cy="1216533"/>
            <a:chOff x="0" y="0"/>
            <a:chExt cx="5814568" cy="1622044"/>
          </a:xfrm>
        </p:grpSpPr>
        <p:sp>
          <p:nvSpPr>
            <p:cNvPr name="Freeform 30" id="30"/>
            <p:cNvSpPr/>
            <p:nvPr/>
          </p:nvSpPr>
          <p:spPr>
            <a:xfrm flipH="false" flipV="false" rot="0">
              <a:off x="6350" y="6350"/>
              <a:ext cx="5801868" cy="1609344"/>
            </a:xfrm>
            <a:custGeom>
              <a:avLst/>
              <a:gdLst/>
              <a:ahLst/>
              <a:cxnLst/>
              <a:rect r="r" b="b" t="t" l="l"/>
              <a:pathLst>
                <a:path h="1609344" w="5801868">
                  <a:moveTo>
                    <a:pt x="0" y="0"/>
                  </a:moveTo>
                  <a:lnTo>
                    <a:pt x="5801868" y="0"/>
                  </a:lnTo>
                  <a:lnTo>
                    <a:pt x="5801868" y="1609344"/>
                  </a:lnTo>
                  <a:lnTo>
                    <a:pt x="0" y="1609344"/>
                  </a:lnTo>
                  <a:close/>
                </a:path>
              </a:pathLst>
            </a:custGeom>
            <a:solidFill>
              <a:srgbClr val="EAF1FB"/>
            </a:solidFill>
          </p:spPr>
        </p:sp>
        <p:sp>
          <p:nvSpPr>
            <p:cNvPr name="Freeform 31" id="31"/>
            <p:cNvSpPr/>
            <p:nvPr/>
          </p:nvSpPr>
          <p:spPr>
            <a:xfrm flipH="false" flipV="false" rot="0">
              <a:off x="0" y="0"/>
              <a:ext cx="5814568" cy="1622044"/>
            </a:xfrm>
            <a:custGeom>
              <a:avLst/>
              <a:gdLst/>
              <a:ahLst/>
              <a:cxnLst/>
              <a:rect r="r" b="b" t="t" l="l"/>
              <a:pathLst>
                <a:path h="1622044" w="5814568">
                  <a:moveTo>
                    <a:pt x="6350" y="0"/>
                  </a:moveTo>
                  <a:lnTo>
                    <a:pt x="5808218" y="0"/>
                  </a:lnTo>
                  <a:cubicBezTo>
                    <a:pt x="5811774" y="0"/>
                    <a:pt x="5814568" y="2794"/>
                    <a:pt x="5814568" y="6350"/>
                  </a:cubicBezTo>
                  <a:lnTo>
                    <a:pt x="5814568" y="1615694"/>
                  </a:lnTo>
                  <a:cubicBezTo>
                    <a:pt x="5814568" y="1619250"/>
                    <a:pt x="5811774" y="1622044"/>
                    <a:pt x="5808218" y="1622044"/>
                  </a:cubicBezTo>
                  <a:lnTo>
                    <a:pt x="6350" y="1622044"/>
                  </a:lnTo>
                  <a:cubicBezTo>
                    <a:pt x="2794" y="1622044"/>
                    <a:pt x="0" y="1619250"/>
                    <a:pt x="0" y="1615694"/>
                  </a:cubicBezTo>
                  <a:lnTo>
                    <a:pt x="0" y="6350"/>
                  </a:lnTo>
                  <a:cubicBezTo>
                    <a:pt x="0" y="2794"/>
                    <a:pt x="2794" y="0"/>
                    <a:pt x="6350" y="0"/>
                  </a:cubicBezTo>
                  <a:moveTo>
                    <a:pt x="6350" y="12700"/>
                  </a:moveTo>
                  <a:lnTo>
                    <a:pt x="6350" y="6350"/>
                  </a:lnTo>
                  <a:lnTo>
                    <a:pt x="12700" y="6350"/>
                  </a:lnTo>
                  <a:lnTo>
                    <a:pt x="12700" y="1615694"/>
                  </a:lnTo>
                  <a:lnTo>
                    <a:pt x="6350" y="1615694"/>
                  </a:lnTo>
                  <a:lnTo>
                    <a:pt x="6350" y="1609344"/>
                  </a:lnTo>
                  <a:lnTo>
                    <a:pt x="5808218" y="1609344"/>
                  </a:lnTo>
                  <a:lnTo>
                    <a:pt x="5808218" y="1615694"/>
                  </a:lnTo>
                  <a:lnTo>
                    <a:pt x="5801868" y="1615694"/>
                  </a:lnTo>
                  <a:lnTo>
                    <a:pt x="5801868" y="6350"/>
                  </a:lnTo>
                  <a:lnTo>
                    <a:pt x="5808218" y="6350"/>
                  </a:lnTo>
                  <a:lnTo>
                    <a:pt x="5808218" y="12700"/>
                  </a:lnTo>
                  <a:lnTo>
                    <a:pt x="6350" y="12700"/>
                  </a:lnTo>
                  <a:close/>
                </a:path>
              </a:pathLst>
            </a:custGeom>
            <a:solidFill>
              <a:srgbClr val="D8E2EF"/>
            </a:solidFill>
          </p:spPr>
        </p:sp>
      </p:grpSp>
      <p:grpSp>
        <p:nvGrpSpPr>
          <p:cNvPr name="Group 32" id="32"/>
          <p:cNvGrpSpPr/>
          <p:nvPr/>
        </p:nvGrpSpPr>
        <p:grpSpPr>
          <a:xfrm rot="0">
            <a:off x="4735449" y="1303020"/>
            <a:ext cx="109728" cy="1207008"/>
            <a:chOff x="0" y="0"/>
            <a:chExt cx="146304" cy="1609344"/>
          </a:xfrm>
        </p:grpSpPr>
        <p:sp>
          <p:nvSpPr>
            <p:cNvPr name="Freeform 33" id="33"/>
            <p:cNvSpPr/>
            <p:nvPr/>
          </p:nvSpPr>
          <p:spPr>
            <a:xfrm flipH="false" flipV="false" rot="0">
              <a:off x="0" y="0"/>
              <a:ext cx="146304" cy="1609344"/>
            </a:xfrm>
            <a:custGeom>
              <a:avLst/>
              <a:gdLst/>
              <a:ahLst/>
              <a:cxnLst/>
              <a:rect r="r" b="b" t="t" l="l"/>
              <a:pathLst>
                <a:path h="1609344" w="146304">
                  <a:moveTo>
                    <a:pt x="0" y="0"/>
                  </a:moveTo>
                  <a:lnTo>
                    <a:pt x="146304" y="0"/>
                  </a:lnTo>
                  <a:lnTo>
                    <a:pt x="146304" y="1609344"/>
                  </a:lnTo>
                  <a:lnTo>
                    <a:pt x="0" y="1609344"/>
                  </a:lnTo>
                  <a:close/>
                </a:path>
              </a:pathLst>
            </a:custGeom>
            <a:solidFill>
              <a:srgbClr val="1F5BD7"/>
            </a:solidFill>
          </p:spPr>
        </p:sp>
      </p:grpSp>
      <p:grpSp>
        <p:nvGrpSpPr>
          <p:cNvPr name="Group 34" id="34"/>
          <p:cNvGrpSpPr/>
          <p:nvPr/>
        </p:nvGrpSpPr>
        <p:grpSpPr>
          <a:xfrm rot="0">
            <a:off x="4982337" y="1371600"/>
            <a:ext cx="4049649" cy="521208"/>
            <a:chOff x="0" y="0"/>
            <a:chExt cx="5399532" cy="694944"/>
          </a:xfrm>
        </p:grpSpPr>
        <p:sp>
          <p:nvSpPr>
            <p:cNvPr name="Freeform 35" id="35"/>
            <p:cNvSpPr/>
            <p:nvPr/>
          </p:nvSpPr>
          <p:spPr>
            <a:xfrm flipH="false" flipV="false" rot="0">
              <a:off x="0" y="0"/>
              <a:ext cx="5399532" cy="694944"/>
            </a:xfrm>
            <a:custGeom>
              <a:avLst/>
              <a:gdLst/>
              <a:ahLst/>
              <a:cxnLst/>
              <a:rect r="r" b="b" t="t" l="l"/>
              <a:pathLst>
                <a:path h="694944" w="5399532">
                  <a:moveTo>
                    <a:pt x="0" y="0"/>
                  </a:moveTo>
                  <a:lnTo>
                    <a:pt x="5399532" y="0"/>
                  </a:lnTo>
                  <a:lnTo>
                    <a:pt x="5399532" y="694944"/>
                  </a:lnTo>
                  <a:lnTo>
                    <a:pt x="0" y="694944"/>
                  </a:lnTo>
                  <a:close/>
                </a:path>
              </a:pathLst>
            </a:custGeom>
            <a:blipFill>
              <a:blip r:embed="rId3">
                <a:alphaModFix amt="0"/>
              </a:blip>
              <a:stretch>
                <a:fillRect l="0" t="-101393" r="0" b="-101393"/>
              </a:stretch>
            </a:blipFill>
          </p:spPr>
        </p:sp>
        <p:sp>
          <p:nvSpPr>
            <p:cNvPr name="TextBox 36" id="36"/>
            <p:cNvSpPr txBox="true"/>
            <p:nvPr/>
          </p:nvSpPr>
          <p:spPr>
            <a:xfrm>
              <a:off x="0" y="-66675"/>
              <a:ext cx="5399532" cy="761619"/>
            </a:xfrm>
            <a:prstGeom prst="rect">
              <a:avLst/>
            </a:prstGeom>
          </p:spPr>
          <p:txBody>
            <a:bodyPr anchor="ctr" rtlCol="false" tIns="0" lIns="0" bIns="0" rIns="0"/>
            <a:lstStyle/>
            <a:p>
              <a:pPr algn="l">
                <a:lnSpc>
                  <a:spcPts val="3960"/>
                </a:lnSpc>
              </a:pPr>
              <a:r>
                <a:rPr lang="en-US" sz="3300" b="true">
                  <a:solidFill>
                    <a:srgbClr val="0A1F3D"/>
                  </a:solidFill>
                  <a:latin typeface="Calibri (MS) Bold"/>
                  <a:ea typeface="Calibri (MS) Bold"/>
                  <a:cs typeface="Calibri (MS) Bold"/>
                  <a:sym typeface="Calibri (MS) Bold"/>
                </a:rPr>
                <a:t>$2.1B+</a:t>
              </a:r>
            </a:p>
          </p:txBody>
        </p:sp>
      </p:grpSp>
      <p:grpSp>
        <p:nvGrpSpPr>
          <p:cNvPr name="Group 37" id="37"/>
          <p:cNvGrpSpPr/>
          <p:nvPr/>
        </p:nvGrpSpPr>
        <p:grpSpPr>
          <a:xfrm rot="0">
            <a:off x="4982337" y="1879092"/>
            <a:ext cx="4049649" cy="329184"/>
            <a:chOff x="0" y="0"/>
            <a:chExt cx="5399532" cy="438912"/>
          </a:xfrm>
        </p:grpSpPr>
        <p:sp>
          <p:nvSpPr>
            <p:cNvPr name="Freeform 38" id="38"/>
            <p:cNvSpPr/>
            <p:nvPr/>
          </p:nvSpPr>
          <p:spPr>
            <a:xfrm flipH="false" flipV="false" rot="0">
              <a:off x="0" y="0"/>
              <a:ext cx="5399532" cy="438912"/>
            </a:xfrm>
            <a:custGeom>
              <a:avLst/>
              <a:gdLst/>
              <a:ahLst/>
              <a:cxnLst/>
              <a:rect r="r" b="b" t="t" l="l"/>
              <a:pathLst>
                <a:path h="438912" w="5399532">
                  <a:moveTo>
                    <a:pt x="0" y="0"/>
                  </a:moveTo>
                  <a:lnTo>
                    <a:pt x="5399532" y="0"/>
                  </a:lnTo>
                  <a:lnTo>
                    <a:pt x="5399532" y="438912"/>
                  </a:lnTo>
                  <a:lnTo>
                    <a:pt x="0" y="438912"/>
                  </a:lnTo>
                  <a:close/>
                </a:path>
              </a:pathLst>
            </a:custGeom>
            <a:blipFill>
              <a:blip r:embed="rId3">
                <a:alphaModFix amt="0"/>
              </a:blip>
              <a:stretch>
                <a:fillRect l="0" t="-189706" r="0" b="-189706"/>
              </a:stretch>
            </a:blipFill>
          </p:spPr>
        </p:sp>
        <p:sp>
          <p:nvSpPr>
            <p:cNvPr name="TextBox 39" id="39"/>
            <p:cNvSpPr txBox="true"/>
            <p:nvPr/>
          </p:nvSpPr>
          <p:spPr>
            <a:xfrm>
              <a:off x="0" y="-38100"/>
              <a:ext cx="5399532" cy="477012"/>
            </a:xfrm>
            <a:prstGeom prst="rect">
              <a:avLst/>
            </a:prstGeom>
          </p:spPr>
          <p:txBody>
            <a:bodyPr anchor="ctr" rtlCol="false" tIns="0" lIns="0" bIns="0" rIns="0"/>
            <a:lstStyle/>
            <a:p>
              <a:pPr algn="l">
                <a:lnSpc>
                  <a:spcPts val="2070"/>
                </a:lnSpc>
              </a:pPr>
              <a:r>
                <a:rPr lang="en-US" sz="1725" b="true">
                  <a:solidFill>
                    <a:srgbClr val="0F172A"/>
                  </a:solidFill>
                  <a:latin typeface="Calibri (MS) Bold"/>
                  <a:ea typeface="Calibri (MS) Bold"/>
                  <a:cs typeface="Calibri (MS) Bold"/>
                  <a:sym typeface="Calibri (MS) Bold"/>
                </a:rPr>
                <a:t>Pro Forma Adj. EBITDA</a:t>
              </a:r>
            </a:p>
          </p:txBody>
        </p:sp>
      </p:grpSp>
      <p:grpSp>
        <p:nvGrpSpPr>
          <p:cNvPr name="Group 40" id="40"/>
          <p:cNvGrpSpPr/>
          <p:nvPr/>
        </p:nvGrpSpPr>
        <p:grpSpPr>
          <a:xfrm rot="0">
            <a:off x="4982337" y="2194560"/>
            <a:ext cx="4049649" cy="301752"/>
            <a:chOff x="0" y="0"/>
            <a:chExt cx="5399532" cy="402336"/>
          </a:xfrm>
        </p:grpSpPr>
        <p:sp>
          <p:nvSpPr>
            <p:cNvPr name="Freeform 41" id="41"/>
            <p:cNvSpPr/>
            <p:nvPr/>
          </p:nvSpPr>
          <p:spPr>
            <a:xfrm flipH="false" flipV="false" rot="0">
              <a:off x="0" y="0"/>
              <a:ext cx="5399532" cy="402336"/>
            </a:xfrm>
            <a:custGeom>
              <a:avLst/>
              <a:gdLst/>
              <a:ahLst/>
              <a:cxnLst/>
              <a:rect r="r" b="b" t="t" l="l"/>
              <a:pathLst>
                <a:path h="402336" w="5399532">
                  <a:moveTo>
                    <a:pt x="0" y="0"/>
                  </a:moveTo>
                  <a:lnTo>
                    <a:pt x="5399532" y="0"/>
                  </a:lnTo>
                  <a:lnTo>
                    <a:pt x="5399532" y="402336"/>
                  </a:lnTo>
                  <a:lnTo>
                    <a:pt x="0" y="402336"/>
                  </a:lnTo>
                  <a:close/>
                </a:path>
              </a:pathLst>
            </a:custGeom>
            <a:blipFill>
              <a:blip r:embed="rId3">
                <a:alphaModFix amt="0"/>
              </a:blip>
              <a:stretch>
                <a:fillRect l="0" t="-211498" r="0" b="-211498"/>
              </a:stretch>
            </a:blipFill>
          </p:spPr>
        </p:sp>
        <p:sp>
          <p:nvSpPr>
            <p:cNvPr name="TextBox 42" id="42"/>
            <p:cNvSpPr txBox="true"/>
            <p:nvPr/>
          </p:nvSpPr>
          <p:spPr>
            <a:xfrm>
              <a:off x="0" y="-28575"/>
              <a:ext cx="5399532" cy="430911"/>
            </a:xfrm>
            <a:prstGeom prst="rect">
              <a:avLst/>
            </a:prstGeom>
          </p:spPr>
          <p:txBody>
            <a:bodyPr anchor="ctr" rtlCol="false" tIns="0" lIns="0" bIns="0" rIns="0"/>
            <a:lstStyle/>
            <a:p>
              <a:pPr algn="l">
                <a:lnSpc>
                  <a:spcPts val="1530"/>
                </a:lnSpc>
              </a:pPr>
              <a:r>
                <a:rPr lang="en-US" sz="1275" i="true">
                  <a:solidFill>
                    <a:srgbClr val="475569"/>
                  </a:solidFill>
                  <a:latin typeface="Calibri (MS) Italics"/>
                  <a:ea typeface="Calibri (MS) Italics"/>
                  <a:cs typeface="Calibri (MS) Italics"/>
                  <a:sym typeface="Calibri (MS) Italics"/>
                </a:rPr>
                <a:t>~12% combined margin; TopBuild ~18% margin</a:t>
              </a:r>
            </a:p>
          </p:txBody>
        </p:sp>
      </p:grpSp>
      <p:grpSp>
        <p:nvGrpSpPr>
          <p:cNvPr name="Group 43" id="43"/>
          <p:cNvGrpSpPr/>
          <p:nvPr/>
        </p:nvGrpSpPr>
        <p:grpSpPr>
          <a:xfrm rot="0">
            <a:off x="9191816" y="1298258"/>
            <a:ext cx="4360926" cy="1216533"/>
            <a:chOff x="0" y="0"/>
            <a:chExt cx="5814568" cy="1622044"/>
          </a:xfrm>
        </p:grpSpPr>
        <p:sp>
          <p:nvSpPr>
            <p:cNvPr name="Freeform 44" id="44"/>
            <p:cNvSpPr/>
            <p:nvPr/>
          </p:nvSpPr>
          <p:spPr>
            <a:xfrm flipH="false" flipV="false" rot="0">
              <a:off x="6350" y="6350"/>
              <a:ext cx="5801868" cy="1609344"/>
            </a:xfrm>
            <a:custGeom>
              <a:avLst/>
              <a:gdLst/>
              <a:ahLst/>
              <a:cxnLst/>
              <a:rect r="r" b="b" t="t" l="l"/>
              <a:pathLst>
                <a:path h="1609344" w="5801868">
                  <a:moveTo>
                    <a:pt x="0" y="0"/>
                  </a:moveTo>
                  <a:lnTo>
                    <a:pt x="5801868" y="0"/>
                  </a:lnTo>
                  <a:lnTo>
                    <a:pt x="5801868" y="1609344"/>
                  </a:lnTo>
                  <a:lnTo>
                    <a:pt x="0" y="1609344"/>
                  </a:lnTo>
                  <a:close/>
                </a:path>
              </a:pathLst>
            </a:custGeom>
            <a:solidFill>
              <a:srgbClr val="EAF1FB"/>
            </a:solidFill>
          </p:spPr>
        </p:sp>
        <p:sp>
          <p:nvSpPr>
            <p:cNvPr name="Freeform 45" id="45"/>
            <p:cNvSpPr/>
            <p:nvPr/>
          </p:nvSpPr>
          <p:spPr>
            <a:xfrm flipH="false" flipV="false" rot="0">
              <a:off x="0" y="0"/>
              <a:ext cx="5814568" cy="1622044"/>
            </a:xfrm>
            <a:custGeom>
              <a:avLst/>
              <a:gdLst/>
              <a:ahLst/>
              <a:cxnLst/>
              <a:rect r="r" b="b" t="t" l="l"/>
              <a:pathLst>
                <a:path h="1622044" w="5814568">
                  <a:moveTo>
                    <a:pt x="6350" y="0"/>
                  </a:moveTo>
                  <a:lnTo>
                    <a:pt x="5808218" y="0"/>
                  </a:lnTo>
                  <a:cubicBezTo>
                    <a:pt x="5811774" y="0"/>
                    <a:pt x="5814568" y="2794"/>
                    <a:pt x="5814568" y="6350"/>
                  </a:cubicBezTo>
                  <a:lnTo>
                    <a:pt x="5814568" y="1615694"/>
                  </a:lnTo>
                  <a:cubicBezTo>
                    <a:pt x="5814568" y="1619250"/>
                    <a:pt x="5811774" y="1622044"/>
                    <a:pt x="5808218" y="1622044"/>
                  </a:cubicBezTo>
                  <a:lnTo>
                    <a:pt x="6350" y="1622044"/>
                  </a:lnTo>
                  <a:cubicBezTo>
                    <a:pt x="2794" y="1622044"/>
                    <a:pt x="0" y="1619250"/>
                    <a:pt x="0" y="1615694"/>
                  </a:cubicBezTo>
                  <a:lnTo>
                    <a:pt x="0" y="6350"/>
                  </a:lnTo>
                  <a:cubicBezTo>
                    <a:pt x="0" y="2794"/>
                    <a:pt x="2794" y="0"/>
                    <a:pt x="6350" y="0"/>
                  </a:cubicBezTo>
                  <a:moveTo>
                    <a:pt x="6350" y="12700"/>
                  </a:moveTo>
                  <a:lnTo>
                    <a:pt x="6350" y="6350"/>
                  </a:lnTo>
                  <a:lnTo>
                    <a:pt x="12700" y="6350"/>
                  </a:lnTo>
                  <a:lnTo>
                    <a:pt x="12700" y="1615694"/>
                  </a:lnTo>
                  <a:lnTo>
                    <a:pt x="6350" y="1615694"/>
                  </a:lnTo>
                  <a:lnTo>
                    <a:pt x="6350" y="1609344"/>
                  </a:lnTo>
                  <a:lnTo>
                    <a:pt x="5808218" y="1609344"/>
                  </a:lnTo>
                  <a:lnTo>
                    <a:pt x="5808218" y="1615694"/>
                  </a:lnTo>
                  <a:lnTo>
                    <a:pt x="5801868" y="1615694"/>
                  </a:lnTo>
                  <a:lnTo>
                    <a:pt x="5801868" y="6350"/>
                  </a:lnTo>
                  <a:lnTo>
                    <a:pt x="5808218" y="6350"/>
                  </a:lnTo>
                  <a:lnTo>
                    <a:pt x="5808218" y="12700"/>
                  </a:lnTo>
                  <a:lnTo>
                    <a:pt x="6350" y="12700"/>
                  </a:lnTo>
                  <a:close/>
                </a:path>
              </a:pathLst>
            </a:custGeom>
            <a:solidFill>
              <a:srgbClr val="D8E2EF"/>
            </a:solidFill>
          </p:spPr>
        </p:sp>
      </p:grpSp>
      <p:grpSp>
        <p:nvGrpSpPr>
          <p:cNvPr name="Group 46" id="46"/>
          <p:cNvGrpSpPr/>
          <p:nvPr/>
        </p:nvGrpSpPr>
        <p:grpSpPr>
          <a:xfrm rot="0">
            <a:off x="9196578" y="1303020"/>
            <a:ext cx="109728" cy="1207008"/>
            <a:chOff x="0" y="0"/>
            <a:chExt cx="146304" cy="1609344"/>
          </a:xfrm>
        </p:grpSpPr>
        <p:sp>
          <p:nvSpPr>
            <p:cNvPr name="Freeform 47" id="47"/>
            <p:cNvSpPr/>
            <p:nvPr/>
          </p:nvSpPr>
          <p:spPr>
            <a:xfrm flipH="false" flipV="false" rot="0">
              <a:off x="0" y="0"/>
              <a:ext cx="146304" cy="1609344"/>
            </a:xfrm>
            <a:custGeom>
              <a:avLst/>
              <a:gdLst/>
              <a:ahLst/>
              <a:cxnLst/>
              <a:rect r="r" b="b" t="t" l="l"/>
              <a:pathLst>
                <a:path h="1609344" w="146304">
                  <a:moveTo>
                    <a:pt x="0" y="0"/>
                  </a:moveTo>
                  <a:lnTo>
                    <a:pt x="146304" y="0"/>
                  </a:lnTo>
                  <a:lnTo>
                    <a:pt x="146304" y="1609344"/>
                  </a:lnTo>
                  <a:lnTo>
                    <a:pt x="0" y="1609344"/>
                  </a:lnTo>
                  <a:close/>
                </a:path>
              </a:pathLst>
            </a:custGeom>
            <a:solidFill>
              <a:srgbClr val="1F5BD7"/>
            </a:solidFill>
          </p:spPr>
        </p:sp>
      </p:grpSp>
      <p:grpSp>
        <p:nvGrpSpPr>
          <p:cNvPr name="Group 48" id="48"/>
          <p:cNvGrpSpPr/>
          <p:nvPr/>
        </p:nvGrpSpPr>
        <p:grpSpPr>
          <a:xfrm rot="0">
            <a:off x="9443466" y="1371600"/>
            <a:ext cx="4049649" cy="521208"/>
            <a:chOff x="0" y="0"/>
            <a:chExt cx="5399532" cy="694944"/>
          </a:xfrm>
        </p:grpSpPr>
        <p:sp>
          <p:nvSpPr>
            <p:cNvPr name="Freeform 49" id="49"/>
            <p:cNvSpPr/>
            <p:nvPr/>
          </p:nvSpPr>
          <p:spPr>
            <a:xfrm flipH="false" flipV="false" rot="0">
              <a:off x="0" y="0"/>
              <a:ext cx="5399532" cy="694944"/>
            </a:xfrm>
            <a:custGeom>
              <a:avLst/>
              <a:gdLst/>
              <a:ahLst/>
              <a:cxnLst/>
              <a:rect r="r" b="b" t="t" l="l"/>
              <a:pathLst>
                <a:path h="694944" w="5399532">
                  <a:moveTo>
                    <a:pt x="0" y="0"/>
                  </a:moveTo>
                  <a:lnTo>
                    <a:pt x="5399532" y="0"/>
                  </a:lnTo>
                  <a:lnTo>
                    <a:pt x="5399532" y="694944"/>
                  </a:lnTo>
                  <a:lnTo>
                    <a:pt x="0" y="694944"/>
                  </a:lnTo>
                  <a:close/>
                </a:path>
              </a:pathLst>
            </a:custGeom>
            <a:blipFill>
              <a:blip r:embed="rId3">
                <a:alphaModFix amt="0"/>
              </a:blip>
              <a:stretch>
                <a:fillRect l="0" t="-101393" r="0" b="-101393"/>
              </a:stretch>
            </a:blipFill>
          </p:spPr>
        </p:sp>
        <p:sp>
          <p:nvSpPr>
            <p:cNvPr name="TextBox 50" id="50"/>
            <p:cNvSpPr txBox="true"/>
            <p:nvPr/>
          </p:nvSpPr>
          <p:spPr>
            <a:xfrm>
              <a:off x="0" y="-66675"/>
              <a:ext cx="5399532" cy="761619"/>
            </a:xfrm>
            <a:prstGeom prst="rect">
              <a:avLst/>
            </a:prstGeom>
          </p:spPr>
          <p:txBody>
            <a:bodyPr anchor="ctr" rtlCol="false" tIns="0" lIns="0" bIns="0" rIns="0"/>
            <a:lstStyle/>
            <a:p>
              <a:pPr algn="l">
                <a:lnSpc>
                  <a:spcPts val="3960"/>
                </a:lnSpc>
              </a:pPr>
              <a:r>
                <a:rPr lang="en-US" sz="3300" b="true">
                  <a:solidFill>
                    <a:srgbClr val="0A1F3D"/>
                  </a:solidFill>
                  <a:latin typeface="Calibri (MS) Bold"/>
                  <a:ea typeface="Calibri (MS) Bold"/>
                  <a:cs typeface="Calibri (MS) Bold"/>
                  <a:sym typeface="Calibri (MS) Bold"/>
                </a:rPr>
                <a:t>$300M</a:t>
              </a:r>
            </a:p>
          </p:txBody>
        </p:sp>
      </p:grpSp>
      <p:grpSp>
        <p:nvGrpSpPr>
          <p:cNvPr name="Group 51" id="51"/>
          <p:cNvGrpSpPr/>
          <p:nvPr/>
        </p:nvGrpSpPr>
        <p:grpSpPr>
          <a:xfrm rot="0">
            <a:off x="9443466" y="1879092"/>
            <a:ext cx="4049649" cy="342216"/>
            <a:chOff x="0" y="0"/>
            <a:chExt cx="5399532" cy="456288"/>
          </a:xfrm>
        </p:grpSpPr>
        <p:sp>
          <p:nvSpPr>
            <p:cNvPr name="Freeform 52" id="52"/>
            <p:cNvSpPr/>
            <p:nvPr/>
          </p:nvSpPr>
          <p:spPr>
            <a:xfrm flipH="false" flipV="false" rot="0">
              <a:off x="0" y="0"/>
              <a:ext cx="5399532" cy="456288"/>
            </a:xfrm>
            <a:custGeom>
              <a:avLst/>
              <a:gdLst/>
              <a:ahLst/>
              <a:cxnLst/>
              <a:rect r="r" b="b" t="t" l="l"/>
              <a:pathLst>
                <a:path h="456288" w="5399532">
                  <a:moveTo>
                    <a:pt x="0" y="0"/>
                  </a:moveTo>
                  <a:lnTo>
                    <a:pt x="5399532" y="0"/>
                  </a:lnTo>
                  <a:lnTo>
                    <a:pt x="5399532" y="456288"/>
                  </a:lnTo>
                  <a:lnTo>
                    <a:pt x="0" y="456288"/>
                  </a:lnTo>
                  <a:close/>
                </a:path>
              </a:pathLst>
            </a:custGeom>
            <a:blipFill>
              <a:blip r:embed="rId3">
                <a:alphaModFix amt="0"/>
              </a:blip>
              <a:stretch>
                <a:fillRect l="0" t="-182482" r="0" b="-178673"/>
              </a:stretch>
            </a:blipFill>
          </p:spPr>
        </p:sp>
        <p:sp>
          <p:nvSpPr>
            <p:cNvPr name="TextBox 53" id="53"/>
            <p:cNvSpPr txBox="true"/>
            <p:nvPr/>
          </p:nvSpPr>
          <p:spPr>
            <a:xfrm>
              <a:off x="0" y="-38100"/>
              <a:ext cx="5399532" cy="494388"/>
            </a:xfrm>
            <a:prstGeom prst="rect">
              <a:avLst/>
            </a:prstGeom>
          </p:spPr>
          <p:txBody>
            <a:bodyPr anchor="ctr" rtlCol="false" tIns="0" lIns="0" bIns="0" rIns="0"/>
            <a:lstStyle/>
            <a:p>
              <a:pPr algn="l">
                <a:lnSpc>
                  <a:spcPts val="2070"/>
                </a:lnSpc>
              </a:pPr>
              <a:r>
                <a:rPr lang="en-US" sz="1725" b="true">
                  <a:solidFill>
                    <a:srgbClr val="0F172A"/>
                  </a:solidFill>
                  <a:latin typeface="Calibri (MS) Bold"/>
                  <a:ea typeface="Calibri (MS) Bold"/>
                  <a:cs typeface="Calibri (MS) Bold"/>
                  <a:sym typeface="Calibri (MS) Bold"/>
                </a:rPr>
                <a:t>EBITDA Synergies</a:t>
              </a:r>
            </a:p>
          </p:txBody>
        </p:sp>
      </p:grpSp>
      <p:grpSp>
        <p:nvGrpSpPr>
          <p:cNvPr name="Group 54" id="54"/>
          <p:cNvGrpSpPr/>
          <p:nvPr/>
        </p:nvGrpSpPr>
        <p:grpSpPr>
          <a:xfrm rot="0">
            <a:off x="9443466" y="2194560"/>
            <a:ext cx="4049649" cy="301752"/>
            <a:chOff x="0" y="0"/>
            <a:chExt cx="5399532" cy="402336"/>
          </a:xfrm>
        </p:grpSpPr>
        <p:sp>
          <p:nvSpPr>
            <p:cNvPr name="Freeform 55" id="55"/>
            <p:cNvSpPr/>
            <p:nvPr/>
          </p:nvSpPr>
          <p:spPr>
            <a:xfrm flipH="false" flipV="false" rot="0">
              <a:off x="0" y="0"/>
              <a:ext cx="5399532" cy="402336"/>
            </a:xfrm>
            <a:custGeom>
              <a:avLst/>
              <a:gdLst/>
              <a:ahLst/>
              <a:cxnLst/>
              <a:rect r="r" b="b" t="t" l="l"/>
              <a:pathLst>
                <a:path h="402336" w="5399532">
                  <a:moveTo>
                    <a:pt x="0" y="0"/>
                  </a:moveTo>
                  <a:lnTo>
                    <a:pt x="5399532" y="0"/>
                  </a:lnTo>
                  <a:lnTo>
                    <a:pt x="5399532" y="402336"/>
                  </a:lnTo>
                  <a:lnTo>
                    <a:pt x="0" y="402336"/>
                  </a:lnTo>
                  <a:close/>
                </a:path>
              </a:pathLst>
            </a:custGeom>
            <a:blipFill>
              <a:blip r:embed="rId3">
                <a:alphaModFix amt="0"/>
              </a:blip>
              <a:stretch>
                <a:fillRect l="0" t="-211498" r="0" b="-211498"/>
              </a:stretch>
            </a:blipFill>
          </p:spPr>
        </p:sp>
        <p:sp>
          <p:nvSpPr>
            <p:cNvPr name="TextBox 56" id="56"/>
            <p:cNvSpPr txBox="true"/>
            <p:nvPr/>
          </p:nvSpPr>
          <p:spPr>
            <a:xfrm>
              <a:off x="0" y="-28575"/>
              <a:ext cx="5399532" cy="430911"/>
            </a:xfrm>
            <a:prstGeom prst="rect">
              <a:avLst/>
            </a:prstGeom>
          </p:spPr>
          <p:txBody>
            <a:bodyPr anchor="ctr" rtlCol="false" tIns="0" lIns="0" bIns="0" rIns="0"/>
            <a:lstStyle/>
            <a:p>
              <a:pPr algn="l">
                <a:lnSpc>
                  <a:spcPts val="1530"/>
                </a:lnSpc>
              </a:pPr>
              <a:r>
                <a:rPr lang="en-US" sz="1275" i="true">
                  <a:solidFill>
                    <a:srgbClr val="475569"/>
                  </a:solidFill>
                  <a:latin typeface="Calibri (MS) Italics"/>
                  <a:ea typeface="Calibri (MS) Italics"/>
                  <a:cs typeface="Calibri (MS) Italics"/>
                  <a:sym typeface="Calibri (MS) Italics"/>
                </a:rPr>
                <a:t>Expected by 2030</a:t>
              </a:r>
            </a:p>
          </p:txBody>
        </p:sp>
      </p:grpSp>
      <p:grpSp>
        <p:nvGrpSpPr>
          <p:cNvPr name="Group 57" id="57"/>
          <p:cNvGrpSpPr/>
          <p:nvPr/>
        </p:nvGrpSpPr>
        <p:grpSpPr>
          <a:xfrm rot="0">
            <a:off x="13652945" y="1298258"/>
            <a:ext cx="4360926" cy="1216533"/>
            <a:chOff x="0" y="0"/>
            <a:chExt cx="5814568" cy="1622044"/>
          </a:xfrm>
        </p:grpSpPr>
        <p:sp>
          <p:nvSpPr>
            <p:cNvPr name="Freeform 58" id="58"/>
            <p:cNvSpPr/>
            <p:nvPr/>
          </p:nvSpPr>
          <p:spPr>
            <a:xfrm flipH="false" flipV="false" rot="0">
              <a:off x="6350" y="6350"/>
              <a:ext cx="5801868" cy="1609344"/>
            </a:xfrm>
            <a:custGeom>
              <a:avLst/>
              <a:gdLst/>
              <a:ahLst/>
              <a:cxnLst/>
              <a:rect r="r" b="b" t="t" l="l"/>
              <a:pathLst>
                <a:path h="1609344" w="5801868">
                  <a:moveTo>
                    <a:pt x="0" y="0"/>
                  </a:moveTo>
                  <a:lnTo>
                    <a:pt x="5801868" y="0"/>
                  </a:lnTo>
                  <a:lnTo>
                    <a:pt x="5801868" y="1609344"/>
                  </a:lnTo>
                  <a:lnTo>
                    <a:pt x="0" y="1609344"/>
                  </a:lnTo>
                  <a:close/>
                </a:path>
              </a:pathLst>
            </a:custGeom>
            <a:solidFill>
              <a:srgbClr val="EAF1FB"/>
            </a:solidFill>
          </p:spPr>
        </p:sp>
        <p:sp>
          <p:nvSpPr>
            <p:cNvPr name="Freeform 59" id="59"/>
            <p:cNvSpPr/>
            <p:nvPr/>
          </p:nvSpPr>
          <p:spPr>
            <a:xfrm flipH="false" flipV="false" rot="0">
              <a:off x="0" y="0"/>
              <a:ext cx="5814568" cy="1622044"/>
            </a:xfrm>
            <a:custGeom>
              <a:avLst/>
              <a:gdLst/>
              <a:ahLst/>
              <a:cxnLst/>
              <a:rect r="r" b="b" t="t" l="l"/>
              <a:pathLst>
                <a:path h="1622044" w="5814568">
                  <a:moveTo>
                    <a:pt x="6350" y="0"/>
                  </a:moveTo>
                  <a:lnTo>
                    <a:pt x="5808218" y="0"/>
                  </a:lnTo>
                  <a:cubicBezTo>
                    <a:pt x="5811774" y="0"/>
                    <a:pt x="5814568" y="2794"/>
                    <a:pt x="5814568" y="6350"/>
                  </a:cubicBezTo>
                  <a:lnTo>
                    <a:pt x="5814568" y="1615694"/>
                  </a:lnTo>
                  <a:cubicBezTo>
                    <a:pt x="5814568" y="1619250"/>
                    <a:pt x="5811774" y="1622044"/>
                    <a:pt x="5808218" y="1622044"/>
                  </a:cubicBezTo>
                  <a:lnTo>
                    <a:pt x="6350" y="1622044"/>
                  </a:lnTo>
                  <a:cubicBezTo>
                    <a:pt x="2794" y="1622044"/>
                    <a:pt x="0" y="1619250"/>
                    <a:pt x="0" y="1615694"/>
                  </a:cubicBezTo>
                  <a:lnTo>
                    <a:pt x="0" y="6350"/>
                  </a:lnTo>
                  <a:cubicBezTo>
                    <a:pt x="0" y="2794"/>
                    <a:pt x="2794" y="0"/>
                    <a:pt x="6350" y="0"/>
                  </a:cubicBezTo>
                  <a:moveTo>
                    <a:pt x="6350" y="12700"/>
                  </a:moveTo>
                  <a:lnTo>
                    <a:pt x="6350" y="6350"/>
                  </a:lnTo>
                  <a:lnTo>
                    <a:pt x="12700" y="6350"/>
                  </a:lnTo>
                  <a:lnTo>
                    <a:pt x="12700" y="1615694"/>
                  </a:lnTo>
                  <a:lnTo>
                    <a:pt x="6350" y="1615694"/>
                  </a:lnTo>
                  <a:lnTo>
                    <a:pt x="6350" y="1609344"/>
                  </a:lnTo>
                  <a:lnTo>
                    <a:pt x="5808218" y="1609344"/>
                  </a:lnTo>
                  <a:lnTo>
                    <a:pt x="5808218" y="1615694"/>
                  </a:lnTo>
                  <a:lnTo>
                    <a:pt x="5801868" y="1615694"/>
                  </a:lnTo>
                  <a:lnTo>
                    <a:pt x="5801868" y="6350"/>
                  </a:lnTo>
                  <a:lnTo>
                    <a:pt x="5808218" y="6350"/>
                  </a:lnTo>
                  <a:lnTo>
                    <a:pt x="5808218" y="12700"/>
                  </a:lnTo>
                  <a:lnTo>
                    <a:pt x="6350" y="12700"/>
                  </a:lnTo>
                  <a:close/>
                </a:path>
              </a:pathLst>
            </a:custGeom>
            <a:solidFill>
              <a:srgbClr val="D8E2EF"/>
            </a:solidFill>
          </p:spPr>
        </p:sp>
      </p:grpSp>
      <p:grpSp>
        <p:nvGrpSpPr>
          <p:cNvPr name="Group 60" id="60"/>
          <p:cNvGrpSpPr/>
          <p:nvPr/>
        </p:nvGrpSpPr>
        <p:grpSpPr>
          <a:xfrm rot="0">
            <a:off x="13657707" y="1303020"/>
            <a:ext cx="109728" cy="1207008"/>
            <a:chOff x="0" y="0"/>
            <a:chExt cx="146304" cy="1609344"/>
          </a:xfrm>
        </p:grpSpPr>
        <p:sp>
          <p:nvSpPr>
            <p:cNvPr name="Freeform 61" id="61"/>
            <p:cNvSpPr/>
            <p:nvPr/>
          </p:nvSpPr>
          <p:spPr>
            <a:xfrm flipH="false" flipV="false" rot="0">
              <a:off x="0" y="0"/>
              <a:ext cx="146304" cy="1609344"/>
            </a:xfrm>
            <a:custGeom>
              <a:avLst/>
              <a:gdLst/>
              <a:ahLst/>
              <a:cxnLst/>
              <a:rect r="r" b="b" t="t" l="l"/>
              <a:pathLst>
                <a:path h="1609344" w="146304">
                  <a:moveTo>
                    <a:pt x="0" y="0"/>
                  </a:moveTo>
                  <a:lnTo>
                    <a:pt x="146304" y="0"/>
                  </a:lnTo>
                  <a:lnTo>
                    <a:pt x="146304" y="1609344"/>
                  </a:lnTo>
                  <a:lnTo>
                    <a:pt x="0" y="1609344"/>
                  </a:lnTo>
                  <a:close/>
                </a:path>
              </a:pathLst>
            </a:custGeom>
            <a:solidFill>
              <a:srgbClr val="1F5BD7"/>
            </a:solidFill>
          </p:spPr>
        </p:sp>
      </p:grpSp>
      <p:grpSp>
        <p:nvGrpSpPr>
          <p:cNvPr name="Group 62" id="62"/>
          <p:cNvGrpSpPr/>
          <p:nvPr/>
        </p:nvGrpSpPr>
        <p:grpSpPr>
          <a:xfrm rot="0">
            <a:off x="13904595" y="1371600"/>
            <a:ext cx="4049649" cy="521208"/>
            <a:chOff x="0" y="0"/>
            <a:chExt cx="5399532" cy="694944"/>
          </a:xfrm>
        </p:grpSpPr>
        <p:sp>
          <p:nvSpPr>
            <p:cNvPr name="Freeform 63" id="63"/>
            <p:cNvSpPr/>
            <p:nvPr/>
          </p:nvSpPr>
          <p:spPr>
            <a:xfrm flipH="false" flipV="false" rot="0">
              <a:off x="0" y="0"/>
              <a:ext cx="5399532" cy="694944"/>
            </a:xfrm>
            <a:custGeom>
              <a:avLst/>
              <a:gdLst/>
              <a:ahLst/>
              <a:cxnLst/>
              <a:rect r="r" b="b" t="t" l="l"/>
              <a:pathLst>
                <a:path h="694944" w="5399532">
                  <a:moveTo>
                    <a:pt x="0" y="0"/>
                  </a:moveTo>
                  <a:lnTo>
                    <a:pt x="5399532" y="0"/>
                  </a:lnTo>
                  <a:lnTo>
                    <a:pt x="5399532" y="694944"/>
                  </a:lnTo>
                  <a:lnTo>
                    <a:pt x="0" y="694944"/>
                  </a:lnTo>
                  <a:close/>
                </a:path>
              </a:pathLst>
            </a:custGeom>
            <a:blipFill>
              <a:blip r:embed="rId3">
                <a:alphaModFix amt="0"/>
              </a:blip>
              <a:stretch>
                <a:fillRect l="0" t="-101393" r="0" b="-101393"/>
              </a:stretch>
            </a:blipFill>
          </p:spPr>
        </p:sp>
        <p:sp>
          <p:nvSpPr>
            <p:cNvPr name="TextBox 64" id="64"/>
            <p:cNvSpPr txBox="true"/>
            <p:nvPr/>
          </p:nvSpPr>
          <p:spPr>
            <a:xfrm>
              <a:off x="0" y="-66675"/>
              <a:ext cx="5399532" cy="761619"/>
            </a:xfrm>
            <a:prstGeom prst="rect">
              <a:avLst/>
            </a:prstGeom>
          </p:spPr>
          <p:txBody>
            <a:bodyPr anchor="ctr" rtlCol="false" tIns="0" lIns="0" bIns="0" rIns="0"/>
            <a:lstStyle/>
            <a:p>
              <a:pPr algn="l">
                <a:lnSpc>
                  <a:spcPts val="3960"/>
                </a:lnSpc>
              </a:pPr>
              <a:r>
                <a:rPr lang="en-US" sz="3300" b="true">
                  <a:solidFill>
                    <a:srgbClr val="0A1F3D"/>
                  </a:solidFill>
                  <a:latin typeface="Calibri (MS) Bold"/>
                  <a:ea typeface="Calibri (MS) Bold"/>
                  <a:cs typeface="Calibri (MS) Bold"/>
                  <a:sym typeface="Calibri (MS) Bold"/>
                </a:rPr>
                <a:t>$4.2B–$5.0B</a:t>
              </a:r>
            </a:p>
          </p:txBody>
        </p:sp>
      </p:grpSp>
      <p:grpSp>
        <p:nvGrpSpPr>
          <p:cNvPr name="Group 65" id="65"/>
          <p:cNvGrpSpPr/>
          <p:nvPr/>
        </p:nvGrpSpPr>
        <p:grpSpPr>
          <a:xfrm rot="0">
            <a:off x="13904595" y="1879092"/>
            <a:ext cx="4049649" cy="329184"/>
            <a:chOff x="0" y="0"/>
            <a:chExt cx="5399532" cy="438912"/>
          </a:xfrm>
        </p:grpSpPr>
        <p:sp>
          <p:nvSpPr>
            <p:cNvPr name="Freeform 66" id="66"/>
            <p:cNvSpPr/>
            <p:nvPr/>
          </p:nvSpPr>
          <p:spPr>
            <a:xfrm flipH="false" flipV="false" rot="0">
              <a:off x="0" y="0"/>
              <a:ext cx="5399532" cy="438912"/>
            </a:xfrm>
            <a:custGeom>
              <a:avLst/>
              <a:gdLst/>
              <a:ahLst/>
              <a:cxnLst/>
              <a:rect r="r" b="b" t="t" l="l"/>
              <a:pathLst>
                <a:path h="438912" w="5399532">
                  <a:moveTo>
                    <a:pt x="0" y="0"/>
                  </a:moveTo>
                  <a:lnTo>
                    <a:pt x="5399532" y="0"/>
                  </a:lnTo>
                  <a:lnTo>
                    <a:pt x="5399532" y="438912"/>
                  </a:lnTo>
                  <a:lnTo>
                    <a:pt x="0" y="438912"/>
                  </a:lnTo>
                  <a:close/>
                </a:path>
              </a:pathLst>
            </a:custGeom>
            <a:blipFill>
              <a:blip r:embed="rId3">
                <a:alphaModFix amt="0"/>
              </a:blip>
              <a:stretch>
                <a:fillRect l="0" t="-189706" r="0" b="-189706"/>
              </a:stretch>
            </a:blipFill>
          </p:spPr>
        </p:sp>
        <p:sp>
          <p:nvSpPr>
            <p:cNvPr name="TextBox 67" id="67"/>
            <p:cNvSpPr txBox="true"/>
            <p:nvPr/>
          </p:nvSpPr>
          <p:spPr>
            <a:xfrm>
              <a:off x="0" y="-38100"/>
              <a:ext cx="5399532" cy="477012"/>
            </a:xfrm>
            <a:prstGeom prst="rect">
              <a:avLst/>
            </a:prstGeom>
          </p:spPr>
          <p:txBody>
            <a:bodyPr anchor="ctr" rtlCol="false" tIns="0" lIns="0" bIns="0" rIns="0"/>
            <a:lstStyle/>
            <a:p>
              <a:pPr algn="l">
                <a:lnSpc>
                  <a:spcPts val="2070"/>
                </a:lnSpc>
              </a:pPr>
              <a:r>
                <a:rPr lang="en-US" sz="1725" b="true">
                  <a:solidFill>
                    <a:srgbClr val="0F172A"/>
                  </a:solidFill>
                  <a:latin typeface="Calibri (MS) Bold"/>
                  <a:ea typeface="Calibri (MS) Bold"/>
                  <a:cs typeface="Calibri (MS) Bold"/>
                  <a:sym typeface="Calibri (MS) Bold"/>
                </a:rPr>
                <a:t>TopBuild 2026–2030 Cumulative FCF</a:t>
              </a:r>
            </a:p>
          </p:txBody>
        </p:sp>
      </p:grpSp>
      <p:grpSp>
        <p:nvGrpSpPr>
          <p:cNvPr name="Group 68" id="68"/>
          <p:cNvGrpSpPr/>
          <p:nvPr/>
        </p:nvGrpSpPr>
        <p:grpSpPr>
          <a:xfrm rot="0">
            <a:off x="13904595" y="2194560"/>
            <a:ext cx="4049649" cy="301752"/>
            <a:chOff x="0" y="0"/>
            <a:chExt cx="5399532" cy="402336"/>
          </a:xfrm>
        </p:grpSpPr>
        <p:sp>
          <p:nvSpPr>
            <p:cNvPr name="Freeform 69" id="69"/>
            <p:cNvSpPr/>
            <p:nvPr/>
          </p:nvSpPr>
          <p:spPr>
            <a:xfrm flipH="false" flipV="false" rot="0">
              <a:off x="0" y="0"/>
              <a:ext cx="5399532" cy="402336"/>
            </a:xfrm>
            <a:custGeom>
              <a:avLst/>
              <a:gdLst/>
              <a:ahLst/>
              <a:cxnLst/>
              <a:rect r="r" b="b" t="t" l="l"/>
              <a:pathLst>
                <a:path h="402336" w="5399532">
                  <a:moveTo>
                    <a:pt x="0" y="0"/>
                  </a:moveTo>
                  <a:lnTo>
                    <a:pt x="5399532" y="0"/>
                  </a:lnTo>
                  <a:lnTo>
                    <a:pt x="5399532" y="402336"/>
                  </a:lnTo>
                  <a:lnTo>
                    <a:pt x="0" y="402336"/>
                  </a:lnTo>
                  <a:close/>
                </a:path>
              </a:pathLst>
            </a:custGeom>
            <a:blipFill>
              <a:blip r:embed="rId3">
                <a:alphaModFix amt="0"/>
              </a:blip>
              <a:stretch>
                <a:fillRect l="0" t="-211498" r="0" b="-211498"/>
              </a:stretch>
            </a:blipFill>
          </p:spPr>
        </p:sp>
        <p:sp>
          <p:nvSpPr>
            <p:cNvPr name="TextBox 70" id="70"/>
            <p:cNvSpPr txBox="true"/>
            <p:nvPr/>
          </p:nvSpPr>
          <p:spPr>
            <a:xfrm>
              <a:off x="0" y="-28575"/>
              <a:ext cx="5399532" cy="430911"/>
            </a:xfrm>
            <a:prstGeom prst="rect">
              <a:avLst/>
            </a:prstGeom>
          </p:spPr>
          <p:txBody>
            <a:bodyPr anchor="ctr" rtlCol="false" tIns="0" lIns="0" bIns="0" rIns="0"/>
            <a:lstStyle/>
            <a:p>
              <a:pPr algn="l">
                <a:lnSpc>
                  <a:spcPts val="1530"/>
                </a:lnSpc>
              </a:pPr>
              <a:r>
                <a:rPr lang="en-US" sz="1275" i="true">
                  <a:solidFill>
                    <a:srgbClr val="475569"/>
                  </a:solidFill>
                  <a:latin typeface="Calibri (MS) Italics"/>
                  <a:ea typeface="Calibri (MS) Italics"/>
                  <a:cs typeface="Calibri (MS) Italics"/>
                  <a:sym typeface="Calibri (MS) Italics"/>
                </a:rPr>
                <a:t>60%–70% FCF conversion</a:t>
              </a:r>
            </a:p>
          </p:txBody>
        </p:sp>
      </p:grpSp>
      <p:grpSp>
        <p:nvGrpSpPr>
          <p:cNvPr name="Group 71" id="71"/>
          <p:cNvGrpSpPr/>
          <p:nvPr/>
        </p:nvGrpSpPr>
        <p:grpSpPr>
          <a:xfrm rot="0">
            <a:off x="267176" y="2626328"/>
            <a:ext cx="8813102" cy="4403408"/>
            <a:chOff x="0" y="0"/>
            <a:chExt cx="11750802" cy="5871210"/>
          </a:xfrm>
        </p:grpSpPr>
        <p:sp>
          <p:nvSpPr>
            <p:cNvPr name="Freeform 72" id="72"/>
            <p:cNvSpPr/>
            <p:nvPr/>
          </p:nvSpPr>
          <p:spPr>
            <a:xfrm flipH="false" flipV="false" rot="0">
              <a:off x="9525" y="9525"/>
              <a:ext cx="11731752" cy="5852160"/>
            </a:xfrm>
            <a:custGeom>
              <a:avLst/>
              <a:gdLst/>
              <a:ahLst/>
              <a:cxnLst/>
              <a:rect r="r" b="b" t="t" l="l"/>
              <a:pathLst>
                <a:path h="5852160" w="11731752">
                  <a:moveTo>
                    <a:pt x="0" y="0"/>
                  </a:moveTo>
                  <a:lnTo>
                    <a:pt x="11731752" y="0"/>
                  </a:lnTo>
                  <a:lnTo>
                    <a:pt x="11731752" y="5852160"/>
                  </a:lnTo>
                  <a:lnTo>
                    <a:pt x="0" y="5852160"/>
                  </a:lnTo>
                  <a:close/>
                </a:path>
              </a:pathLst>
            </a:custGeom>
            <a:solidFill>
              <a:srgbClr val="FFFFFF"/>
            </a:solidFill>
          </p:spPr>
        </p:sp>
        <p:sp>
          <p:nvSpPr>
            <p:cNvPr name="Freeform 73" id="73"/>
            <p:cNvSpPr/>
            <p:nvPr/>
          </p:nvSpPr>
          <p:spPr>
            <a:xfrm flipH="false" flipV="false" rot="0">
              <a:off x="0" y="0"/>
              <a:ext cx="11750802" cy="5871210"/>
            </a:xfrm>
            <a:custGeom>
              <a:avLst/>
              <a:gdLst/>
              <a:ahLst/>
              <a:cxnLst/>
              <a:rect r="r" b="b" t="t" l="l"/>
              <a:pathLst>
                <a:path h="5871210" w="11750802">
                  <a:moveTo>
                    <a:pt x="9525" y="0"/>
                  </a:moveTo>
                  <a:lnTo>
                    <a:pt x="11741277" y="0"/>
                  </a:lnTo>
                  <a:cubicBezTo>
                    <a:pt x="11746484" y="0"/>
                    <a:pt x="11750802" y="4318"/>
                    <a:pt x="11750802" y="9525"/>
                  </a:cubicBezTo>
                  <a:lnTo>
                    <a:pt x="11750802" y="5861685"/>
                  </a:lnTo>
                  <a:cubicBezTo>
                    <a:pt x="11750802" y="5866892"/>
                    <a:pt x="11746484" y="5871210"/>
                    <a:pt x="11741277" y="5871210"/>
                  </a:cubicBezTo>
                  <a:lnTo>
                    <a:pt x="9525" y="5871210"/>
                  </a:lnTo>
                  <a:cubicBezTo>
                    <a:pt x="4318" y="5871210"/>
                    <a:pt x="0" y="5866892"/>
                    <a:pt x="0" y="5861685"/>
                  </a:cubicBezTo>
                  <a:lnTo>
                    <a:pt x="0" y="9525"/>
                  </a:lnTo>
                  <a:cubicBezTo>
                    <a:pt x="0" y="4318"/>
                    <a:pt x="4318" y="0"/>
                    <a:pt x="9525" y="0"/>
                  </a:cubicBezTo>
                  <a:moveTo>
                    <a:pt x="9525" y="19050"/>
                  </a:moveTo>
                  <a:lnTo>
                    <a:pt x="9525" y="9525"/>
                  </a:lnTo>
                  <a:lnTo>
                    <a:pt x="19050" y="9525"/>
                  </a:lnTo>
                  <a:lnTo>
                    <a:pt x="19050" y="5861685"/>
                  </a:lnTo>
                  <a:lnTo>
                    <a:pt x="9525" y="5861685"/>
                  </a:lnTo>
                  <a:lnTo>
                    <a:pt x="9525" y="5852160"/>
                  </a:lnTo>
                  <a:lnTo>
                    <a:pt x="11741277" y="5852160"/>
                  </a:lnTo>
                  <a:lnTo>
                    <a:pt x="11741277" y="5861685"/>
                  </a:lnTo>
                  <a:lnTo>
                    <a:pt x="11731752" y="5861685"/>
                  </a:lnTo>
                  <a:lnTo>
                    <a:pt x="11731752" y="9525"/>
                  </a:lnTo>
                  <a:lnTo>
                    <a:pt x="11741277" y="9525"/>
                  </a:lnTo>
                  <a:lnTo>
                    <a:pt x="11741277" y="19050"/>
                  </a:lnTo>
                  <a:lnTo>
                    <a:pt x="9525" y="19050"/>
                  </a:lnTo>
                  <a:close/>
                </a:path>
              </a:pathLst>
            </a:custGeom>
            <a:solidFill>
              <a:srgbClr val="D8E2EF"/>
            </a:solidFill>
          </p:spPr>
        </p:sp>
      </p:grpSp>
      <p:grpSp>
        <p:nvGrpSpPr>
          <p:cNvPr name="Group 74" id="74"/>
          <p:cNvGrpSpPr/>
          <p:nvPr/>
        </p:nvGrpSpPr>
        <p:grpSpPr>
          <a:xfrm rot="0">
            <a:off x="274320" y="2633472"/>
            <a:ext cx="8798814" cy="576072"/>
            <a:chOff x="0" y="0"/>
            <a:chExt cx="11731752" cy="768096"/>
          </a:xfrm>
        </p:grpSpPr>
        <p:sp>
          <p:nvSpPr>
            <p:cNvPr name="Freeform 75" id="75"/>
            <p:cNvSpPr/>
            <p:nvPr/>
          </p:nvSpPr>
          <p:spPr>
            <a:xfrm flipH="false" flipV="false" rot="0">
              <a:off x="0" y="0"/>
              <a:ext cx="11731752" cy="768096"/>
            </a:xfrm>
            <a:custGeom>
              <a:avLst/>
              <a:gdLst/>
              <a:ahLst/>
              <a:cxnLst/>
              <a:rect r="r" b="b" t="t" l="l"/>
              <a:pathLst>
                <a:path h="768096" w="11731752">
                  <a:moveTo>
                    <a:pt x="0" y="0"/>
                  </a:moveTo>
                  <a:lnTo>
                    <a:pt x="11731752" y="0"/>
                  </a:lnTo>
                  <a:lnTo>
                    <a:pt x="11731752" y="768096"/>
                  </a:lnTo>
                  <a:lnTo>
                    <a:pt x="0" y="768096"/>
                  </a:lnTo>
                  <a:close/>
                </a:path>
              </a:pathLst>
            </a:custGeom>
            <a:solidFill>
              <a:srgbClr val="0A1F3D"/>
            </a:solidFill>
          </p:spPr>
        </p:sp>
      </p:grpSp>
      <p:grpSp>
        <p:nvGrpSpPr>
          <p:cNvPr name="Group 76" id="76"/>
          <p:cNvGrpSpPr/>
          <p:nvPr/>
        </p:nvGrpSpPr>
        <p:grpSpPr>
          <a:xfrm rot="0">
            <a:off x="274320" y="2633472"/>
            <a:ext cx="8798814" cy="576072"/>
            <a:chOff x="0" y="0"/>
            <a:chExt cx="11731752" cy="768096"/>
          </a:xfrm>
        </p:grpSpPr>
        <p:sp>
          <p:nvSpPr>
            <p:cNvPr name="Freeform 77" id="77"/>
            <p:cNvSpPr/>
            <p:nvPr/>
          </p:nvSpPr>
          <p:spPr>
            <a:xfrm flipH="false" flipV="false" rot="0">
              <a:off x="0" y="0"/>
              <a:ext cx="11731752" cy="768096"/>
            </a:xfrm>
            <a:custGeom>
              <a:avLst/>
              <a:gdLst/>
              <a:ahLst/>
              <a:cxnLst/>
              <a:rect r="r" b="b" t="t" l="l"/>
              <a:pathLst>
                <a:path h="768096" w="11731752">
                  <a:moveTo>
                    <a:pt x="0" y="0"/>
                  </a:moveTo>
                  <a:lnTo>
                    <a:pt x="11731752" y="0"/>
                  </a:lnTo>
                  <a:lnTo>
                    <a:pt x="11731752" y="768096"/>
                  </a:lnTo>
                  <a:lnTo>
                    <a:pt x="0" y="768096"/>
                  </a:lnTo>
                  <a:close/>
                </a:path>
              </a:pathLst>
            </a:custGeom>
            <a:blipFill>
              <a:blip r:embed="rId3">
                <a:alphaModFix amt="0"/>
              </a:blip>
              <a:stretch>
                <a:fillRect l="0" t="-247610" r="0" b="-247610"/>
              </a:stretch>
            </a:blipFill>
          </p:spPr>
        </p:sp>
        <p:sp>
          <p:nvSpPr>
            <p:cNvPr name="TextBox 78" id="78"/>
            <p:cNvSpPr txBox="true"/>
            <p:nvPr/>
          </p:nvSpPr>
          <p:spPr>
            <a:xfrm>
              <a:off x="0" y="-47625"/>
              <a:ext cx="11731752" cy="815721"/>
            </a:xfrm>
            <a:prstGeom prst="rect">
              <a:avLst/>
            </a:prstGeom>
          </p:spPr>
          <p:txBody>
            <a:bodyPr anchor="ctr" rtlCol="false" tIns="0" lIns="0" bIns="0" rIns="0"/>
            <a:lstStyle/>
            <a:p>
              <a:pPr algn="ctr">
                <a:lnSpc>
                  <a:spcPts val="2520"/>
                </a:lnSpc>
              </a:pPr>
              <a:r>
                <a:rPr lang="en-US" sz="2100" b="true">
                  <a:solidFill>
                    <a:srgbClr val="FFFFFF"/>
                  </a:solidFill>
                  <a:latin typeface="Calibri (MS) Bold"/>
                  <a:ea typeface="Calibri (MS) Bold"/>
                  <a:cs typeface="Calibri (MS) Bold"/>
                  <a:sym typeface="Calibri (MS) Bold"/>
                </a:rPr>
                <a:t>Why TopBuild Changes the Story</a:t>
              </a:r>
            </a:p>
          </p:txBody>
        </p:sp>
      </p:grpSp>
      <p:grpSp>
        <p:nvGrpSpPr>
          <p:cNvPr name="Group 79" id="79"/>
          <p:cNvGrpSpPr/>
          <p:nvPr/>
        </p:nvGrpSpPr>
        <p:grpSpPr>
          <a:xfrm rot="0">
            <a:off x="576072" y="3415284"/>
            <a:ext cx="617220" cy="617220"/>
            <a:chOff x="0" y="0"/>
            <a:chExt cx="822960" cy="822960"/>
          </a:xfrm>
        </p:grpSpPr>
        <p:sp>
          <p:nvSpPr>
            <p:cNvPr name="Freeform 80" id="80"/>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1F5BD7"/>
            </a:solidFill>
          </p:spPr>
        </p:sp>
      </p:grpSp>
      <p:grpSp>
        <p:nvGrpSpPr>
          <p:cNvPr name="Group 81" id="81"/>
          <p:cNvGrpSpPr/>
          <p:nvPr/>
        </p:nvGrpSpPr>
        <p:grpSpPr>
          <a:xfrm rot="0">
            <a:off x="713232" y="3552444"/>
            <a:ext cx="342900" cy="342900"/>
            <a:chOff x="0" y="0"/>
            <a:chExt cx="457200" cy="457200"/>
          </a:xfrm>
        </p:grpSpPr>
        <p:sp>
          <p:nvSpPr>
            <p:cNvPr name="Freeform 82" id="82" descr="preencoded.png"/>
            <p:cNvSpPr/>
            <p:nvPr/>
          </p:nvSpPr>
          <p:spPr>
            <a:xfrm flipH="false" flipV="false" rot="0">
              <a:off x="0" y="0"/>
              <a:ext cx="457200" cy="457200"/>
            </a:xfrm>
            <a:custGeom>
              <a:avLst/>
              <a:gdLst/>
              <a:ahLst/>
              <a:cxnLst/>
              <a:rect r="r" b="b" t="t" l="l"/>
              <a:pathLst>
                <a:path h="457200" w="457200">
                  <a:moveTo>
                    <a:pt x="0" y="0"/>
                  </a:moveTo>
                  <a:lnTo>
                    <a:pt x="457200" y="0"/>
                  </a:lnTo>
                  <a:lnTo>
                    <a:pt x="457200" y="457200"/>
                  </a:lnTo>
                  <a:lnTo>
                    <a:pt x="0" y="457200"/>
                  </a:lnTo>
                  <a:lnTo>
                    <a:pt x="0" y="0"/>
                  </a:lnTo>
                  <a:close/>
                </a:path>
              </a:pathLst>
            </a:custGeom>
            <a:blipFill>
              <a:blip r:embed="rId4"/>
              <a:stretch>
                <a:fillRect l="0" t="0" r="0" b="0"/>
              </a:stretch>
            </a:blipFill>
          </p:spPr>
        </p:sp>
      </p:grpSp>
      <p:grpSp>
        <p:nvGrpSpPr>
          <p:cNvPr name="Group 83" id="83"/>
          <p:cNvGrpSpPr/>
          <p:nvPr/>
        </p:nvGrpSpPr>
        <p:grpSpPr>
          <a:xfrm rot="0">
            <a:off x="1440180" y="3374136"/>
            <a:ext cx="7427214" cy="356616"/>
            <a:chOff x="0" y="0"/>
            <a:chExt cx="9902952" cy="475488"/>
          </a:xfrm>
        </p:grpSpPr>
        <p:sp>
          <p:nvSpPr>
            <p:cNvPr name="Freeform 84" id="84"/>
            <p:cNvSpPr/>
            <p:nvPr/>
          </p:nvSpPr>
          <p:spPr>
            <a:xfrm flipH="false" flipV="false" rot="0">
              <a:off x="0" y="0"/>
              <a:ext cx="9902952" cy="475488"/>
            </a:xfrm>
            <a:custGeom>
              <a:avLst/>
              <a:gdLst/>
              <a:ahLst/>
              <a:cxnLst/>
              <a:rect r="r" b="b" t="t" l="l"/>
              <a:pathLst>
                <a:path h="475488" w="9902952">
                  <a:moveTo>
                    <a:pt x="0" y="0"/>
                  </a:moveTo>
                  <a:lnTo>
                    <a:pt x="9902952" y="0"/>
                  </a:lnTo>
                  <a:lnTo>
                    <a:pt x="9902952" y="475488"/>
                  </a:lnTo>
                  <a:lnTo>
                    <a:pt x="0" y="475488"/>
                  </a:lnTo>
                  <a:close/>
                </a:path>
              </a:pathLst>
            </a:custGeom>
            <a:blipFill>
              <a:blip r:embed="rId3">
                <a:alphaModFix amt="0"/>
              </a:blip>
              <a:stretch>
                <a:fillRect l="0" t="-355813" r="0" b="-355813"/>
              </a:stretch>
            </a:blipFill>
          </p:spPr>
        </p:sp>
        <p:sp>
          <p:nvSpPr>
            <p:cNvPr name="TextBox 85" id="85"/>
            <p:cNvSpPr txBox="true"/>
            <p:nvPr/>
          </p:nvSpPr>
          <p:spPr>
            <a:xfrm>
              <a:off x="0" y="-38100"/>
              <a:ext cx="9902952" cy="513588"/>
            </a:xfrm>
            <a:prstGeom prst="rect">
              <a:avLst/>
            </a:prstGeom>
          </p:spPr>
          <p:txBody>
            <a:bodyPr anchor="ctr" rtlCol="false" tIns="0" lIns="0" bIns="0" rIns="0"/>
            <a:lstStyle/>
            <a:p>
              <a:pPr algn="l">
                <a:lnSpc>
                  <a:spcPts val="2250"/>
                </a:lnSpc>
              </a:pPr>
              <a:r>
                <a:rPr lang="en-US" sz="1875" b="true">
                  <a:solidFill>
                    <a:srgbClr val="0F172A"/>
                  </a:solidFill>
                  <a:latin typeface="Calibri (MS) Bold"/>
                  <a:ea typeface="Calibri (MS) Bold"/>
                  <a:cs typeface="Calibri (MS) Bold"/>
                  <a:sym typeface="Calibri (MS) Bold"/>
                </a:rPr>
                <a:t>Scale + Leadership</a:t>
              </a:r>
            </a:p>
          </p:txBody>
        </p:sp>
      </p:grpSp>
      <p:sp>
        <p:nvSpPr>
          <p:cNvPr name="TextBox 86" id="86"/>
          <p:cNvSpPr txBox="true"/>
          <p:nvPr/>
        </p:nvSpPr>
        <p:spPr>
          <a:xfrm rot="0">
            <a:off x="1440180" y="3678936"/>
            <a:ext cx="7427214" cy="559308"/>
          </a:xfrm>
          <a:prstGeom prst="rect">
            <a:avLst/>
          </a:prstGeom>
        </p:spPr>
        <p:txBody>
          <a:bodyPr anchor="t" rtlCol="false" tIns="0" lIns="0" bIns="0" rIns="0">
            <a:spAutoFit/>
          </a:bodyPr>
          <a:lstStyle/>
          <a:p>
            <a:pPr algn="l">
              <a:lnSpc>
                <a:spcPts val="1800"/>
              </a:lnSpc>
            </a:pPr>
            <a:r>
              <a:rPr lang="en-US" sz="1500">
                <a:solidFill>
                  <a:srgbClr val="1F2937"/>
                </a:solidFill>
                <a:latin typeface="Calibri (MS)"/>
                <a:ea typeface="Calibri (MS)"/>
                <a:cs typeface="Calibri (MS)"/>
                <a:sym typeface="Calibri (MS)"/>
              </a:rPr>
              <a:t>#1 insulation, #2 roofing, #1 waterproofing,</a:t>
            </a:r>
          </a:p>
          <a:p>
            <a:pPr algn="l">
              <a:lnSpc>
                <a:spcPts val="1800"/>
              </a:lnSpc>
            </a:pPr>
            <a:r>
              <a:rPr lang="en-US" sz="1500">
                <a:solidFill>
                  <a:srgbClr val="1F2937"/>
                </a:solidFill>
                <a:latin typeface="Calibri (MS)"/>
                <a:ea typeface="Calibri (MS)"/>
                <a:cs typeface="Calibri (MS)"/>
                <a:sym typeface="Calibri (MS)"/>
              </a:rPr>
              <a:t>and #1 / #2 in LBM in key geographies</a:t>
            </a:r>
          </a:p>
        </p:txBody>
      </p:sp>
      <p:grpSp>
        <p:nvGrpSpPr>
          <p:cNvPr name="Group 87" id="87"/>
          <p:cNvGrpSpPr/>
          <p:nvPr/>
        </p:nvGrpSpPr>
        <p:grpSpPr>
          <a:xfrm rot="0">
            <a:off x="1435418" y="4192334"/>
            <a:ext cx="7368159" cy="9525"/>
            <a:chOff x="0" y="0"/>
            <a:chExt cx="9824212" cy="12700"/>
          </a:xfrm>
        </p:grpSpPr>
        <p:sp>
          <p:nvSpPr>
            <p:cNvPr name="Freeform 88" id="88"/>
            <p:cNvSpPr/>
            <p:nvPr/>
          </p:nvSpPr>
          <p:spPr>
            <a:xfrm flipH="false" flipV="false" rot="0">
              <a:off x="6350" y="0"/>
              <a:ext cx="9811512" cy="12700"/>
            </a:xfrm>
            <a:custGeom>
              <a:avLst/>
              <a:gdLst/>
              <a:ahLst/>
              <a:cxnLst/>
              <a:rect r="r" b="b" t="t" l="l"/>
              <a:pathLst>
                <a:path h="12700" w="9811512">
                  <a:moveTo>
                    <a:pt x="0" y="0"/>
                  </a:moveTo>
                  <a:lnTo>
                    <a:pt x="9811512" y="0"/>
                  </a:lnTo>
                  <a:lnTo>
                    <a:pt x="9811512" y="12700"/>
                  </a:lnTo>
                  <a:lnTo>
                    <a:pt x="0" y="12700"/>
                  </a:lnTo>
                  <a:close/>
                </a:path>
              </a:pathLst>
            </a:custGeom>
            <a:solidFill>
              <a:srgbClr val="D8E2EF"/>
            </a:solidFill>
          </p:spPr>
        </p:sp>
      </p:grpSp>
      <p:grpSp>
        <p:nvGrpSpPr>
          <p:cNvPr name="Group 89" id="89"/>
          <p:cNvGrpSpPr/>
          <p:nvPr/>
        </p:nvGrpSpPr>
        <p:grpSpPr>
          <a:xfrm rot="0">
            <a:off x="576072" y="4293108"/>
            <a:ext cx="617220" cy="617220"/>
            <a:chOff x="0" y="0"/>
            <a:chExt cx="822960" cy="822960"/>
          </a:xfrm>
        </p:grpSpPr>
        <p:sp>
          <p:nvSpPr>
            <p:cNvPr name="Freeform 90" id="90"/>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1F5BD7"/>
            </a:solidFill>
          </p:spPr>
        </p:sp>
      </p:grpSp>
      <p:grpSp>
        <p:nvGrpSpPr>
          <p:cNvPr name="Group 91" id="91"/>
          <p:cNvGrpSpPr/>
          <p:nvPr/>
        </p:nvGrpSpPr>
        <p:grpSpPr>
          <a:xfrm rot="0">
            <a:off x="713232" y="4430268"/>
            <a:ext cx="342900" cy="342900"/>
            <a:chOff x="0" y="0"/>
            <a:chExt cx="457200" cy="457200"/>
          </a:xfrm>
        </p:grpSpPr>
        <p:sp>
          <p:nvSpPr>
            <p:cNvPr name="Freeform 92" id="92" descr="preencoded.png"/>
            <p:cNvSpPr/>
            <p:nvPr/>
          </p:nvSpPr>
          <p:spPr>
            <a:xfrm flipH="false" flipV="false" rot="0">
              <a:off x="0" y="0"/>
              <a:ext cx="457200" cy="457200"/>
            </a:xfrm>
            <a:custGeom>
              <a:avLst/>
              <a:gdLst/>
              <a:ahLst/>
              <a:cxnLst/>
              <a:rect r="r" b="b" t="t" l="l"/>
              <a:pathLst>
                <a:path h="457200" w="457200">
                  <a:moveTo>
                    <a:pt x="0" y="0"/>
                  </a:moveTo>
                  <a:lnTo>
                    <a:pt x="457200" y="0"/>
                  </a:lnTo>
                  <a:lnTo>
                    <a:pt x="457200" y="457200"/>
                  </a:lnTo>
                  <a:lnTo>
                    <a:pt x="0" y="457200"/>
                  </a:lnTo>
                  <a:lnTo>
                    <a:pt x="0" y="0"/>
                  </a:lnTo>
                  <a:close/>
                </a:path>
              </a:pathLst>
            </a:custGeom>
            <a:blipFill>
              <a:blip r:embed="rId5"/>
              <a:stretch>
                <a:fillRect l="0" t="0" r="0" b="0"/>
              </a:stretch>
            </a:blipFill>
          </p:spPr>
        </p:sp>
      </p:grpSp>
      <p:grpSp>
        <p:nvGrpSpPr>
          <p:cNvPr name="Group 93" id="93"/>
          <p:cNvGrpSpPr/>
          <p:nvPr/>
        </p:nvGrpSpPr>
        <p:grpSpPr>
          <a:xfrm rot="0">
            <a:off x="1440180" y="4251960"/>
            <a:ext cx="7427214" cy="356616"/>
            <a:chOff x="0" y="0"/>
            <a:chExt cx="9902952" cy="475488"/>
          </a:xfrm>
        </p:grpSpPr>
        <p:sp>
          <p:nvSpPr>
            <p:cNvPr name="Freeform 94" id="94"/>
            <p:cNvSpPr/>
            <p:nvPr/>
          </p:nvSpPr>
          <p:spPr>
            <a:xfrm flipH="false" flipV="false" rot="0">
              <a:off x="0" y="0"/>
              <a:ext cx="9902952" cy="475488"/>
            </a:xfrm>
            <a:custGeom>
              <a:avLst/>
              <a:gdLst/>
              <a:ahLst/>
              <a:cxnLst/>
              <a:rect r="r" b="b" t="t" l="l"/>
              <a:pathLst>
                <a:path h="475488" w="9902952">
                  <a:moveTo>
                    <a:pt x="0" y="0"/>
                  </a:moveTo>
                  <a:lnTo>
                    <a:pt x="9902952" y="0"/>
                  </a:lnTo>
                  <a:lnTo>
                    <a:pt x="9902952" y="475488"/>
                  </a:lnTo>
                  <a:lnTo>
                    <a:pt x="0" y="475488"/>
                  </a:lnTo>
                  <a:close/>
                </a:path>
              </a:pathLst>
            </a:custGeom>
            <a:blipFill>
              <a:blip r:embed="rId3">
                <a:alphaModFix amt="0"/>
              </a:blip>
              <a:stretch>
                <a:fillRect l="0" t="-355813" r="0" b="-355813"/>
              </a:stretch>
            </a:blipFill>
          </p:spPr>
        </p:sp>
        <p:sp>
          <p:nvSpPr>
            <p:cNvPr name="TextBox 95" id="95"/>
            <p:cNvSpPr txBox="true"/>
            <p:nvPr/>
          </p:nvSpPr>
          <p:spPr>
            <a:xfrm>
              <a:off x="0" y="-38100"/>
              <a:ext cx="9902952" cy="513588"/>
            </a:xfrm>
            <a:prstGeom prst="rect">
              <a:avLst/>
            </a:prstGeom>
          </p:spPr>
          <p:txBody>
            <a:bodyPr anchor="ctr" rtlCol="false" tIns="0" lIns="0" bIns="0" rIns="0"/>
            <a:lstStyle/>
            <a:p>
              <a:pPr algn="l">
                <a:lnSpc>
                  <a:spcPts val="2250"/>
                </a:lnSpc>
              </a:pPr>
              <a:r>
                <a:rPr lang="en-US" sz="1875" b="true">
                  <a:solidFill>
                    <a:srgbClr val="0F172A"/>
                  </a:solidFill>
                  <a:latin typeface="Calibri (MS) Bold"/>
                  <a:ea typeface="Calibri (MS) Bold"/>
                  <a:cs typeface="Calibri (MS) Bold"/>
                  <a:sym typeface="Calibri (MS) Bold"/>
                </a:rPr>
                <a:t>Platform Reach</a:t>
              </a:r>
            </a:p>
          </p:txBody>
        </p:sp>
      </p:grpSp>
      <p:sp>
        <p:nvSpPr>
          <p:cNvPr name="TextBox 96" id="96"/>
          <p:cNvSpPr txBox="true"/>
          <p:nvPr/>
        </p:nvSpPr>
        <p:spPr>
          <a:xfrm rot="0">
            <a:off x="1440180" y="4556760"/>
            <a:ext cx="7427214" cy="559308"/>
          </a:xfrm>
          <a:prstGeom prst="rect">
            <a:avLst/>
          </a:prstGeom>
        </p:spPr>
        <p:txBody>
          <a:bodyPr anchor="t" rtlCol="false" tIns="0" lIns="0" bIns="0" rIns="0">
            <a:spAutoFit/>
          </a:bodyPr>
          <a:lstStyle/>
          <a:p>
            <a:pPr algn="l">
              <a:lnSpc>
                <a:spcPts val="1800"/>
              </a:lnSpc>
            </a:pPr>
            <a:r>
              <a:rPr lang="en-US" sz="1500">
                <a:solidFill>
                  <a:srgbClr val="1F2937"/>
                </a:solidFill>
                <a:latin typeface="Calibri (MS)"/>
                <a:ea typeface="Calibri (MS)"/>
                <a:cs typeface="Calibri (MS)"/>
                <a:sym typeface="Calibri (MS)"/>
              </a:rPr>
              <a:t>~1,150 locations and ~28,000 employees</a:t>
            </a:r>
          </a:p>
          <a:p>
            <a:pPr algn="l">
              <a:lnSpc>
                <a:spcPts val="1800"/>
              </a:lnSpc>
            </a:pPr>
            <a:r>
              <a:rPr lang="en-US" sz="1500">
                <a:solidFill>
                  <a:srgbClr val="1F2937"/>
                </a:solidFill>
                <a:latin typeface="Calibri (MS)"/>
                <a:ea typeface="Calibri (MS)"/>
                <a:cs typeface="Calibri (MS)"/>
                <a:sym typeface="Calibri (MS)"/>
              </a:rPr>
              <a:t>across North America</a:t>
            </a:r>
          </a:p>
        </p:txBody>
      </p:sp>
      <p:grpSp>
        <p:nvGrpSpPr>
          <p:cNvPr name="Group 97" id="97"/>
          <p:cNvGrpSpPr/>
          <p:nvPr/>
        </p:nvGrpSpPr>
        <p:grpSpPr>
          <a:xfrm rot="0">
            <a:off x="1435418" y="5070158"/>
            <a:ext cx="7368159" cy="9525"/>
            <a:chOff x="0" y="0"/>
            <a:chExt cx="9824212" cy="12700"/>
          </a:xfrm>
        </p:grpSpPr>
        <p:sp>
          <p:nvSpPr>
            <p:cNvPr name="Freeform 98" id="98"/>
            <p:cNvSpPr/>
            <p:nvPr/>
          </p:nvSpPr>
          <p:spPr>
            <a:xfrm flipH="false" flipV="false" rot="0">
              <a:off x="6350" y="0"/>
              <a:ext cx="9811512" cy="12700"/>
            </a:xfrm>
            <a:custGeom>
              <a:avLst/>
              <a:gdLst/>
              <a:ahLst/>
              <a:cxnLst/>
              <a:rect r="r" b="b" t="t" l="l"/>
              <a:pathLst>
                <a:path h="12700" w="9811512">
                  <a:moveTo>
                    <a:pt x="0" y="0"/>
                  </a:moveTo>
                  <a:lnTo>
                    <a:pt x="9811512" y="0"/>
                  </a:lnTo>
                  <a:lnTo>
                    <a:pt x="9811512" y="12700"/>
                  </a:lnTo>
                  <a:lnTo>
                    <a:pt x="0" y="12700"/>
                  </a:lnTo>
                  <a:close/>
                </a:path>
              </a:pathLst>
            </a:custGeom>
            <a:solidFill>
              <a:srgbClr val="D8E2EF"/>
            </a:solidFill>
          </p:spPr>
        </p:sp>
      </p:grpSp>
      <p:grpSp>
        <p:nvGrpSpPr>
          <p:cNvPr name="Group 99" id="99"/>
          <p:cNvGrpSpPr/>
          <p:nvPr/>
        </p:nvGrpSpPr>
        <p:grpSpPr>
          <a:xfrm rot="0">
            <a:off x="576072" y="5170932"/>
            <a:ext cx="617220" cy="617220"/>
            <a:chOff x="0" y="0"/>
            <a:chExt cx="822960" cy="822960"/>
          </a:xfrm>
        </p:grpSpPr>
        <p:sp>
          <p:nvSpPr>
            <p:cNvPr name="Freeform 100" id="100"/>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1F5BD7"/>
            </a:solidFill>
          </p:spPr>
        </p:sp>
      </p:grpSp>
      <p:grpSp>
        <p:nvGrpSpPr>
          <p:cNvPr name="Group 101" id="101"/>
          <p:cNvGrpSpPr/>
          <p:nvPr/>
        </p:nvGrpSpPr>
        <p:grpSpPr>
          <a:xfrm rot="0">
            <a:off x="713232" y="5308092"/>
            <a:ext cx="342900" cy="342900"/>
            <a:chOff x="0" y="0"/>
            <a:chExt cx="457200" cy="457200"/>
          </a:xfrm>
        </p:grpSpPr>
        <p:sp>
          <p:nvSpPr>
            <p:cNvPr name="Freeform 102" id="102" descr="preencoded.png"/>
            <p:cNvSpPr/>
            <p:nvPr/>
          </p:nvSpPr>
          <p:spPr>
            <a:xfrm flipH="false" flipV="false" rot="0">
              <a:off x="0" y="0"/>
              <a:ext cx="457200" cy="457200"/>
            </a:xfrm>
            <a:custGeom>
              <a:avLst/>
              <a:gdLst/>
              <a:ahLst/>
              <a:cxnLst/>
              <a:rect r="r" b="b" t="t" l="l"/>
              <a:pathLst>
                <a:path h="457200" w="457200">
                  <a:moveTo>
                    <a:pt x="0" y="0"/>
                  </a:moveTo>
                  <a:lnTo>
                    <a:pt x="457200" y="0"/>
                  </a:lnTo>
                  <a:lnTo>
                    <a:pt x="457200" y="457200"/>
                  </a:lnTo>
                  <a:lnTo>
                    <a:pt x="0" y="457200"/>
                  </a:lnTo>
                  <a:lnTo>
                    <a:pt x="0" y="0"/>
                  </a:lnTo>
                  <a:close/>
                </a:path>
              </a:pathLst>
            </a:custGeom>
            <a:blipFill>
              <a:blip r:embed="rId6"/>
              <a:stretch>
                <a:fillRect l="0" t="0" r="0" b="0"/>
              </a:stretch>
            </a:blipFill>
          </p:spPr>
        </p:sp>
      </p:grpSp>
      <p:grpSp>
        <p:nvGrpSpPr>
          <p:cNvPr name="Group 103" id="103"/>
          <p:cNvGrpSpPr/>
          <p:nvPr/>
        </p:nvGrpSpPr>
        <p:grpSpPr>
          <a:xfrm rot="0">
            <a:off x="1440180" y="5129784"/>
            <a:ext cx="7427214" cy="356616"/>
            <a:chOff x="0" y="0"/>
            <a:chExt cx="9902952" cy="475488"/>
          </a:xfrm>
        </p:grpSpPr>
        <p:sp>
          <p:nvSpPr>
            <p:cNvPr name="Freeform 104" id="104"/>
            <p:cNvSpPr/>
            <p:nvPr/>
          </p:nvSpPr>
          <p:spPr>
            <a:xfrm flipH="false" flipV="false" rot="0">
              <a:off x="0" y="0"/>
              <a:ext cx="9902952" cy="475488"/>
            </a:xfrm>
            <a:custGeom>
              <a:avLst/>
              <a:gdLst/>
              <a:ahLst/>
              <a:cxnLst/>
              <a:rect r="r" b="b" t="t" l="l"/>
              <a:pathLst>
                <a:path h="475488" w="9902952">
                  <a:moveTo>
                    <a:pt x="0" y="0"/>
                  </a:moveTo>
                  <a:lnTo>
                    <a:pt x="9902952" y="0"/>
                  </a:lnTo>
                  <a:lnTo>
                    <a:pt x="9902952" y="475488"/>
                  </a:lnTo>
                  <a:lnTo>
                    <a:pt x="0" y="475488"/>
                  </a:lnTo>
                  <a:close/>
                </a:path>
              </a:pathLst>
            </a:custGeom>
            <a:blipFill>
              <a:blip r:embed="rId3">
                <a:alphaModFix amt="0"/>
              </a:blip>
              <a:stretch>
                <a:fillRect l="0" t="-355813" r="0" b="-355813"/>
              </a:stretch>
            </a:blipFill>
          </p:spPr>
        </p:sp>
        <p:sp>
          <p:nvSpPr>
            <p:cNvPr name="TextBox 105" id="105"/>
            <p:cNvSpPr txBox="true"/>
            <p:nvPr/>
          </p:nvSpPr>
          <p:spPr>
            <a:xfrm>
              <a:off x="0" y="-38100"/>
              <a:ext cx="9902952" cy="513588"/>
            </a:xfrm>
            <a:prstGeom prst="rect">
              <a:avLst/>
            </a:prstGeom>
          </p:spPr>
          <p:txBody>
            <a:bodyPr anchor="ctr" rtlCol="false" tIns="0" lIns="0" bIns="0" rIns="0"/>
            <a:lstStyle/>
            <a:p>
              <a:pPr algn="l">
                <a:lnSpc>
                  <a:spcPts val="2250"/>
                </a:lnSpc>
              </a:pPr>
              <a:r>
                <a:rPr lang="en-US" sz="1875" b="true">
                  <a:solidFill>
                    <a:srgbClr val="0F172A"/>
                  </a:solidFill>
                  <a:latin typeface="Calibri (MS) Bold"/>
                  <a:ea typeface="Calibri (MS) Bold"/>
                  <a:cs typeface="Calibri (MS) Bold"/>
                  <a:sym typeface="Calibri (MS) Bold"/>
                </a:rPr>
                <a:t>Higher-Margin Mix</a:t>
              </a:r>
            </a:p>
          </p:txBody>
        </p:sp>
      </p:grpSp>
      <p:sp>
        <p:nvSpPr>
          <p:cNvPr name="TextBox 106" id="106"/>
          <p:cNvSpPr txBox="true"/>
          <p:nvPr/>
        </p:nvSpPr>
        <p:spPr>
          <a:xfrm rot="0">
            <a:off x="1440180" y="5434584"/>
            <a:ext cx="7427214" cy="559308"/>
          </a:xfrm>
          <a:prstGeom prst="rect">
            <a:avLst/>
          </a:prstGeom>
        </p:spPr>
        <p:txBody>
          <a:bodyPr anchor="t" rtlCol="false" tIns="0" lIns="0" bIns="0" rIns="0">
            <a:spAutoFit/>
          </a:bodyPr>
          <a:lstStyle/>
          <a:p>
            <a:pPr algn="l">
              <a:lnSpc>
                <a:spcPts val="1800"/>
              </a:lnSpc>
            </a:pPr>
            <a:r>
              <a:rPr lang="en-US" sz="1500">
                <a:solidFill>
                  <a:srgbClr val="1F2937"/>
                </a:solidFill>
                <a:latin typeface="Calibri (MS)"/>
                <a:ea typeface="Calibri (MS)"/>
                <a:cs typeface="Calibri (MS)"/>
                <a:sym typeface="Calibri (MS)"/>
              </a:rPr>
              <a:t>TopBuild adds an integrated installation +</a:t>
            </a:r>
          </a:p>
          <a:p>
            <a:pPr algn="l">
              <a:lnSpc>
                <a:spcPts val="1800"/>
              </a:lnSpc>
            </a:pPr>
            <a:r>
              <a:rPr lang="en-US" sz="1500">
                <a:solidFill>
                  <a:srgbClr val="1F2937"/>
                </a:solidFill>
                <a:latin typeface="Calibri (MS)"/>
                <a:ea typeface="Calibri (MS)"/>
                <a:cs typeface="Calibri (MS)"/>
                <a:sym typeface="Calibri (MS)"/>
              </a:rPr>
              <a:t>distribution model with ~18% EBITDA margins</a:t>
            </a:r>
          </a:p>
        </p:txBody>
      </p:sp>
      <p:grpSp>
        <p:nvGrpSpPr>
          <p:cNvPr name="Group 107" id="107"/>
          <p:cNvGrpSpPr/>
          <p:nvPr/>
        </p:nvGrpSpPr>
        <p:grpSpPr>
          <a:xfrm rot="0">
            <a:off x="1435418" y="5947982"/>
            <a:ext cx="7368159" cy="9525"/>
            <a:chOff x="0" y="0"/>
            <a:chExt cx="9824212" cy="12700"/>
          </a:xfrm>
        </p:grpSpPr>
        <p:sp>
          <p:nvSpPr>
            <p:cNvPr name="Freeform 108" id="108"/>
            <p:cNvSpPr/>
            <p:nvPr/>
          </p:nvSpPr>
          <p:spPr>
            <a:xfrm flipH="false" flipV="false" rot="0">
              <a:off x="6350" y="0"/>
              <a:ext cx="9811512" cy="12700"/>
            </a:xfrm>
            <a:custGeom>
              <a:avLst/>
              <a:gdLst/>
              <a:ahLst/>
              <a:cxnLst/>
              <a:rect r="r" b="b" t="t" l="l"/>
              <a:pathLst>
                <a:path h="12700" w="9811512">
                  <a:moveTo>
                    <a:pt x="0" y="0"/>
                  </a:moveTo>
                  <a:lnTo>
                    <a:pt x="9811512" y="0"/>
                  </a:lnTo>
                  <a:lnTo>
                    <a:pt x="9811512" y="12700"/>
                  </a:lnTo>
                  <a:lnTo>
                    <a:pt x="0" y="12700"/>
                  </a:lnTo>
                  <a:close/>
                </a:path>
              </a:pathLst>
            </a:custGeom>
            <a:solidFill>
              <a:srgbClr val="D8E2EF"/>
            </a:solidFill>
          </p:spPr>
        </p:sp>
      </p:grpSp>
      <p:grpSp>
        <p:nvGrpSpPr>
          <p:cNvPr name="Group 109" id="109"/>
          <p:cNvGrpSpPr/>
          <p:nvPr/>
        </p:nvGrpSpPr>
        <p:grpSpPr>
          <a:xfrm rot="0">
            <a:off x="576072" y="6048756"/>
            <a:ext cx="617220" cy="617220"/>
            <a:chOff x="0" y="0"/>
            <a:chExt cx="822960" cy="822960"/>
          </a:xfrm>
        </p:grpSpPr>
        <p:sp>
          <p:nvSpPr>
            <p:cNvPr name="Freeform 110" id="110"/>
            <p:cNvSpPr/>
            <p:nvPr/>
          </p:nvSpPr>
          <p:spPr>
            <a:xfrm flipH="false" flipV="false" rot="0">
              <a:off x="0" y="0"/>
              <a:ext cx="822960" cy="822960"/>
            </a:xfrm>
            <a:custGeom>
              <a:avLst/>
              <a:gdLst/>
              <a:ahLst/>
              <a:cxnLst/>
              <a:rect r="r" b="b" t="t" l="l"/>
              <a:pathLst>
                <a:path h="822960" w="822960">
                  <a:moveTo>
                    <a:pt x="0" y="411480"/>
                  </a:moveTo>
                  <a:cubicBezTo>
                    <a:pt x="0" y="184277"/>
                    <a:pt x="184277" y="0"/>
                    <a:pt x="411480" y="0"/>
                  </a:cubicBezTo>
                  <a:cubicBezTo>
                    <a:pt x="638683" y="0"/>
                    <a:pt x="822960" y="184277"/>
                    <a:pt x="822960" y="411480"/>
                  </a:cubicBezTo>
                  <a:cubicBezTo>
                    <a:pt x="822960" y="638683"/>
                    <a:pt x="638683" y="822960"/>
                    <a:pt x="411480" y="822960"/>
                  </a:cubicBezTo>
                  <a:cubicBezTo>
                    <a:pt x="184277" y="822960"/>
                    <a:pt x="0" y="638683"/>
                    <a:pt x="0" y="411480"/>
                  </a:cubicBezTo>
                  <a:close/>
                </a:path>
              </a:pathLst>
            </a:custGeom>
            <a:solidFill>
              <a:srgbClr val="1F5BD7"/>
            </a:solidFill>
          </p:spPr>
        </p:sp>
      </p:grpSp>
      <p:grpSp>
        <p:nvGrpSpPr>
          <p:cNvPr name="Group 111" id="111"/>
          <p:cNvGrpSpPr/>
          <p:nvPr/>
        </p:nvGrpSpPr>
        <p:grpSpPr>
          <a:xfrm rot="0">
            <a:off x="713232" y="6185916"/>
            <a:ext cx="342900" cy="342900"/>
            <a:chOff x="0" y="0"/>
            <a:chExt cx="457200" cy="457200"/>
          </a:xfrm>
        </p:grpSpPr>
        <p:sp>
          <p:nvSpPr>
            <p:cNvPr name="Freeform 112" id="112" descr="preencoded.png"/>
            <p:cNvSpPr/>
            <p:nvPr/>
          </p:nvSpPr>
          <p:spPr>
            <a:xfrm flipH="false" flipV="false" rot="0">
              <a:off x="0" y="0"/>
              <a:ext cx="457200" cy="457200"/>
            </a:xfrm>
            <a:custGeom>
              <a:avLst/>
              <a:gdLst/>
              <a:ahLst/>
              <a:cxnLst/>
              <a:rect r="r" b="b" t="t" l="l"/>
              <a:pathLst>
                <a:path h="457200" w="457200">
                  <a:moveTo>
                    <a:pt x="0" y="0"/>
                  </a:moveTo>
                  <a:lnTo>
                    <a:pt x="457200" y="0"/>
                  </a:lnTo>
                  <a:lnTo>
                    <a:pt x="457200" y="457200"/>
                  </a:lnTo>
                  <a:lnTo>
                    <a:pt x="0" y="457200"/>
                  </a:lnTo>
                  <a:lnTo>
                    <a:pt x="0" y="0"/>
                  </a:lnTo>
                  <a:close/>
                </a:path>
              </a:pathLst>
            </a:custGeom>
            <a:blipFill>
              <a:blip r:embed="rId7"/>
              <a:stretch>
                <a:fillRect l="0" t="0" r="0" b="0"/>
              </a:stretch>
            </a:blipFill>
          </p:spPr>
        </p:sp>
      </p:grpSp>
      <p:grpSp>
        <p:nvGrpSpPr>
          <p:cNvPr name="Group 113" id="113"/>
          <p:cNvGrpSpPr/>
          <p:nvPr/>
        </p:nvGrpSpPr>
        <p:grpSpPr>
          <a:xfrm rot="0">
            <a:off x="1440180" y="6007608"/>
            <a:ext cx="7427214" cy="356616"/>
            <a:chOff x="0" y="0"/>
            <a:chExt cx="9902952" cy="475488"/>
          </a:xfrm>
        </p:grpSpPr>
        <p:sp>
          <p:nvSpPr>
            <p:cNvPr name="Freeform 114" id="114"/>
            <p:cNvSpPr/>
            <p:nvPr/>
          </p:nvSpPr>
          <p:spPr>
            <a:xfrm flipH="false" flipV="false" rot="0">
              <a:off x="0" y="0"/>
              <a:ext cx="9902952" cy="475488"/>
            </a:xfrm>
            <a:custGeom>
              <a:avLst/>
              <a:gdLst/>
              <a:ahLst/>
              <a:cxnLst/>
              <a:rect r="r" b="b" t="t" l="l"/>
              <a:pathLst>
                <a:path h="475488" w="9902952">
                  <a:moveTo>
                    <a:pt x="0" y="0"/>
                  </a:moveTo>
                  <a:lnTo>
                    <a:pt x="9902952" y="0"/>
                  </a:lnTo>
                  <a:lnTo>
                    <a:pt x="9902952" y="475488"/>
                  </a:lnTo>
                  <a:lnTo>
                    <a:pt x="0" y="475488"/>
                  </a:lnTo>
                  <a:close/>
                </a:path>
              </a:pathLst>
            </a:custGeom>
            <a:blipFill>
              <a:blip r:embed="rId3">
                <a:alphaModFix amt="0"/>
              </a:blip>
              <a:stretch>
                <a:fillRect l="0" t="-355813" r="0" b="-355813"/>
              </a:stretch>
            </a:blipFill>
          </p:spPr>
        </p:sp>
        <p:sp>
          <p:nvSpPr>
            <p:cNvPr name="TextBox 115" id="115"/>
            <p:cNvSpPr txBox="true"/>
            <p:nvPr/>
          </p:nvSpPr>
          <p:spPr>
            <a:xfrm>
              <a:off x="0" y="-38100"/>
              <a:ext cx="9902952" cy="513588"/>
            </a:xfrm>
            <a:prstGeom prst="rect">
              <a:avLst/>
            </a:prstGeom>
          </p:spPr>
          <p:txBody>
            <a:bodyPr anchor="ctr" rtlCol="false" tIns="0" lIns="0" bIns="0" rIns="0"/>
            <a:lstStyle/>
            <a:p>
              <a:pPr algn="l">
                <a:lnSpc>
                  <a:spcPts val="2250"/>
                </a:lnSpc>
              </a:pPr>
              <a:r>
                <a:rPr lang="en-US" sz="1875" b="true">
                  <a:solidFill>
                    <a:srgbClr val="0F172A"/>
                  </a:solidFill>
                  <a:latin typeface="Calibri (MS) Bold"/>
                  <a:ea typeface="Calibri (MS) Bold"/>
                  <a:cs typeface="Calibri (MS) Bold"/>
                  <a:sym typeface="Calibri (MS) Bold"/>
                </a:rPr>
                <a:t>Accretive</a:t>
              </a:r>
            </a:p>
          </p:txBody>
        </p:sp>
      </p:grpSp>
      <p:sp>
        <p:nvSpPr>
          <p:cNvPr name="TextBox 116" id="116"/>
          <p:cNvSpPr txBox="true"/>
          <p:nvPr/>
        </p:nvSpPr>
        <p:spPr>
          <a:xfrm rot="0">
            <a:off x="1440180" y="6312408"/>
            <a:ext cx="7427214" cy="559308"/>
          </a:xfrm>
          <a:prstGeom prst="rect">
            <a:avLst/>
          </a:prstGeom>
        </p:spPr>
        <p:txBody>
          <a:bodyPr anchor="t" rtlCol="false" tIns="0" lIns="0" bIns="0" rIns="0">
            <a:spAutoFit/>
          </a:bodyPr>
          <a:lstStyle/>
          <a:p>
            <a:pPr algn="l">
              <a:lnSpc>
                <a:spcPts val="1800"/>
              </a:lnSpc>
            </a:pPr>
            <a:r>
              <a:rPr lang="en-US" sz="1500">
                <a:solidFill>
                  <a:srgbClr val="1F2937"/>
                </a:solidFill>
                <a:latin typeface="Calibri (MS)"/>
                <a:ea typeface="Calibri (MS)"/>
                <a:cs typeface="Calibri (MS)"/>
                <a:sym typeface="Calibri (MS)"/>
              </a:rPr>
              <a:t>Immediately and materially accretive</a:t>
            </a:r>
          </a:p>
          <a:p>
            <a:pPr algn="l">
              <a:lnSpc>
                <a:spcPts val="1800"/>
              </a:lnSpc>
            </a:pPr>
            <a:r>
              <a:rPr lang="en-US" sz="1500">
                <a:solidFill>
                  <a:srgbClr val="1F2937"/>
                </a:solidFill>
                <a:latin typeface="Calibri (MS)"/>
                <a:ea typeface="Calibri (MS)"/>
                <a:cs typeface="Calibri (MS)"/>
                <a:sym typeface="Calibri (MS)"/>
              </a:rPr>
              <a:t>to QXO's earnings profile</a:t>
            </a:r>
          </a:p>
        </p:txBody>
      </p:sp>
      <p:grpSp>
        <p:nvGrpSpPr>
          <p:cNvPr name="Group 117" id="117"/>
          <p:cNvGrpSpPr/>
          <p:nvPr/>
        </p:nvGrpSpPr>
        <p:grpSpPr>
          <a:xfrm rot="0">
            <a:off x="9203150" y="2626328"/>
            <a:ext cx="8813102" cy="4403408"/>
            <a:chOff x="0" y="0"/>
            <a:chExt cx="11750802" cy="5871210"/>
          </a:xfrm>
        </p:grpSpPr>
        <p:sp>
          <p:nvSpPr>
            <p:cNvPr name="Freeform 118" id="118"/>
            <p:cNvSpPr/>
            <p:nvPr/>
          </p:nvSpPr>
          <p:spPr>
            <a:xfrm flipH="false" flipV="false" rot="0">
              <a:off x="9525" y="9525"/>
              <a:ext cx="11731752" cy="5852160"/>
            </a:xfrm>
            <a:custGeom>
              <a:avLst/>
              <a:gdLst/>
              <a:ahLst/>
              <a:cxnLst/>
              <a:rect r="r" b="b" t="t" l="l"/>
              <a:pathLst>
                <a:path h="5852160" w="11731752">
                  <a:moveTo>
                    <a:pt x="0" y="0"/>
                  </a:moveTo>
                  <a:lnTo>
                    <a:pt x="11731752" y="0"/>
                  </a:lnTo>
                  <a:lnTo>
                    <a:pt x="11731752" y="5852160"/>
                  </a:lnTo>
                  <a:lnTo>
                    <a:pt x="0" y="5852160"/>
                  </a:lnTo>
                  <a:close/>
                </a:path>
              </a:pathLst>
            </a:custGeom>
            <a:solidFill>
              <a:srgbClr val="FFFFFF"/>
            </a:solidFill>
          </p:spPr>
        </p:sp>
        <p:sp>
          <p:nvSpPr>
            <p:cNvPr name="Freeform 119" id="119"/>
            <p:cNvSpPr/>
            <p:nvPr/>
          </p:nvSpPr>
          <p:spPr>
            <a:xfrm flipH="false" flipV="false" rot="0">
              <a:off x="0" y="0"/>
              <a:ext cx="11750802" cy="5871210"/>
            </a:xfrm>
            <a:custGeom>
              <a:avLst/>
              <a:gdLst/>
              <a:ahLst/>
              <a:cxnLst/>
              <a:rect r="r" b="b" t="t" l="l"/>
              <a:pathLst>
                <a:path h="5871210" w="11750802">
                  <a:moveTo>
                    <a:pt x="9525" y="0"/>
                  </a:moveTo>
                  <a:lnTo>
                    <a:pt x="11741277" y="0"/>
                  </a:lnTo>
                  <a:cubicBezTo>
                    <a:pt x="11746484" y="0"/>
                    <a:pt x="11750802" y="4318"/>
                    <a:pt x="11750802" y="9525"/>
                  </a:cubicBezTo>
                  <a:lnTo>
                    <a:pt x="11750802" y="5861685"/>
                  </a:lnTo>
                  <a:cubicBezTo>
                    <a:pt x="11750802" y="5866892"/>
                    <a:pt x="11746484" y="5871210"/>
                    <a:pt x="11741277" y="5871210"/>
                  </a:cubicBezTo>
                  <a:lnTo>
                    <a:pt x="9525" y="5871210"/>
                  </a:lnTo>
                  <a:cubicBezTo>
                    <a:pt x="4318" y="5871210"/>
                    <a:pt x="0" y="5866892"/>
                    <a:pt x="0" y="5861685"/>
                  </a:cubicBezTo>
                  <a:lnTo>
                    <a:pt x="0" y="9525"/>
                  </a:lnTo>
                  <a:cubicBezTo>
                    <a:pt x="0" y="4318"/>
                    <a:pt x="4318" y="0"/>
                    <a:pt x="9525" y="0"/>
                  </a:cubicBezTo>
                  <a:moveTo>
                    <a:pt x="9525" y="19050"/>
                  </a:moveTo>
                  <a:lnTo>
                    <a:pt x="9525" y="9525"/>
                  </a:lnTo>
                  <a:lnTo>
                    <a:pt x="19050" y="9525"/>
                  </a:lnTo>
                  <a:lnTo>
                    <a:pt x="19050" y="5861685"/>
                  </a:lnTo>
                  <a:lnTo>
                    <a:pt x="9525" y="5861685"/>
                  </a:lnTo>
                  <a:lnTo>
                    <a:pt x="9525" y="5852160"/>
                  </a:lnTo>
                  <a:lnTo>
                    <a:pt x="11741277" y="5852160"/>
                  </a:lnTo>
                  <a:lnTo>
                    <a:pt x="11741277" y="5861685"/>
                  </a:lnTo>
                  <a:lnTo>
                    <a:pt x="11731752" y="5861685"/>
                  </a:lnTo>
                  <a:lnTo>
                    <a:pt x="11731752" y="9525"/>
                  </a:lnTo>
                  <a:lnTo>
                    <a:pt x="11741277" y="9525"/>
                  </a:lnTo>
                  <a:lnTo>
                    <a:pt x="11741277" y="19050"/>
                  </a:lnTo>
                  <a:lnTo>
                    <a:pt x="9525" y="19050"/>
                  </a:lnTo>
                  <a:close/>
                </a:path>
              </a:pathLst>
            </a:custGeom>
            <a:solidFill>
              <a:srgbClr val="D8E2EF"/>
            </a:solidFill>
          </p:spPr>
        </p:sp>
      </p:grpSp>
      <p:grpSp>
        <p:nvGrpSpPr>
          <p:cNvPr name="Group 120" id="120"/>
          <p:cNvGrpSpPr/>
          <p:nvPr/>
        </p:nvGrpSpPr>
        <p:grpSpPr>
          <a:xfrm rot="0">
            <a:off x="9210294" y="2633472"/>
            <a:ext cx="8798814" cy="576072"/>
            <a:chOff x="0" y="0"/>
            <a:chExt cx="11731752" cy="768096"/>
          </a:xfrm>
        </p:grpSpPr>
        <p:sp>
          <p:nvSpPr>
            <p:cNvPr name="Freeform 121" id="121"/>
            <p:cNvSpPr/>
            <p:nvPr/>
          </p:nvSpPr>
          <p:spPr>
            <a:xfrm flipH="false" flipV="false" rot="0">
              <a:off x="0" y="0"/>
              <a:ext cx="11731752" cy="768096"/>
            </a:xfrm>
            <a:custGeom>
              <a:avLst/>
              <a:gdLst/>
              <a:ahLst/>
              <a:cxnLst/>
              <a:rect r="r" b="b" t="t" l="l"/>
              <a:pathLst>
                <a:path h="768096" w="11731752">
                  <a:moveTo>
                    <a:pt x="0" y="0"/>
                  </a:moveTo>
                  <a:lnTo>
                    <a:pt x="11731752" y="0"/>
                  </a:lnTo>
                  <a:lnTo>
                    <a:pt x="11731752" y="768096"/>
                  </a:lnTo>
                  <a:lnTo>
                    <a:pt x="0" y="768096"/>
                  </a:lnTo>
                  <a:close/>
                </a:path>
              </a:pathLst>
            </a:custGeom>
            <a:solidFill>
              <a:srgbClr val="0A1F3D"/>
            </a:solidFill>
          </p:spPr>
        </p:sp>
      </p:grpSp>
      <p:grpSp>
        <p:nvGrpSpPr>
          <p:cNvPr name="Group 122" id="122"/>
          <p:cNvGrpSpPr/>
          <p:nvPr/>
        </p:nvGrpSpPr>
        <p:grpSpPr>
          <a:xfrm rot="0">
            <a:off x="9210294" y="2633472"/>
            <a:ext cx="8798814" cy="576072"/>
            <a:chOff x="0" y="0"/>
            <a:chExt cx="11731752" cy="768096"/>
          </a:xfrm>
        </p:grpSpPr>
        <p:sp>
          <p:nvSpPr>
            <p:cNvPr name="Freeform 123" id="123"/>
            <p:cNvSpPr/>
            <p:nvPr/>
          </p:nvSpPr>
          <p:spPr>
            <a:xfrm flipH="false" flipV="false" rot="0">
              <a:off x="0" y="0"/>
              <a:ext cx="11731752" cy="768096"/>
            </a:xfrm>
            <a:custGeom>
              <a:avLst/>
              <a:gdLst/>
              <a:ahLst/>
              <a:cxnLst/>
              <a:rect r="r" b="b" t="t" l="l"/>
              <a:pathLst>
                <a:path h="768096" w="11731752">
                  <a:moveTo>
                    <a:pt x="0" y="0"/>
                  </a:moveTo>
                  <a:lnTo>
                    <a:pt x="11731752" y="0"/>
                  </a:lnTo>
                  <a:lnTo>
                    <a:pt x="11731752" y="768096"/>
                  </a:lnTo>
                  <a:lnTo>
                    <a:pt x="0" y="768096"/>
                  </a:lnTo>
                  <a:close/>
                </a:path>
              </a:pathLst>
            </a:custGeom>
            <a:blipFill>
              <a:blip r:embed="rId3">
                <a:alphaModFix amt="0"/>
              </a:blip>
              <a:stretch>
                <a:fillRect l="0" t="-247610" r="0" b="-247610"/>
              </a:stretch>
            </a:blipFill>
          </p:spPr>
        </p:sp>
        <p:sp>
          <p:nvSpPr>
            <p:cNvPr name="TextBox 124" id="124"/>
            <p:cNvSpPr txBox="true"/>
            <p:nvPr/>
          </p:nvSpPr>
          <p:spPr>
            <a:xfrm>
              <a:off x="0" y="-47625"/>
              <a:ext cx="11731752" cy="815721"/>
            </a:xfrm>
            <a:prstGeom prst="rect">
              <a:avLst/>
            </a:prstGeom>
          </p:spPr>
          <p:txBody>
            <a:bodyPr anchor="ctr" rtlCol="false" tIns="0" lIns="0" bIns="0" rIns="0"/>
            <a:lstStyle/>
            <a:p>
              <a:pPr algn="ctr">
                <a:lnSpc>
                  <a:spcPts val="2520"/>
                </a:lnSpc>
              </a:pPr>
              <a:r>
                <a:rPr lang="en-US" sz="2100" b="true">
                  <a:solidFill>
                    <a:srgbClr val="FFFFFF"/>
                  </a:solidFill>
                  <a:latin typeface="Calibri (MS) Bold"/>
                  <a:ea typeface="Calibri (MS) Bold"/>
                  <a:cs typeface="Calibri (MS) Bold"/>
                  <a:sym typeface="Calibri (MS) Bold"/>
                </a:rPr>
                <a:t>The 3-Phase Equity Unlock</a:t>
              </a:r>
            </a:p>
          </p:txBody>
        </p:sp>
      </p:grpSp>
      <p:grpSp>
        <p:nvGrpSpPr>
          <p:cNvPr name="Group 125" id="125"/>
          <p:cNvGrpSpPr/>
          <p:nvPr/>
        </p:nvGrpSpPr>
        <p:grpSpPr>
          <a:xfrm rot="0">
            <a:off x="9512046" y="3374136"/>
            <a:ext cx="630936" cy="630936"/>
            <a:chOff x="0" y="0"/>
            <a:chExt cx="841248" cy="841248"/>
          </a:xfrm>
        </p:grpSpPr>
        <p:sp>
          <p:nvSpPr>
            <p:cNvPr name="Freeform 126" id="126"/>
            <p:cNvSpPr/>
            <p:nvPr/>
          </p:nvSpPr>
          <p:spPr>
            <a:xfrm flipH="false" flipV="false" rot="0">
              <a:off x="0" y="0"/>
              <a:ext cx="841248" cy="841248"/>
            </a:xfrm>
            <a:custGeom>
              <a:avLst/>
              <a:gdLst/>
              <a:ahLst/>
              <a:cxnLst/>
              <a:rect r="r" b="b" t="t" l="l"/>
              <a:pathLst>
                <a:path h="841248" w="841248">
                  <a:moveTo>
                    <a:pt x="0" y="420624"/>
                  </a:moveTo>
                  <a:cubicBezTo>
                    <a:pt x="0" y="188341"/>
                    <a:pt x="188341" y="0"/>
                    <a:pt x="420624" y="0"/>
                  </a:cubicBezTo>
                  <a:cubicBezTo>
                    <a:pt x="652907" y="0"/>
                    <a:pt x="841248" y="188341"/>
                    <a:pt x="841248" y="420624"/>
                  </a:cubicBezTo>
                  <a:cubicBezTo>
                    <a:pt x="841248" y="652907"/>
                    <a:pt x="652907" y="841248"/>
                    <a:pt x="420624" y="841248"/>
                  </a:cubicBezTo>
                  <a:cubicBezTo>
                    <a:pt x="188341" y="841248"/>
                    <a:pt x="0" y="652907"/>
                    <a:pt x="0" y="420624"/>
                  </a:cubicBezTo>
                  <a:close/>
                </a:path>
              </a:pathLst>
            </a:custGeom>
            <a:solidFill>
              <a:srgbClr val="1F5BD7"/>
            </a:solidFill>
          </p:spPr>
        </p:sp>
      </p:grpSp>
      <p:grpSp>
        <p:nvGrpSpPr>
          <p:cNvPr name="Group 127" id="127"/>
          <p:cNvGrpSpPr/>
          <p:nvPr/>
        </p:nvGrpSpPr>
        <p:grpSpPr>
          <a:xfrm rot="0">
            <a:off x="9512046" y="3374136"/>
            <a:ext cx="630936" cy="630936"/>
            <a:chOff x="0" y="0"/>
            <a:chExt cx="841248" cy="841248"/>
          </a:xfrm>
        </p:grpSpPr>
        <p:sp>
          <p:nvSpPr>
            <p:cNvPr name="Freeform 128" id="128"/>
            <p:cNvSpPr/>
            <p:nvPr/>
          </p:nvSpPr>
          <p:spPr>
            <a:xfrm flipH="false" flipV="false" rot="0">
              <a:off x="0" y="0"/>
              <a:ext cx="841248" cy="841248"/>
            </a:xfrm>
            <a:custGeom>
              <a:avLst/>
              <a:gdLst/>
              <a:ahLst/>
              <a:cxnLst/>
              <a:rect r="r" b="b" t="t" l="l"/>
              <a:pathLst>
                <a:path h="841248" w="841248">
                  <a:moveTo>
                    <a:pt x="0" y="0"/>
                  </a:moveTo>
                  <a:lnTo>
                    <a:pt x="841248" y="0"/>
                  </a:lnTo>
                  <a:lnTo>
                    <a:pt x="841248" y="841248"/>
                  </a:lnTo>
                  <a:lnTo>
                    <a:pt x="0" y="841248"/>
                  </a:lnTo>
                  <a:close/>
                </a:path>
              </a:pathLst>
            </a:custGeom>
            <a:blipFill>
              <a:blip r:embed="rId3">
                <a:alphaModFix amt="0"/>
              </a:blip>
              <a:stretch>
                <a:fillRect l="-78303" t="0" r="-78303" b="0"/>
              </a:stretch>
            </a:blipFill>
          </p:spPr>
        </p:sp>
        <p:sp>
          <p:nvSpPr>
            <p:cNvPr name="TextBox 129" id="129"/>
            <p:cNvSpPr txBox="true"/>
            <p:nvPr/>
          </p:nvSpPr>
          <p:spPr>
            <a:xfrm>
              <a:off x="0" y="-57150"/>
              <a:ext cx="841248" cy="898398"/>
            </a:xfrm>
            <a:prstGeom prst="rect">
              <a:avLst/>
            </a:prstGeom>
          </p:spPr>
          <p:txBody>
            <a:bodyPr anchor="ctr" rtlCol="false" tIns="0" lIns="0" bIns="0" rIns="0"/>
            <a:lstStyle/>
            <a:p>
              <a:pPr algn="ctr">
                <a:lnSpc>
                  <a:spcPts val="3240"/>
                </a:lnSpc>
              </a:pPr>
              <a:r>
                <a:rPr lang="en-US" sz="2700" b="true">
                  <a:solidFill>
                    <a:srgbClr val="FFFFFF"/>
                  </a:solidFill>
                  <a:latin typeface="Calibri (MS) Bold"/>
                  <a:ea typeface="Calibri (MS) Bold"/>
                  <a:cs typeface="Calibri (MS) Bold"/>
                  <a:sym typeface="Calibri (MS) Bold"/>
                </a:rPr>
                <a:t>1</a:t>
              </a:r>
            </a:p>
          </p:txBody>
        </p:sp>
      </p:grpSp>
      <p:grpSp>
        <p:nvGrpSpPr>
          <p:cNvPr name="Group 130" id="130"/>
          <p:cNvGrpSpPr/>
          <p:nvPr/>
        </p:nvGrpSpPr>
        <p:grpSpPr>
          <a:xfrm rot="0">
            <a:off x="10307574" y="3319272"/>
            <a:ext cx="7495794" cy="355439"/>
            <a:chOff x="0" y="0"/>
            <a:chExt cx="9994392" cy="473918"/>
          </a:xfrm>
        </p:grpSpPr>
        <p:sp>
          <p:nvSpPr>
            <p:cNvPr name="Freeform 131" id="131"/>
            <p:cNvSpPr/>
            <p:nvPr/>
          </p:nvSpPr>
          <p:spPr>
            <a:xfrm flipH="false" flipV="false" rot="0">
              <a:off x="0" y="0"/>
              <a:ext cx="9994392" cy="473918"/>
            </a:xfrm>
            <a:custGeom>
              <a:avLst/>
              <a:gdLst/>
              <a:ahLst/>
              <a:cxnLst/>
              <a:rect r="r" b="b" t="t" l="l"/>
              <a:pathLst>
                <a:path h="473918" w="9994392">
                  <a:moveTo>
                    <a:pt x="0" y="0"/>
                  </a:moveTo>
                  <a:lnTo>
                    <a:pt x="9994392" y="0"/>
                  </a:lnTo>
                  <a:lnTo>
                    <a:pt x="9994392" y="473918"/>
                  </a:lnTo>
                  <a:lnTo>
                    <a:pt x="0" y="473918"/>
                  </a:lnTo>
                  <a:close/>
                </a:path>
              </a:pathLst>
            </a:custGeom>
            <a:blipFill>
              <a:blip r:embed="rId3">
                <a:alphaModFix amt="0"/>
              </a:blip>
              <a:stretch>
                <a:fillRect l="0" t="-364610" r="0" b="-357223"/>
              </a:stretch>
            </a:blipFill>
          </p:spPr>
        </p:sp>
        <p:sp>
          <p:nvSpPr>
            <p:cNvPr name="TextBox 132" id="132"/>
            <p:cNvSpPr txBox="true"/>
            <p:nvPr/>
          </p:nvSpPr>
          <p:spPr>
            <a:xfrm>
              <a:off x="0" y="-38100"/>
              <a:ext cx="9994392" cy="512018"/>
            </a:xfrm>
            <a:prstGeom prst="rect">
              <a:avLst/>
            </a:prstGeom>
          </p:spPr>
          <p:txBody>
            <a:bodyPr anchor="ctr" rtlCol="false" tIns="0" lIns="0" bIns="0" rIns="0"/>
            <a:lstStyle/>
            <a:p>
              <a:pPr algn="l">
                <a:lnSpc>
                  <a:spcPts val="2160"/>
                </a:lnSpc>
              </a:pPr>
              <a:r>
                <a:rPr lang="en-US" sz="1800" b="true">
                  <a:solidFill>
                    <a:srgbClr val="0F172A"/>
                  </a:solidFill>
                  <a:latin typeface="Calibri (MS) Bold"/>
                  <a:ea typeface="Calibri (MS) Bold"/>
                  <a:cs typeface="Calibri (MS) Bold"/>
                  <a:sym typeface="Calibri (MS) Bold"/>
                </a:rPr>
                <a:t>Scale</a:t>
              </a:r>
            </a:p>
          </p:txBody>
        </p:sp>
      </p:grpSp>
      <p:sp>
        <p:nvSpPr>
          <p:cNvPr name="TextBox 133" id="133"/>
          <p:cNvSpPr txBox="true"/>
          <p:nvPr/>
        </p:nvSpPr>
        <p:spPr>
          <a:xfrm rot="0">
            <a:off x="10307574" y="3582924"/>
            <a:ext cx="7495794" cy="586740"/>
          </a:xfrm>
          <a:prstGeom prst="rect">
            <a:avLst/>
          </a:prstGeom>
        </p:spPr>
        <p:txBody>
          <a:bodyPr anchor="t" rtlCol="false" tIns="0" lIns="0" bIns="0" rIns="0">
            <a:spAutoFit/>
          </a:bodyPr>
          <a:lstStyle/>
          <a:p>
            <a:pPr algn="l">
              <a:lnSpc>
                <a:spcPts val="1709"/>
              </a:lnSpc>
            </a:pPr>
            <a:r>
              <a:rPr lang="en-US" sz="1425">
                <a:solidFill>
                  <a:srgbClr val="1F2937"/>
                </a:solidFill>
                <a:latin typeface="Calibri (MS)"/>
                <a:ea typeface="Calibri (MS)"/>
                <a:cs typeface="Calibri (MS)"/>
                <a:sym typeface="Calibri (MS)"/>
              </a:rPr>
              <a:t>Combined platform exceeds $18B of revenue and $2B of EBITDA, creating a higher-margin, multi-category building-products leader.</a:t>
            </a:r>
          </a:p>
        </p:txBody>
      </p:sp>
      <p:grpSp>
        <p:nvGrpSpPr>
          <p:cNvPr name="Group 134" id="134"/>
          <p:cNvGrpSpPr/>
          <p:nvPr/>
        </p:nvGrpSpPr>
        <p:grpSpPr>
          <a:xfrm rot="0">
            <a:off x="9512046" y="4224528"/>
            <a:ext cx="630936" cy="630936"/>
            <a:chOff x="0" y="0"/>
            <a:chExt cx="841248" cy="841248"/>
          </a:xfrm>
        </p:grpSpPr>
        <p:sp>
          <p:nvSpPr>
            <p:cNvPr name="Freeform 135" id="135"/>
            <p:cNvSpPr/>
            <p:nvPr/>
          </p:nvSpPr>
          <p:spPr>
            <a:xfrm flipH="false" flipV="false" rot="0">
              <a:off x="0" y="0"/>
              <a:ext cx="841248" cy="841248"/>
            </a:xfrm>
            <a:custGeom>
              <a:avLst/>
              <a:gdLst/>
              <a:ahLst/>
              <a:cxnLst/>
              <a:rect r="r" b="b" t="t" l="l"/>
              <a:pathLst>
                <a:path h="841248" w="841248">
                  <a:moveTo>
                    <a:pt x="0" y="420624"/>
                  </a:moveTo>
                  <a:cubicBezTo>
                    <a:pt x="0" y="188341"/>
                    <a:pt x="188341" y="0"/>
                    <a:pt x="420624" y="0"/>
                  </a:cubicBezTo>
                  <a:cubicBezTo>
                    <a:pt x="652907" y="0"/>
                    <a:pt x="841248" y="188341"/>
                    <a:pt x="841248" y="420624"/>
                  </a:cubicBezTo>
                  <a:cubicBezTo>
                    <a:pt x="841248" y="652907"/>
                    <a:pt x="652907" y="841248"/>
                    <a:pt x="420624" y="841248"/>
                  </a:cubicBezTo>
                  <a:cubicBezTo>
                    <a:pt x="188341" y="841248"/>
                    <a:pt x="0" y="652907"/>
                    <a:pt x="0" y="420624"/>
                  </a:cubicBezTo>
                  <a:close/>
                </a:path>
              </a:pathLst>
            </a:custGeom>
            <a:solidFill>
              <a:srgbClr val="1F5BD7"/>
            </a:solidFill>
          </p:spPr>
        </p:sp>
      </p:grpSp>
      <p:grpSp>
        <p:nvGrpSpPr>
          <p:cNvPr name="Group 136" id="136"/>
          <p:cNvGrpSpPr/>
          <p:nvPr/>
        </p:nvGrpSpPr>
        <p:grpSpPr>
          <a:xfrm rot="0">
            <a:off x="9512046" y="4224528"/>
            <a:ext cx="630936" cy="630936"/>
            <a:chOff x="0" y="0"/>
            <a:chExt cx="841248" cy="841248"/>
          </a:xfrm>
        </p:grpSpPr>
        <p:sp>
          <p:nvSpPr>
            <p:cNvPr name="Freeform 137" id="137"/>
            <p:cNvSpPr/>
            <p:nvPr/>
          </p:nvSpPr>
          <p:spPr>
            <a:xfrm flipH="false" flipV="false" rot="0">
              <a:off x="0" y="0"/>
              <a:ext cx="841248" cy="841248"/>
            </a:xfrm>
            <a:custGeom>
              <a:avLst/>
              <a:gdLst/>
              <a:ahLst/>
              <a:cxnLst/>
              <a:rect r="r" b="b" t="t" l="l"/>
              <a:pathLst>
                <a:path h="841248" w="841248">
                  <a:moveTo>
                    <a:pt x="0" y="0"/>
                  </a:moveTo>
                  <a:lnTo>
                    <a:pt x="841248" y="0"/>
                  </a:lnTo>
                  <a:lnTo>
                    <a:pt x="841248" y="841248"/>
                  </a:lnTo>
                  <a:lnTo>
                    <a:pt x="0" y="841248"/>
                  </a:lnTo>
                  <a:close/>
                </a:path>
              </a:pathLst>
            </a:custGeom>
            <a:blipFill>
              <a:blip r:embed="rId3">
                <a:alphaModFix amt="0"/>
              </a:blip>
              <a:stretch>
                <a:fillRect l="-78303" t="0" r="-78303" b="0"/>
              </a:stretch>
            </a:blipFill>
          </p:spPr>
        </p:sp>
        <p:sp>
          <p:nvSpPr>
            <p:cNvPr name="TextBox 138" id="138"/>
            <p:cNvSpPr txBox="true"/>
            <p:nvPr/>
          </p:nvSpPr>
          <p:spPr>
            <a:xfrm>
              <a:off x="0" y="-57150"/>
              <a:ext cx="841248" cy="898398"/>
            </a:xfrm>
            <a:prstGeom prst="rect">
              <a:avLst/>
            </a:prstGeom>
          </p:spPr>
          <p:txBody>
            <a:bodyPr anchor="ctr" rtlCol="false" tIns="0" lIns="0" bIns="0" rIns="0"/>
            <a:lstStyle/>
            <a:p>
              <a:pPr algn="ctr">
                <a:lnSpc>
                  <a:spcPts val="3240"/>
                </a:lnSpc>
              </a:pPr>
              <a:r>
                <a:rPr lang="en-US" sz="2700" b="true">
                  <a:solidFill>
                    <a:srgbClr val="FFFFFF"/>
                  </a:solidFill>
                  <a:latin typeface="Calibri (MS) Bold"/>
                  <a:ea typeface="Calibri (MS) Bold"/>
                  <a:cs typeface="Calibri (MS) Bold"/>
                  <a:sym typeface="Calibri (MS) Bold"/>
                </a:rPr>
                <a:t>2</a:t>
              </a:r>
            </a:p>
          </p:txBody>
        </p:sp>
      </p:grpSp>
      <p:grpSp>
        <p:nvGrpSpPr>
          <p:cNvPr name="Group 139" id="139"/>
          <p:cNvGrpSpPr/>
          <p:nvPr/>
        </p:nvGrpSpPr>
        <p:grpSpPr>
          <a:xfrm rot="0">
            <a:off x="10307574" y="4169664"/>
            <a:ext cx="7495794" cy="329184"/>
            <a:chOff x="0" y="0"/>
            <a:chExt cx="9994392" cy="438912"/>
          </a:xfrm>
        </p:grpSpPr>
        <p:sp>
          <p:nvSpPr>
            <p:cNvPr name="Freeform 140" id="140"/>
            <p:cNvSpPr/>
            <p:nvPr/>
          </p:nvSpPr>
          <p:spPr>
            <a:xfrm flipH="false" flipV="false" rot="0">
              <a:off x="0" y="0"/>
              <a:ext cx="9994392" cy="438912"/>
            </a:xfrm>
            <a:custGeom>
              <a:avLst/>
              <a:gdLst/>
              <a:ahLst/>
              <a:cxnLst/>
              <a:rect r="r" b="b" t="t" l="l"/>
              <a:pathLst>
                <a:path h="438912" w="9994392">
                  <a:moveTo>
                    <a:pt x="0" y="0"/>
                  </a:moveTo>
                  <a:lnTo>
                    <a:pt x="9994392" y="0"/>
                  </a:lnTo>
                  <a:lnTo>
                    <a:pt x="9994392" y="438912"/>
                  </a:lnTo>
                  <a:lnTo>
                    <a:pt x="0" y="438912"/>
                  </a:lnTo>
                  <a:close/>
                </a:path>
              </a:pathLst>
            </a:custGeom>
            <a:blipFill>
              <a:blip r:embed="rId3">
                <a:alphaModFix amt="0"/>
              </a:blip>
              <a:stretch>
                <a:fillRect l="0" t="-393690" r="0" b="-393690"/>
              </a:stretch>
            </a:blipFill>
          </p:spPr>
        </p:sp>
        <p:sp>
          <p:nvSpPr>
            <p:cNvPr name="TextBox 141" id="141"/>
            <p:cNvSpPr txBox="true"/>
            <p:nvPr/>
          </p:nvSpPr>
          <p:spPr>
            <a:xfrm>
              <a:off x="0" y="-38100"/>
              <a:ext cx="9994392" cy="477012"/>
            </a:xfrm>
            <a:prstGeom prst="rect">
              <a:avLst/>
            </a:prstGeom>
          </p:spPr>
          <p:txBody>
            <a:bodyPr anchor="ctr" rtlCol="false" tIns="0" lIns="0" bIns="0" rIns="0"/>
            <a:lstStyle/>
            <a:p>
              <a:pPr algn="l">
                <a:lnSpc>
                  <a:spcPts val="2160"/>
                </a:lnSpc>
              </a:pPr>
              <a:r>
                <a:rPr lang="en-US" sz="1800" b="true">
                  <a:solidFill>
                    <a:srgbClr val="0F172A"/>
                  </a:solidFill>
                  <a:latin typeface="Calibri (MS) Bold"/>
                  <a:ea typeface="Calibri (MS) Bold"/>
                  <a:cs typeface="Calibri (MS) Bold"/>
                  <a:sym typeface="Calibri (MS) Bold"/>
                </a:rPr>
                <a:t>FCF Expansion &amp; Deleveraging</a:t>
              </a:r>
            </a:p>
          </p:txBody>
        </p:sp>
      </p:grpSp>
      <p:sp>
        <p:nvSpPr>
          <p:cNvPr name="TextBox 142" id="142"/>
          <p:cNvSpPr txBox="true"/>
          <p:nvPr/>
        </p:nvSpPr>
        <p:spPr>
          <a:xfrm rot="0">
            <a:off x="10307574" y="4433316"/>
            <a:ext cx="7495794" cy="586740"/>
          </a:xfrm>
          <a:prstGeom prst="rect">
            <a:avLst/>
          </a:prstGeom>
        </p:spPr>
        <p:txBody>
          <a:bodyPr anchor="t" rtlCol="false" tIns="0" lIns="0" bIns="0" rIns="0">
            <a:spAutoFit/>
          </a:bodyPr>
          <a:lstStyle/>
          <a:p>
            <a:pPr algn="l">
              <a:lnSpc>
                <a:spcPts val="1709"/>
              </a:lnSpc>
            </a:pPr>
            <a:r>
              <a:rPr lang="en-US" sz="1425">
                <a:solidFill>
                  <a:srgbClr val="1F2937"/>
                </a:solidFill>
                <a:latin typeface="Calibri (MS)"/>
                <a:ea typeface="Calibri (MS)"/>
                <a:cs typeface="Calibri (MS)"/>
                <a:sym typeface="Calibri (MS)"/>
              </a:rPr>
              <a:t>~$300M of synergies by 2030, strong free cash flow, and debt paydown lower interest expense and lift cash available to equity.</a:t>
            </a:r>
          </a:p>
        </p:txBody>
      </p:sp>
      <p:grpSp>
        <p:nvGrpSpPr>
          <p:cNvPr name="Group 143" id="143"/>
          <p:cNvGrpSpPr/>
          <p:nvPr/>
        </p:nvGrpSpPr>
        <p:grpSpPr>
          <a:xfrm rot="0">
            <a:off x="9512046" y="5074920"/>
            <a:ext cx="630936" cy="630936"/>
            <a:chOff x="0" y="0"/>
            <a:chExt cx="841248" cy="841248"/>
          </a:xfrm>
        </p:grpSpPr>
        <p:sp>
          <p:nvSpPr>
            <p:cNvPr name="Freeform 144" id="144"/>
            <p:cNvSpPr/>
            <p:nvPr/>
          </p:nvSpPr>
          <p:spPr>
            <a:xfrm flipH="false" flipV="false" rot="0">
              <a:off x="0" y="0"/>
              <a:ext cx="841248" cy="841248"/>
            </a:xfrm>
            <a:custGeom>
              <a:avLst/>
              <a:gdLst/>
              <a:ahLst/>
              <a:cxnLst/>
              <a:rect r="r" b="b" t="t" l="l"/>
              <a:pathLst>
                <a:path h="841248" w="841248">
                  <a:moveTo>
                    <a:pt x="0" y="420624"/>
                  </a:moveTo>
                  <a:cubicBezTo>
                    <a:pt x="0" y="188341"/>
                    <a:pt x="188341" y="0"/>
                    <a:pt x="420624" y="0"/>
                  </a:cubicBezTo>
                  <a:cubicBezTo>
                    <a:pt x="652907" y="0"/>
                    <a:pt x="841248" y="188341"/>
                    <a:pt x="841248" y="420624"/>
                  </a:cubicBezTo>
                  <a:cubicBezTo>
                    <a:pt x="841248" y="652907"/>
                    <a:pt x="652907" y="841248"/>
                    <a:pt x="420624" y="841248"/>
                  </a:cubicBezTo>
                  <a:cubicBezTo>
                    <a:pt x="188341" y="841248"/>
                    <a:pt x="0" y="652907"/>
                    <a:pt x="0" y="420624"/>
                  </a:cubicBezTo>
                  <a:close/>
                </a:path>
              </a:pathLst>
            </a:custGeom>
            <a:solidFill>
              <a:srgbClr val="1F5BD7"/>
            </a:solidFill>
          </p:spPr>
        </p:sp>
      </p:grpSp>
      <p:grpSp>
        <p:nvGrpSpPr>
          <p:cNvPr name="Group 145" id="145"/>
          <p:cNvGrpSpPr/>
          <p:nvPr/>
        </p:nvGrpSpPr>
        <p:grpSpPr>
          <a:xfrm rot="0">
            <a:off x="9512046" y="5074920"/>
            <a:ext cx="630936" cy="630936"/>
            <a:chOff x="0" y="0"/>
            <a:chExt cx="841248" cy="841248"/>
          </a:xfrm>
        </p:grpSpPr>
        <p:sp>
          <p:nvSpPr>
            <p:cNvPr name="Freeform 146" id="146"/>
            <p:cNvSpPr/>
            <p:nvPr/>
          </p:nvSpPr>
          <p:spPr>
            <a:xfrm flipH="false" flipV="false" rot="0">
              <a:off x="0" y="0"/>
              <a:ext cx="841248" cy="841248"/>
            </a:xfrm>
            <a:custGeom>
              <a:avLst/>
              <a:gdLst/>
              <a:ahLst/>
              <a:cxnLst/>
              <a:rect r="r" b="b" t="t" l="l"/>
              <a:pathLst>
                <a:path h="841248" w="841248">
                  <a:moveTo>
                    <a:pt x="0" y="0"/>
                  </a:moveTo>
                  <a:lnTo>
                    <a:pt x="841248" y="0"/>
                  </a:lnTo>
                  <a:lnTo>
                    <a:pt x="841248" y="841248"/>
                  </a:lnTo>
                  <a:lnTo>
                    <a:pt x="0" y="841248"/>
                  </a:lnTo>
                  <a:close/>
                </a:path>
              </a:pathLst>
            </a:custGeom>
            <a:blipFill>
              <a:blip r:embed="rId3">
                <a:alphaModFix amt="0"/>
              </a:blip>
              <a:stretch>
                <a:fillRect l="-78303" t="0" r="-78303" b="0"/>
              </a:stretch>
            </a:blipFill>
          </p:spPr>
        </p:sp>
        <p:sp>
          <p:nvSpPr>
            <p:cNvPr name="TextBox 147" id="147"/>
            <p:cNvSpPr txBox="true"/>
            <p:nvPr/>
          </p:nvSpPr>
          <p:spPr>
            <a:xfrm>
              <a:off x="0" y="-57150"/>
              <a:ext cx="841248" cy="898398"/>
            </a:xfrm>
            <a:prstGeom prst="rect">
              <a:avLst/>
            </a:prstGeom>
          </p:spPr>
          <p:txBody>
            <a:bodyPr anchor="ctr" rtlCol="false" tIns="0" lIns="0" bIns="0" rIns="0"/>
            <a:lstStyle/>
            <a:p>
              <a:pPr algn="ctr">
                <a:lnSpc>
                  <a:spcPts val="3240"/>
                </a:lnSpc>
              </a:pPr>
              <a:r>
                <a:rPr lang="en-US" sz="2700" b="true">
                  <a:solidFill>
                    <a:srgbClr val="FFFFFF"/>
                  </a:solidFill>
                  <a:latin typeface="Calibri (MS) Bold"/>
                  <a:ea typeface="Calibri (MS) Bold"/>
                  <a:cs typeface="Calibri (MS) Bold"/>
                  <a:sym typeface="Calibri (MS) Bold"/>
                </a:rPr>
                <a:t>3</a:t>
              </a:r>
            </a:p>
          </p:txBody>
        </p:sp>
      </p:grpSp>
      <p:grpSp>
        <p:nvGrpSpPr>
          <p:cNvPr name="Group 148" id="148"/>
          <p:cNvGrpSpPr/>
          <p:nvPr/>
        </p:nvGrpSpPr>
        <p:grpSpPr>
          <a:xfrm rot="0">
            <a:off x="10307574" y="5020056"/>
            <a:ext cx="7495794" cy="329184"/>
            <a:chOff x="0" y="0"/>
            <a:chExt cx="9994392" cy="438912"/>
          </a:xfrm>
        </p:grpSpPr>
        <p:sp>
          <p:nvSpPr>
            <p:cNvPr name="Freeform 149" id="149"/>
            <p:cNvSpPr/>
            <p:nvPr/>
          </p:nvSpPr>
          <p:spPr>
            <a:xfrm flipH="false" flipV="false" rot="0">
              <a:off x="0" y="0"/>
              <a:ext cx="9994392" cy="438912"/>
            </a:xfrm>
            <a:custGeom>
              <a:avLst/>
              <a:gdLst/>
              <a:ahLst/>
              <a:cxnLst/>
              <a:rect r="r" b="b" t="t" l="l"/>
              <a:pathLst>
                <a:path h="438912" w="9994392">
                  <a:moveTo>
                    <a:pt x="0" y="0"/>
                  </a:moveTo>
                  <a:lnTo>
                    <a:pt x="9994392" y="0"/>
                  </a:lnTo>
                  <a:lnTo>
                    <a:pt x="9994392" y="438912"/>
                  </a:lnTo>
                  <a:lnTo>
                    <a:pt x="0" y="438912"/>
                  </a:lnTo>
                  <a:close/>
                </a:path>
              </a:pathLst>
            </a:custGeom>
            <a:blipFill>
              <a:blip r:embed="rId3">
                <a:alphaModFix amt="0"/>
              </a:blip>
              <a:stretch>
                <a:fillRect l="0" t="-393690" r="0" b="-393690"/>
              </a:stretch>
            </a:blipFill>
          </p:spPr>
        </p:sp>
        <p:sp>
          <p:nvSpPr>
            <p:cNvPr name="TextBox 150" id="150"/>
            <p:cNvSpPr txBox="true"/>
            <p:nvPr/>
          </p:nvSpPr>
          <p:spPr>
            <a:xfrm>
              <a:off x="0" y="-38100"/>
              <a:ext cx="9994392" cy="477012"/>
            </a:xfrm>
            <a:prstGeom prst="rect">
              <a:avLst/>
            </a:prstGeom>
          </p:spPr>
          <p:txBody>
            <a:bodyPr anchor="ctr" rtlCol="false" tIns="0" lIns="0" bIns="0" rIns="0"/>
            <a:lstStyle/>
            <a:p>
              <a:pPr algn="l">
                <a:lnSpc>
                  <a:spcPts val="2160"/>
                </a:lnSpc>
              </a:pPr>
              <a:r>
                <a:rPr lang="en-US" sz="1800" b="true">
                  <a:solidFill>
                    <a:srgbClr val="0F172A"/>
                  </a:solidFill>
                  <a:latin typeface="Calibri (MS) Bold"/>
                  <a:ea typeface="Calibri (MS) Bold"/>
                  <a:cs typeface="Calibri (MS) Bold"/>
                  <a:sym typeface="Calibri (MS) Bold"/>
                </a:rPr>
                <a:t>Stabilized LFCF Re-rate</a:t>
              </a:r>
            </a:p>
          </p:txBody>
        </p:sp>
      </p:grpSp>
      <p:sp>
        <p:nvSpPr>
          <p:cNvPr name="TextBox 151" id="151"/>
          <p:cNvSpPr txBox="true"/>
          <p:nvPr/>
        </p:nvSpPr>
        <p:spPr>
          <a:xfrm rot="0">
            <a:off x="10307574" y="5283708"/>
            <a:ext cx="7495794" cy="586740"/>
          </a:xfrm>
          <a:prstGeom prst="rect">
            <a:avLst/>
          </a:prstGeom>
        </p:spPr>
        <p:txBody>
          <a:bodyPr anchor="t" rtlCol="false" tIns="0" lIns="0" bIns="0" rIns="0">
            <a:spAutoFit/>
          </a:bodyPr>
          <a:lstStyle/>
          <a:p>
            <a:pPr algn="l">
              <a:lnSpc>
                <a:spcPts val="1709"/>
              </a:lnSpc>
            </a:pPr>
            <a:r>
              <a:rPr lang="en-US" sz="1425">
                <a:solidFill>
                  <a:srgbClr val="1F2937"/>
                </a:solidFill>
                <a:latin typeface="Calibri (MS)"/>
                <a:ea typeface="Calibri (MS)"/>
                <a:cs typeface="Calibri (MS)"/>
                <a:sym typeface="Calibri (MS)"/>
              </a:rPr>
              <a:t>Upside depends on growing stabilized LFCF — not just re-rating Year 1 cash flow. Premium specialty-distribution peers support a higher multiple once integration and deleveraging are proven.</a:t>
            </a:r>
          </a:p>
        </p:txBody>
      </p:sp>
      <p:grpSp>
        <p:nvGrpSpPr>
          <p:cNvPr name="Group 152" id="152"/>
          <p:cNvGrpSpPr/>
          <p:nvPr/>
        </p:nvGrpSpPr>
        <p:grpSpPr>
          <a:xfrm rot="0">
            <a:off x="9210294" y="5843016"/>
            <a:ext cx="8798814" cy="301752"/>
            <a:chOff x="0" y="0"/>
            <a:chExt cx="11731752" cy="402336"/>
          </a:xfrm>
        </p:grpSpPr>
        <p:sp>
          <p:nvSpPr>
            <p:cNvPr name="Freeform 153" id="153"/>
            <p:cNvSpPr/>
            <p:nvPr/>
          </p:nvSpPr>
          <p:spPr>
            <a:xfrm flipH="false" flipV="false" rot="0">
              <a:off x="0" y="0"/>
              <a:ext cx="11731752" cy="402336"/>
            </a:xfrm>
            <a:custGeom>
              <a:avLst/>
              <a:gdLst/>
              <a:ahLst/>
              <a:cxnLst/>
              <a:rect r="r" b="b" t="t" l="l"/>
              <a:pathLst>
                <a:path h="402336" w="11731752">
                  <a:moveTo>
                    <a:pt x="0" y="0"/>
                  </a:moveTo>
                  <a:lnTo>
                    <a:pt x="11731752" y="0"/>
                  </a:lnTo>
                  <a:lnTo>
                    <a:pt x="11731752" y="402336"/>
                  </a:lnTo>
                  <a:lnTo>
                    <a:pt x="0" y="402336"/>
                  </a:lnTo>
                  <a:close/>
                </a:path>
              </a:pathLst>
            </a:custGeom>
            <a:blipFill>
              <a:blip r:embed="rId3">
                <a:alphaModFix amt="0"/>
              </a:blip>
              <a:stretch>
                <a:fillRect l="0" t="-518165" r="0" b="-518165"/>
              </a:stretch>
            </a:blipFill>
          </p:spPr>
        </p:sp>
        <p:sp>
          <p:nvSpPr>
            <p:cNvPr name="TextBox 154" id="154"/>
            <p:cNvSpPr txBox="true"/>
            <p:nvPr/>
          </p:nvSpPr>
          <p:spPr>
            <a:xfrm>
              <a:off x="0" y="-28575"/>
              <a:ext cx="11731752" cy="430911"/>
            </a:xfrm>
            <a:prstGeom prst="rect">
              <a:avLst/>
            </a:prstGeom>
          </p:spPr>
          <p:txBody>
            <a:bodyPr anchor="ctr" rtlCol="false" tIns="0" lIns="0" bIns="0" rIns="0"/>
            <a:lstStyle/>
            <a:p>
              <a:pPr algn="ctr">
                <a:lnSpc>
                  <a:spcPts val="1980"/>
                </a:lnSpc>
              </a:pPr>
              <a:r>
                <a:rPr lang="en-US" b="true" sz="1650" i="true">
                  <a:solidFill>
                    <a:srgbClr val="1F5BD7"/>
                  </a:solidFill>
                  <a:latin typeface="Calibri (MS) Bold Italics"/>
                  <a:ea typeface="Calibri (MS) Bold Italics"/>
                  <a:cs typeface="Calibri (MS) Bold Italics"/>
                  <a:sym typeface="Calibri (MS) Bold Italics"/>
                </a:rPr>
                <a:t>Peer Framework</a:t>
              </a:r>
            </a:p>
          </p:txBody>
        </p:sp>
      </p:grpSp>
      <p:grpSp>
        <p:nvGrpSpPr>
          <p:cNvPr name="Group 155" id="155"/>
          <p:cNvGrpSpPr/>
          <p:nvPr/>
        </p:nvGrpSpPr>
        <p:grpSpPr>
          <a:xfrm rot="0">
            <a:off x="9507284" y="6140006"/>
            <a:ext cx="4066032" cy="283845"/>
            <a:chOff x="0" y="0"/>
            <a:chExt cx="5421376" cy="378460"/>
          </a:xfrm>
        </p:grpSpPr>
        <p:sp>
          <p:nvSpPr>
            <p:cNvPr name="Freeform 156" id="156"/>
            <p:cNvSpPr/>
            <p:nvPr/>
          </p:nvSpPr>
          <p:spPr>
            <a:xfrm flipH="false" flipV="false" rot="0">
              <a:off x="6350" y="6350"/>
              <a:ext cx="5408676" cy="365760"/>
            </a:xfrm>
            <a:custGeom>
              <a:avLst/>
              <a:gdLst/>
              <a:ahLst/>
              <a:cxnLst/>
              <a:rect r="r" b="b" t="t" l="l"/>
              <a:pathLst>
                <a:path h="365760" w="5408676">
                  <a:moveTo>
                    <a:pt x="0" y="0"/>
                  </a:moveTo>
                  <a:lnTo>
                    <a:pt x="5408676" y="0"/>
                  </a:lnTo>
                  <a:lnTo>
                    <a:pt x="5408676" y="365760"/>
                  </a:lnTo>
                  <a:lnTo>
                    <a:pt x="0" y="365760"/>
                  </a:lnTo>
                  <a:close/>
                </a:path>
              </a:pathLst>
            </a:custGeom>
            <a:solidFill>
              <a:srgbClr val="EAF1FB"/>
            </a:solidFill>
          </p:spPr>
        </p:sp>
        <p:sp>
          <p:nvSpPr>
            <p:cNvPr name="Freeform 157" id="157"/>
            <p:cNvSpPr/>
            <p:nvPr/>
          </p:nvSpPr>
          <p:spPr>
            <a:xfrm flipH="false" flipV="false" rot="0">
              <a:off x="0" y="0"/>
              <a:ext cx="5421376" cy="378460"/>
            </a:xfrm>
            <a:custGeom>
              <a:avLst/>
              <a:gdLst/>
              <a:ahLst/>
              <a:cxnLst/>
              <a:rect r="r" b="b" t="t" l="l"/>
              <a:pathLst>
                <a:path h="378460" w="5421376">
                  <a:moveTo>
                    <a:pt x="6350" y="0"/>
                  </a:moveTo>
                  <a:lnTo>
                    <a:pt x="5415026" y="0"/>
                  </a:lnTo>
                  <a:cubicBezTo>
                    <a:pt x="5418582" y="0"/>
                    <a:pt x="5421376" y="2794"/>
                    <a:pt x="5421376" y="6350"/>
                  </a:cubicBezTo>
                  <a:lnTo>
                    <a:pt x="5421376" y="372110"/>
                  </a:lnTo>
                  <a:cubicBezTo>
                    <a:pt x="5421376" y="375666"/>
                    <a:pt x="5418582" y="378460"/>
                    <a:pt x="5415026" y="378460"/>
                  </a:cubicBezTo>
                  <a:lnTo>
                    <a:pt x="6350" y="378460"/>
                  </a:lnTo>
                  <a:cubicBezTo>
                    <a:pt x="2794" y="378460"/>
                    <a:pt x="0" y="375666"/>
                    <a:pt x="0" y="372110"/>
                  </a:cubicBezTo>
                  <a:lnTo>
                    <a:pt x="0" y="6350"/>
                  </a:lnTo>
                  <a:cubicBezTo>
                    <a:pt x="0" y="2794"/>
                    <a:pt x="2794" y="0"/>
                    <a:pt x="6350" y="0"/>
                  </a:cubicBezTo>
                  <a:moveTo>
                    <a:pt x="6350" y="12700"/>
                  </a:moveTo>
                  <a:lnTo>
                    <a:pt x="6350" y="6350"/>
                  </a:lnTo>
                  <a:lnTo>
                    <a:pt x="12700" y="6350"/>
                  </a:lnTo>
                  <a:lnTo>
                    <a:pt x="12700" y="372110"/>
                  </a:lnTo>
                  <a:lnTo>
                    <a:pt x="6350" y="372110"/>
                  </a:lnTo>
                  <a:lnTo>
                    <a:pt x="6350" y="365760"/>
                  </a:lnTo>
                  <a:lnTo>
                    <a:pt x="5415026" y="365760"/>
                  </a:lnTo>
                  <a:lnTo>
                    <a:pt x="5415026" y="372110"/>
                  </a:lnTo>
                  <a:lnTo>
                    <a:pt x="5408676" y="372110"/>
                  </a:lnTo>
                  <a:lnTo>
                    <a:pt x="5408676" y="6350"/>
                  </a:lnTo>
                  <a:lnTo>
                    <a:pt x="5415026" y="6350"/>
                  </a:lnTo>
                  <a:lnTo>
                    <a:pt x="5415026" y="12700"/>
                  </a:lnTo>
                  <a:lnTo>
                    <a:pt x="6350" y="12700"/>
                  </a:lnTo>
                  <a:close/>
                </a:path>
              </a:pathLst>
            </a:custGeom>
            <a:solidFill>
              <a:srgbClr val="D8E2EF"/>
            </a:solidFill>
          </p:spPr>
        </p:sp>
      </p:grpSp>
      <p:grpSp>
        <p:nvGrpSpPr>
          <p:cNvPr name="Group 158" id="158"/>
          <p:cNvGrpSpPr/>
          <p:nvPr/>
        </p:nvGrpSpPr>
        <p:grpSpPr>
          <a:xfrm rot="0">
            <a:off x="9512046" y="6144768"/>
            <a:ext cx="4056507" cy="274320"/>
            <a:chOff x="0" y="0"/>
            <a:chExt cx="5408676" cy="365760"/>
          </a:xfrm>
        </p:grpSpPr>
        <p:sp>
          <p:nvSpPr>
            <p:cNvPr name="Freeform 159" id="159"/>
            <p:cNvSpPr/>
            <p:nvPr/>
          </p:nvSpPr>
          <p:spPr>
            <a:xfrm flipH="false" flipV="false" rot="0">
              <a:off x="0" y="0"/>
              <a:ext cx="5408676" cy="365760"/>
            </a:xfrm>
            <a:custGeom>
              <a:avLst/>
              <a:gdLst/>
              <a:ahLst/>
              <a:cxnLst/>
              <a:rect r="r" b="b" t="t" l="l"/>
              <a:pathLst>
                <a:path h="365760" w="5408676">
                  <a:moveTo>
                    <a:pt x="0" y="0"/>
                  </a:moveTo>
                  <a:lnTo>
                    <a:pt x="5408676" y="0"/>
                  </a:lnTo>
                  <a:lnTo>
                    <a:pt x="5408676" y="365760"/>
                  </a:lnTo>
                  <a:lnTo>
                    <a:pt x="0" y="365760"/>
                  </a:lnTo>
                  <a:close/>
                </a:path>
              </a:pathLst>
            </a:custGeom>
            <a:blipFill>
              <a:blip r:embed="rId3">
                <a:alphaModFix amt="0"/>
              </a:blip>
              <a:stretch>
                <a:fillRect l="0" t="-238135" r="0" b="-238135"/>
              </a:stretch>
            </a:blipFill>
          </p:spPr>
        </p:sp>
        <p:sp>
          <p:nvSpPr>
            <p:cNvPr name="TextBox 160" id="160"/>
            <p:cNvSpPr txBox="true"/>
            <p:nvPr/>
          </p:nvSpPr>
          <p:spPr>
            <a:xfrm>
              <a:off x="0" y="-28575"/>
              <a:ext cx="5408676" cy="394335"/>
            </a:xfrm>
            <a:prstGeom prst="rect">
              <a:avLst/>
            </a:prstGeom>
          </p:spPr>
          <p:txBody>
            <a:bodyPr anchor="ctr" rtlCol="false" tIns="0" lIns="0" bIns="0" rIns="0"/>
            <a:lstStyle/>
            <a:p>
              <a:pPr algn="ctr">
                <a:lnSpc>
                  <a:spcPts val="1530"/>
                </a:lnSpc>
              </a:pPr>
              <a:r>
                <a:rPr lang="en-US" sz="1275" b="true">
                  <a:solidFill>
                    <a:srgbClr val="0A1F3D"/>
                  </a:solidFill>
                  <a:latin typeface="Calibri (MS) Bold"/>
                  <a:ea typeface="Calibri (MS) Bold"/>
                  <a:cs typeface="Calibri (MS) Bold"/>
                  <a:sym typeface="Calibri (MS) Bold"/>
                </a:rPr>
                <a:t>Traditional building-products comps</a:t>
              </a:r>
            </a:p>
          </p:txBody>
        </p:sp>
      </p:grpSp>
      <p:grpSp>
        <p:nvGrpSpPr>
          <p:cNvPr name="Group 161" id="161"/>
          <p:cNvGrpSpPr/>
          <p:nvPr/>
        </p:nvGrpSpPr>
        <p:grpSpPr>
          <a:xfrm rot="0">
            <a:off x="13646087" y="6140006"/>
            <a:ext cx="4066032" cy="283845"/>
            <a:chOff x="0" y="0"/>
            <a:chExt cx="5421376" cy="378460"/>
          </a:xfrm>
        </p:grpSpPr>
        <p:sp>
          <p:nvSpPr>
            <p:cNvPr name="Freeform 162" id="162"/>
            <p:cNvSpPr/>
            <p:nvPr/>
          </p:nvSpPr>
          <p:spPr>
            <a:xfrm flipH="false" flipV="false" rot="0">
              <a:off x="6350" y="6350"/>
              <a:ext cx="5408676" cy="365760"/>
            </a:xfrm>
            <a:custGeom>
              <a:avLst/>
              <a:gdLst/>
              <a:ahLst/>
              <a:cxnLst/>
              <a:rect r="r" b="b" t="t" l="l"/>
              <a:pathLst>
                <a:path h="365760" w="5408676">
                  <a:moveTo>
                    <a:pt x="0" y="0"/>
                  </a:moveTo>
                  <a:lnTo>
                    <a:pt x="5408676" y="0"/>
                  </a:lnTo>
                  <a:lnTo>
                    <a:pt x="5408676" y="365760"/>
                  </a:lnTo>
                  <a:lnTo>
                    <a:pt x="0" y="365760"/>
                  </a:lnTo>
                  <a:close/>
                </a:path>
              </a:pathLst>
            </a:custGeom>
            <a:solidFill>
              <a:srgbClr val="EAF1FB"/>
            </a:solidFill>
          </p:spPr>
        </p:sp>
        <p:sp>
          <p:nvSpPr>
            <p:cNvPr name="Freeform 163" id="163"/>
            <p:cNvSpPr/>
            <p:nvPr/>
          </p:nvSpPr>
          <p:spPr>
            <a:xfrm flipH="false" flipV="false" rot="0">
              <a:off x="0" y="0"/>
              <a:ext cx="5421376" cy="378460"/>
            </a:xfrm>
            <a:custGeom>
              <a:avLst/>
              <a:gdLst/>
              <a:ahLst/>
              <a:cxnLst/>
              <a:rect r="r" b="b" t="t" l="l"/>
              <a:pathLst>
                <a:path h="378460" w="5421376">
                  <a:moveTo>
                    <a:pt x="6350" y="0"/>
                  </a:moveTo>
                  <a:lnTo>
                    <a:pt x="5415026" y="0"/>
                  </a:lnTo>
                  <a:cubicBezTo>
                    <a:pt x="5418582" y="0"/>
                    <a:pt x="5421376" y="2794"/>
                    <a:pt x="5421376" y="6350"/>
                  </a:cubicBezTo>
                  <a:lnTo>
                    <a:pt x="5421376" y="372110"/>
                  </a:lnTo>
                  <a:cubicBezTo>
                    <a:pt x="5421376" y="375666"/>
                    <a:pt x="5418582" y="378460"/>
                    <a:pt x="5415026" y="378460"/>
                  </a:cubicBezTo>
                  <a:lnTo>
                    <a:pt x="6350" y="378460"/>
                  </a:lnTo>
                  <a:cubicBezTo>
                    <a:pt x="2794" y="378460"/>
                    <a:pt x="0" y="375666"/>
                    <a:pt x="0" y="372110"/>
                  </a:cubicBezTo>
                  <a:lnTo>
                    <a:pt x="0" y="6350"/>
                  </a:lnTo>
                  <a:cubicBezTo>
                    <a:pt x="0" y="2794"/>
                    <a:pt x="2794" y="0"/>
                    <a:pt x="6350" y="0"/>
                  </a:cubicBezTo>
                  <a:moveTo>
                    <a:pt x="6350" y="12700"/>
                  </a:moveTo>
                  <a:lnTo>
                    <a:pt x="6350" y="6350"/>
                  </a:lnTo>
                  <a:lnTo>
                    <a:pt x="12700" y="6350"/>
                  </a:lnTo>
                  <a:lnTo>
                    <a:pt x="12700" y="372110"/>
                  </a:lnTo>
                  <a:lnTo>
                    <a:pt x="6350" y="372110"/>
                  </a:lnTo>
                  <a:lnTo>
                    <a:pt x="6350" y="365760"/>
                  </a:lnTo>
                  <a:lnTo>
                    <a:pt x="5415026" y="365760"/>
                  </a:lnTo>
                  <a:lnTo>
                    <a:pt x="5415026" y="372110"/>
                  </a:lnTo>
                  <a:lnTo>
                    <a:pt x="5408676" y="372110"/>
                  </a:lnTo>
                  <a:lnTo>
                    <a:pt x="5408676" y="6350"/>
                  </a:lnTo>
                  <a:lnTo>
                    <a:pt x="5415026" y="6350"/>
                  </a:lnTo>
                  <a:lnTo>
                    <a:pt x="5415026" y="12700"/>
                  </a:lnTo>
                  <a:lnTo>
                    <a:pt x="6350" y="12700"/>
                  </a:lnTo>
                  <a:close/>
                </a:path>
              </a:pathLst>
            </a:custGeom>
            <a:solidFill>
              <a:srgbClr val="D8E2EF"/>
            </a:solidFill>
          </p:spPr>
        </p:sp>
      </p:grpSp>
      <p:grpSp>
        <p:nvGrpSpPr>
          <p:cNvPr name="Group 164" id="164"/>
          <p:cNvGrpSpPr/>
          <p:nvPr/>
        </p:nvGrpSpPr>
        <p:grpSpPr>
          <a:xfrm rot="0">
            <a:off x="13650849" y="6144768"/>
            <a:ext cx="4056507" cy="274320"/>
            <a:chOff x="0" y="0"/>
            <a:chExt cx="5408676" cy="365760"/>
          </a:xfrm>
        </p:grpSpPr>
        <p:sp>
          <p:nvSpPr>
            <p:cNvPr name="Freeform 165" id="165"/>
            <p:cNvSpPr/>
            <p:nvPr/>
          </p:nvSpPr>
          <p:spPr>
            <a:xfrm flipH="false" flipV="false" rot="0">
              <a:off x="0" y="0"/>
              <a:ext cx="5408676" cy="365760"/>
            </a:xfrm>
            <a:custGeom>
              <a:avLst/>
              <a:gdLst/>
              <a:ahLst/>
              <a:cxnLst/>
              <a:rect r="r" b="b" t="t" l="l"/>
              <a:pathLst>
                <a:path h="365760" w="5408676">
                  <a:moveTo>
                    <a:pt x="0" y="0"/>
                  </a:moveTo>
                  <a:lnTo>
                    <a:pt x="5408676" y="0"/>
                  </a:lnTo>
                  <a:lnTo>
                    <a:pt x="5408676" y="365760"/>
                  </a:lnTo>
                  <a:lnTo>
                    <a:pt x="0" y="365760"/>
                  </a:lnTo>
                  <a:close/>
                </a:path>
              </a:pathLst>
            </a:custGeom>
            <a:blipFill>
              <a:blip r:embed="rId3">
                <a:alphaModFix amt="0"/>
              </a:blip>
              <a:stretch>
                <a:fillRect l="0" t="-238135" r="0" b="-238135"/>
              </a:stretch>
            </a:blipFill>
          </p:spPr>
        </p:sp>
        <p:sp>
          <p:nvSpPr>
            <p:cNvPr name="TextBox 166" id="166"/>
            <p:cNvSpPr txBox="true"/>
            <p:nvPr/>
          </p:nvSpPr>
          <p:spPr>
            <a:xfrm>
              <a:off x="0" y="-28575"/>
              <a:ext cx="5408676" cy="394335"/>
            </a:xfrm>
            <a:prstGeom prst="rect">
              <a:avLst/>
            </a:prstGeom>
          </p:spPr>
          <p:txBody>
            <a:bodyPr anchor="ctr" rtlCol="false" tIns="0" lIns="0" bIns="0" rIns="0"/>
            <a:lstStyle/>
            <a:p>
              <a:pPr algn="ctr">
                <a:lnSpc>
                  <a:spcPts val="1530"/>
                </a:lnSpc>
              </a:pPr>
              <a:r>
                <a:rPr lang="en-US" sz="1275" b="true">
                  <a:solidFill>
                    <a:srgbClr val="0A1F3D"/>
                  </a:solidFill>
                  <a:latin typeface="Calibri (MS) Bold"/>
                  <a:ea typeface="Calibri (MS) Bold"/>
                  <a:cs typeface="Calibri (MS) Bold"/>
                  <a:sym typeface="Calibri (MS) Bold"/>
                </a:rPr>
                <a:t>Premium specialty distributors</a:t>
              </a:r>
            </a:p>
          </p:txBody>
        </p:sp>
      </p:grpSp>
      <p:grpSp>
        <p:nvGrpSpPr>
          <p:cNvPr name="Group 167" id="167"/>
          <p:cNvGrpSpPr/>
          <p:nvPr/>
        </p:nvGrpSpPr>
        <p:grpSpPr>
          <a:xfrm rot="0">
            <a:off x="9507284" y="6414325"/>
            <a:ext cx="4066032" cy="475869"/>
            <a:chOff x="0" y="0"/>
            <a:chExt cx="5421376" cy="634492"/>
          </a:xfrm>
        </p:grpSpPr>
        <p:sp>
          <p:nvSpPr>
            <p:cNvPr name="Freeform 168" id="168"/>
            <p:cNvSpPr/>
            <p:nvPr/>
          </p:nvSpPr>
          <p:spPr>
            <a:xfrm flipH="false" flipV="false" rot="0">
              <a:off x="6350" y="6350"/>
              <a:ext cx="5408676" cy="621792"/>
            </a:xfrm>
            <a:custGeom>
              <a:avLst/>
              <a:gdLst/>
              <a:ahLst/>
              <a:cxnLst/>
              <a:rect r="r" b="b" t="t" l="l"/>
              <a:pathLst>
                <a:path h="621792" w="5408676">
                  <a:moveTo>
                    <a:pt x="0" y="0"/>
                  </a:moveTo>
                  <a:lnTo>
                    <a:pt x="5408676" y="0"/>
                  </a:lnTo>
                  <a:lnTo>
                    <a:pt x="5408676" y="621792"/>
                  </a:lnTo>
                  <a:lnTo>
                    <a:pt x="0" y="621792"/>
                  </a:lnTo>
                  <a:close/>
                </a:path>
              </a:pathLst>
            </a:custGeom>
            <a:solidFill>
              <a:srgbClr val="FFFFFF"/>
            </a:solidFill>
          </p:spPr>
        </p:sp>
        <p:sp>
          <p:nvSpPr>
            <p:cNvPr name="Freeform 169" id="169"/>
            <p:cNvSpPr/>
            <p:nvPr/>
          </p:nvSpPr>
          <p:spPr>
            <a:xfrm flipH="false" flipV="false" rot="0">
              <a:off x="0" y="0"/>
              <a:ext cx="5421376" cy="634492"/>
            </a:xfrm>
            <a:custGeom>
              <a:avLst/>
              <a:gdLst/>
              <a:ahLst/>
              <a:cxnLst/>
              <a:rect r="r" b="b" t="t" l="l"/>
              <a:pathLst>
                <a:path h="634492" w="5421376">
                  <a:moveTo>
                    <a:pt x="6350" y="0"/>
                  </a:moveTo>
                  <a:lnTo>
                    <a:pt x="5415026" y="0"/>
                  </a:lnTo>
                  <a:cubicBezTo>
                    <a:pt x="5418582" y="0"/>
                    <a:pt x="5421376" y="2794"/>
                    <a:pt x="5421376" y="6350"/>
                  </a:cubicBezTo>
                  <a:lnTo>
                    <a:pt x="5421376" y="628142"/>
                  </a:lnTo>
                  <a:cubicBezTo>
                    <a:pt x="5421376" y="631698"/>
                    <a:pt x="5418582" y="634492"/>
                    <a:pt x="5415026" y="634492"/>
                  </a:cubicBezTo>
                  <a:lnTo>
                    <a:pt x="6350" y="634492"/>
                  </a:lnTo>
                  <a:cubicBezTo>
                    <a:pt x="2794" y="634492"/>
                    <a:pt x="0" y="631698"/>
                    <a:pt x="0" y="628142"/>
                  </a:cubicBezTo>
                  <a:lnTo>
                    <a:pt x="0" y="6350"/>
                  </a:lnTo>
                  <a:cubicBezTo>
                    <a:pt x="0" y="2794"/>
                    <a:pt x="2794" y="0"/>
                    <a:pt x="6350" y="0"/>
                  </a:cubicBezTo>
                  <a:moveTo>
                    <a:pt x="6350" y="12700"/>
                  </a:moveTo>
                  <a:lnTo>
                    <a:pt x="6350" y="6350"/>
                  </a:lnTo>
                  <a:lnTo>
                    <a:pt x="12700" y="6350"/>
                  </a:lnTo>
                  <a:lnTo>
                    <a:pt x="12700" y="628142"/>
                  </a:lnTo>
                  <a:lnTo>
                    <a:pt x="6350" y="628142"/>
                  </a:lnTo>
                  <a:lnTo>
                    <a:pt x="6350" y="621792"/>
                  </a:lnTo>
                  <a:lnTo>
                    <a:pt x="5415026" y="621792"/>
                  </a:lnTo>
                  <a:lnTo>
                    <a:pt x="5415026" y="628142"/>
                  </a:lnTo>
                  <a:lnTo>
                    <a:pt x="5408676" y="628142"/>
                  </a:lnTo>
                  <a:lnTo>
                    <a:pt x="5408676" y="6350"/>
                  </a:lnTo>
                  <a:lnTo>
                    <a:pt x="5415026" y="6350"/>
                  </a:lnTo>
                  <a:lnTo>
                    <a:pt x="5415026" y="12700"/>
                  </a:lnTo>
                  <a:lnTo>
                    <a:pt x="6350" y="12700"/>
                  </a:lnTo>
                  <a:close/>
                </a:path>
              </a:pathLst>
            </a:custGeom>
            <a:solidFill>
              <a:srgbClr val="D8E2EF"/>
            </a:solidFill>
          </p:spPr>
        </p:sp>
      </p:grpSp>
      <p:grpSp>
        <p:nvGrpSpPr>
          <p:cNvPr name="Group 170" id="170"/>
          <p:cNvGrpSpPr/>
          <p:nvPr/>
        </p:nvGrpSpPr>
        <p:grpSpPr>
          <a:xfrm rot="0">
            <a:off x="9512046" y="6419088"/>
            <a:ext cx="4056507" cy="466344"/>
            <a:chOff x="0" y="0"/>
            <a:chExt cx="5408676" cy="621792"/>
          </a:xfrm>
        </p:grpSpPr>
        <p:sp>
          <p:nvSpPr>
            <p:cNvPr name="Freeform 171" id="171"/>
            <p:cNvSpPr/>
            <p:nvPr/>
          </p:nvSpPr>
          <p:spPr>
            <a:xfrm flipH="false" flipV="false" rot="0">
              <a:off x="0" y="0"/>
              <a:ext cx="5408676" cy="621792"/>
            </a:xfrm>
            <a:custGeom>
              <a:avLst/>
              <a:gdLst/>
              <a:ahLst/>
              <a:cxnLst/>
              <a:rect r="r" b="b" t="t" l="l"/>
              <a:pathLst>
                <a:path h="621792" w="5408676">
                  <a:moveTo>
                    <a:pt x="0" y="0"/>
                  </a:moveTo>
                  <a:lnTo>
                    <a:pt x="5408676" y="0"/>
                  </a:lnTo>
                  <a:lnTo>
                    <a:pt x="5408676" y="621792"/>
                  </a:lnTo>
                  <a:lnTo>
                    <a:pt x="0" y="621792"/>
                  </a:lnTo>
                  <a:close/>
                </a:path>
              </a:pathLst>
            </a:custGeom>
            <a:blipFill>
              <a:blip r:embed="rId3">
                <a:alphaModFix amt="0"/>
              </a:blip>
              <a:stretch>
                <a:fillRect l="0" t="-119491" r="0" b="-119491"/>
              </a:stretch>
            </a:blipFill>
          </p:spPr>
        </p:sp>
        <p:sp>
          <p:nvSpPr>
            <p:cNvPr name="TextBox 172" id="172"/>
            <p:cNvSpPr txBox="true"/>
            <p:nvPr/>
          </p:nvSpPr>
          <p:spPr>
            <a:xfrm>
              <a:off x="0" y="-38100"/>
              <a:ext cx="5408676" cy="659892"/>
            </a:xfrm>
            <a:prstGeom prst="rect">
              <a:avLst/>
            </a:prstGeom>
          </p:spPr>
          <p:txBody>
            <a:bodyPr anchor="ctr" rtlCol="false" tIns="0" lIns="0" bIns="0" rIns="0"/>
            <a:lstStyle/>
            <a:p>
              <a:pPr algn="ctr">
                <a:lnSpc>
                  <a:spcPts val="2879"/>
                </a:lnSpc>
              </a:pPr>
              <a:r>
                <a:rPr lang="en-US" sz="2400" b="true">
                  <a:solidFill>
                    <a:srgbClr val="0A1F3D"/>
                  </a:solidFill>
                  <a:latin typeface="Calibri (MS) Bold"/>
                  <a:ea typeface="Calibri (MS) Bold"/>
                  <a:cs typeface="Calibri (MS) Bold"/>
                  <a:sym typeface="Calibri (MS) Bold"/>
                </a:rPr>
                <a:t>~11x–18x P/FCF</a:t>
              </a:r>
            </a:p>
          </p:txBody>
        </p:sp>
      </p:grpSp>
      <p:grpSp>
        <p:nvGrpSpPr>
          <p:cNvPr name="Group 173" id="173"/>
          <p:cNvGrpSpPr/>
          <p:nvPr/>
        </p:nvGrpSpPr>
        <p:grpSpPr>
          <a:xfrm rot="0">
            <a:off x="13646087" y="6414325"/>
            <a:ext cx="4066032" cy="475869"/>
            <a:chOff x="0" y="0"/>
            <a:chExt cx="5421376" cy="634492"/>
          </a:xfrm>
        </p:grpSpPr>
        <p:sp>
          <p:nvSpPr>
            <p:cNvPr name="Freeform 174" id="174"/>
            <p:cNvSpPr/>
            <p:nvPr/>
          </p:nvSpPr>
          <p:spPr>
            <a:xfrm flipH="false" flipV="false" rot="0">
              <a:off x="6350" y="6350"/>
              <a:ext cx="5408676" cy="621792"/>
            </a:xfrm>
            <a:custGeom>
              <a:avLst/>
              <a:gdLst/>
              <a:ahLst/>
              <a:cxnLst/>
              <a:rect r="r" b="b" t="t" l="l"/>
              <a:pathLst>
                <a:path h="621792" w="5408676">
                  <a:moveTo>
                    <a:pt x="0" y="0"/>
                  </a:moveTo>
                  <a:lnTo>
                    <a:pt x="5408676" y="0"/>
                  </a:lnTo>
                  <a:lnTo>
                    <a:pt x="5408676" y="621792"/>
                  </a:lnTo>
                  <a:lnTo>
                    <a:pt x="0" y="621792"/>
                  </a:lnTo>
                  <a:close/>
                </a:path>
              </a:pathLst>
            </a:custGeom>
            <a:solidFill>
              <a:srgbClr val="FFFFFF"/>
            </a:solidFill>
          </p:spPr>
        </p:sp>
        <p:sp>
          <p:nvSpPr>
            <p:cNvPr name="Freeform 175" id="175"/>
            <p:cNvSpPr/>
            <p:nvPr/>
          </p:nvSpPr>
          <p:spPr>
            <a:xfrm flipH="false" flipV="false" rot="0">
              <a:off x="0" y="0"/>
              <a:ext cx="5421376" cy="634492"/>
            </a:xfrm>
            <a:custGeom>
              <a:avLst/>
              <a:gdLst/>
              <a:ahLst/>
              <a:cxnLst/>
              <a:rect r="r" b="b" t="t" l="l"/>
              <a:pathLst>
                <a:path h="634492" w="5421376">
                  <a:moveTo>
                    <a:pt x="6350" y="0"/>
                  </a:moveTo>
                  <a:lnTo>
                    <a:pt x="5415026" y="0"/>
                  </a:lnTo>
                  <a:cubicBezTo>
                    <a:pt x="5418582" y="0"/>
                    <a:pt x="5421376" y="2794"/>
                    <a:pt x="5421376" y="6350"/>
                  </a:cubicBezTo>
                  <a:lnTo>
                    <a:pt x="5421376" y="628142"/>
                  </a:lnTo>
                  <a:cubicBezTo>
                    <a:pt x="5421376" y="631698"/>
                    <a:pt x="5418582" y="634492"/>
                    <a:pt x="5415026" y="634492"/>
                  </a:cubicBezTo>
                  <a:lnTo>
                    <a:pt x="6350" y="634492"/>
                  </a:lnTo>
                  <a:cubicBezTo>
                    <a:pt x="2794" y="634492"/>
                    <a:pt x="0" y="631698"/>
                    <a:pt x="0" y="628142"/>
                  </a:cubicBezTo>
                  <a:lnTo>
                    <a:pt x="0" y="6350"/>
                  </a:lnTo>
                  <a:cubicBezTo>
                    <a:pt x="0" y="2794"/>
                    <a:pt x="2794" y="0"/>
                    <a:pt x="6350" y="0"/>
                  </a:cubicBezTo>
                  <a:moveTo>
                    <a:pt x="6350" y="12700"/>
                  </a:moveTo>
                  <a:lnTo>
                    <a:pt x="6350" y="6350"/>
                  </a:lnTo>
                  <a:lnTo>
                    <a:pt x="12700" y="6350"/>
                  </a:lnTo>
                  <a:lnTo>
                    <a:pt x="12700" y="628142"/>
                  </a:lnTo>
                  <a:lnTo>
                    <a:pt x="6350" y="628142"/>
                  </a:lnTo>
                  <a:lnTo>
                    <a:pt x="6350" y="621792"/>
                  </a:lnTo>
                  <a:lnTo>
                    <a:pt x="5415026" y="621792"/>
                  </a:lnTo>
                  <a:lnTo>
                    <a:pt x="5415026" y="628142"/>
                  </a:lnTo>
                  <a:lnTo>
                    <a:pt x="5408676" y="628142"/>
                  </a:lnTo>
                  <a:lnTo>
                    <a:pt x="5408676" y="6350"/>
                  </a:lnTo>
                  <a:lnTo>
                    <a:pt x="5415026" y="6350"/>
                  </a:lnTo>
                  <a:lnTo>
                    <a:pt x="5415026" y="12700"/>
                  </a:lnTo>
                  <a:lnTo>
                    <a:pt x="6350" y="12700"/>
                  </a:lnTo>
                  <a:close/>
                </a:path>
              </a:pathLst>
            </a:custGeom>
            <a:solidFill>
              <a:srgbClr val="D8E2EF"/>
            </a:solidFill>
          </p:spPr>
        </p:sp>
      </p:grpSp>
      <p:grpSp>
        <p:nvGrpSpPr>
          <p:cNvPr name="Group 176" id="176"/>
          <p:cNvGrpSpPr/>
          <p:nvPr/>
        </p:nvGrpSpPr>
        <p:grpSpPr>
          <a:xfrm rot="0">
            <a:off x="13650849" y="6419088"/>
            <a:ext cx="4056507" cy="466344"/>
            <a:chOff x="0" y="0"/>
            <a:chExt cx="5408676" cy="621792"/>
          </a:xfrm>
        </p:grpSpPr>
        <p:sp>
          <p:nvSpPr>
            <p:cNvPr name="Freeform 177" id="177"/>
            <p:cNvSpPr/>
            <p:nvPr/>
          </p:nvSpPr>
          <p:spPr>
            <a:xfrm flipH="false" flipV="false" rot="0">
              <a:off x="0" y="0"/>
              <a:ext cx="5408676" cy="621792"/>
            </a:xfrm>
            <a:custGeom>
              <a:avLst/>
              <a:gdLst/>
              <a:ahLst/>
              <a:cxnLst/>
              <a:rect r="r" b="b" t="t" l="l"/>
              <a:pathLst>
                <a:path h="621792" w="5408676">
                  <a:moveTo>
                    <a:pt x="0" y="0"/>
                  </a:moveTo>
                  <a:lnTo>
                    <a:pt x="5408676" y="0"/>
                  </a:lnTo>
                  <a:lnTo>
                    <a:pt x="5408676" y="621792"/>
                  </a:lnTo>
                  <a:lnTo>
                    <a:pt x="0" y="621792"/>
                  </a:lnTo>
                  <a:close/>
                </a:path>
              </a:pathLst>
            </a:custGeom>
            <a:blipFill>
              <a:blip r:embed="rId3">
                <a:alphaModFix amt="0"/>
              </a:blip>
              <a:stretch>
                <a:fillRect l="0" t="-119491" r="0" b="-119491"/>
              </a:stretch>
            </a:blipFill>
          </p:spPr>
        </p:sp>
        <p:sp>
          <p:nvSpPr>
            <p:cNvPr name="TextBox 178" id="178"/>
            <p:cNvSpPr txBox="true"/>
            <p:nvPr/>
          </p:nvSpPr>
          <p:spPr>
            <a:xfrm>
              <a:off x="0" y="-38100"/>
              <a:ext cx="5408676" cy="659892"/>
            </a:xfrm>
            <a:prstGeom prst="rect">
              <a:avLst/>
            </a:prstGeom>
          </p:spPr>
          <p:txBody>
            <a:bodyPr anchor="ctr" rtlCol="false" tIns="0" lIns="0" bIns="0" rIns="0"/>
            <a:lstStyle/>
            <a:p>
              <a:pPr algn="ctr">
                <a:lnSpc>
                  <a:spcPts val="2879"/>
                </a:lnSpc>
              </a:pPr>
              <a:r>
                <a:rPr lang="en-US" sz="2400" b="true">
                  <a:solidFill>
                    <a:srgbClr val="0A1F3D"/>
                  </a:solidFill>
                  <a:latin typeface="Calibri (MS) Bold"/>
                  <a:ea typeface="Calibri (MS) Bold"/>
                  <a:cs typeface="Calibri (MS) Bold"/>
                  <a:sym typeface="Calibri (MS) Bold"/>
                </a:rPr>
                <a:t>~22x–30x P/FCF</a:t>
              </a:r>
            </a:p>
          </p:txBody>
        </p:sp>
      </p:grpSp>
      <p:grpSp>
        <p:nvGrpSpPr>
          <p:cNvPr name="Group 179" id="179"/>
          <p:cNvGrpSpPr/>
          <p:nvPr/>
        </p:nvGrpSpPr>
        <p:grpSpPr>
          <a:xfrm rot="0">
            <a:off x="267176" y="7125176"/>
            <a:ext cx="17749076" cy="2757488"/>
            <a:chOff x="0" y="0"/>
            <a:chExt cx="23665434" cy="3676650"/>
          </a:xfrm>
        </p:grpSpPr>
        <p:sp>
          <p:nvSpPr>
            <p:cNvPr name="Freeform 180" id="180"/>
            <p:cNvSpPr/>
            <p:nvPr/>
          </p:nvSpPr>
          <p:spPr>
            <a:xfrm flipH="false" flipV="false" rot="0">
              <a:off x="9525" y="9525"/>
              <a:ext cx="23646385" cy="3657600"/>
            </a:xfrm>
            <a:custGeom>
              <a:avLst/>
              <a:gdLst/>
              <a:ahLst/>
              <a:cxnLst/>
              <a:rect r="r" b="b" t="t" l="l"/>
              <a:pathLst>
                <a:path h="3657600" w="23646385">
                  <a:moveTo>
                    <a:pt x="0" y="0"/>
                  </a:moveTo>
                  <a:lnTo>
                    <a:pt x="23646385" y="0"/>
                  </a:lnTo>
                  <a:lnTo>
                    <a:pt x="23646385" y="3657600"/>
                  </a:lnTo>
                  <a:lnTo>
                    <a:pt x="0" y="3657600"/>
                  </a:lnTo>
                  <a:close/>
                </a:path>
              </a:pathLst>
            </a:custGeom>
            <a:solidFill>
              <a:srgbClr val="FFFFFF"/>
            </a:solidFill>
          </p:spPr>
        </p:sp>
        <p:sp>
          <p:nvSpPr>
            <p:cNvPr name="Freeform 181" id="181"/>
            <p:cNvSpPr/>
            <p:nvPr/>
          </p:nvSpPr>
          <p:spPr>
            <a:xfrm flipH="false" flipV="false" rot="0">
              <a:off x="0" y="0"/>
              <a:ext cx="23665435" cy="3676650"/>
            </a:xfrm>
            <a:custGeom>
              <a:avLst/>
              <a:gdLst/>
              <a:ahLst/>
              <a:cxnLst/>
              <a:rect r="r" b="b" t="t" l="l"/>
              <a:pathLst>
                <a:path h="3676650" w="23665435">
                  <a:moveTo>
                    <a:pt x="9525" y="0"/>
                  </a:moveTo>
                  <a:lnTo>
                    <a:pt x="23655910" y="0"/>
                  </a:lnTo>
                  <a:cubicBezTo>
                    <a:pt x="23661117" y="0"/>
                    <a:pt x="23665435" y="4318"/>
                    <a:pt x="23665435" y="9525"/>
                  </a:cubicBezTo>
                  <a:lnTo>
                    <a:pt x="23665435" y="3667125"/>
                  </a:lnTo>
                  <a:cubicBezTo>
                    <a:pt x="23665435" y="3672332"/>
                    <a:pt x="23661117" y="3676650"/>
                    <a:pt x="23655910" y="3676650"/>
                  </a:cubicBezTo>
                  <a:lnTo>
                    <a:pt x="9525" y="3676650"/>
                  </a:lnTo>
                  <a:cubicBezTo>
                    <a:pt x="4318" y="3676650"/>
                    <a:pt x="0" y="3672332"/>
                    <a:pt x="0" y="3667125"/>
                  </a:cubicBezTo>
                  <a:lnTo>
                    <a:pt x="0" y="9525"/>
                  </a:lnTo>
                  <a:cubicBezTo>
                    <a:pt x="0" y="4318"/>
                    <a:pt x="4318" y="0"/>
                    <a:pt x="9525" y="0"/>
                  </a:cubicBezTo>
                  <a:moveTo>
                    <a:pt x="9525" y="19050"/>
                  </a:moveTo>
                  <a:lnTo>
                    <a:pt x="9525" y="9525"/>
                  </a:lnTo>
                  <a:lnTo>
                    <a:pt x="19050" y="9525"/>
                  </a:lnTo>
                  <a:lnTo>
                    <a:pt x="19050" y="3667125"/>
                  </a:lnTo>
                  <a:lnTo>
                    <a:pt x="9525" y="3667125"/>
                  </a:lnTo>
                  <a:lnTo>
                    <a:pt x="9525" y="3657600"/>
                  </a:lnTo>
                  <a:lnTo>
                    <a:pt x="23655910" y="3657600"/>
                  </a:lnTo>
                  <a:lnTo>
                    <a:pt x="23655910" y="3667125"/>
                  </a:lnTo>
                  <a:lnTo>
                    <a:pt x="23646385" y="3667125"/>
                  </a:lnTo>
                  <a:lnTo>
                    <a:pt x="23646385" y="9525"/>
                  </a:lnTo>
                  <a:lnTo>
                    <a:pt x="23655910" y="9525"/>
                  </a:lnTo>
                  <a:lnTo>
                    <a:pt x="23655910" y="19050"/>
                  </a:lnTo>
                  <a:lnTo>
                    <a:pt x="9525" y="19050"/>
                  </a:lnTo>
                  <a:close/>
                </a:path>
              </a:pathLst>
            </a:custGeom>
            <a:solidFill>
              <a:srgbClr val="D8E2EF"/>
            </a:solidFill>
          </p:spPr>
        </p:sp>
      </p:grpSp>
      <p:grpSp>
        <p:nvGrpSpPr>
          <p:cNvPr name="Group 182" id="182"/>
          <p:cNvGrpSpPr/>
          <p:nvPr/>
        </p:nvGrpSpPr>
        <p:grpSpPr>
          <a:xfrm rot="0">
            <a:off x="274320" y="7132320"/>
            <a:ext cx="17734788" cy="466344"/>
            <a:chOff x="0" y="0"/>
            <a:chExt cx="23646384" cy="621792"/>
          </a:xfrm>
        </p:grpSpPr>
        <p:sp>
          <p:nvSpPr>
            <p:cNvPr name="Freeform 183" id="183"/>
            <p:cNvSpPr/>
            <p:nvPr/>
          </p:nvSpPr>
          <p:spPr>
            <a:xfrm flipH="false" flipV="false" rot="0">
              <a:off x="0" y="0"/>
              <a:ext cx="23646385" cy="621792"/>
            </a:xfrm>
            <a:custGeom>
              <a:avLst/>
              <a:gdLst/>
              <a:ahLst/>
              <a:cxnLst/>
              <a:rect r="r" b="b" t="t" l="l"/>
              <a:pathLst>
                <a:path h="621792" w="23646385">
                  <a:moveTo>
                    <a:pt x="0" y="0"/>
                  </a:moveTo>
                  <a:lnTo>
                    <a:pt x="23646385" y="0"/>
                  </a:lnTo>
                  <a:lnTo>
                    <a:pt x="23646385" y="621792"/>
                  </a:lnTo>
                  <a:lnTo>
                    <a:pt x="0" y="621792"/>
                  </a:lnTo>
                  <a:close/>
                </a:path>
              </a:pathLst>
            </a:custGeom>
            <a:solidFill>
              <a:srgbClr val="0A1F3D"/>
            </a:solidFill>
          </p:spPr>
        </p:sp>
      </p:grpSp>
      <p:grpSp>
        <p:nvGrpSpPr>
          <p:cNvPr name="Group 184" id="184"/>
          <p:cNvGrpSpPr/>
          <p:nvPr/>
        </p:nvGrpSpPr>
        <p:grpSpPr>
          <a:xfrm rot="0">
            <a:off x="274320" y="7132320"/>
            <a:ext cx="17734788" cy="466344"/>
            <a:chOff x="0" y="0"/>
            <a:chExt cx="23646384" cy="621792"/>
          </a:xfrm>
        </p:grpSpPr>
        <p:sp>
          <p:nvSpPr>
            <p:cNvPr name="Freeform 185" id="185"/>
            <p:cNvSpPr/>
            <p:nvPr/>
          </p:nvSpPr>
          <p:spPr>
            <a:xfrm flipH="false" flipV="false" rot="0">
              <a:off x="0" y="0"/>
              <a:ext cx="23646385" cy="621792"/>
            </a:xfrm>
            <a:custGeom>
              <a:avLst/>
              <a:gdLst/>
              <a:ahLst/>
              <a:cxnLst/>
              <a:rect r="r" b="b" t="t" l="l"/>
              <a:pathLst>
                <a:path h="621792" w="23646385">
                  <a:moveTo>
                    <a:pt x="0" y="0"/>
                  </a:moveTo>
                  <a:lnTo>
                    <a:pt x="23646385" y="0"/>
                  </a:lnTo>
                  <a:lnTo>
                    <a:pt x="23646385" y="621792"/>
                  </a:lnTo>
                  <a:lnTo>
                    <a:pt x="0" y="621792"/>
                  </a:lnTo>
                  <a:close/>
                </a:path>
              </a:pathLst>
            </a:custGeom>
            <a:blipFill>
              <a:blip r:embed="rId3">
                <a:alphaModFix amt="0"/>
              </a:blip>
              <a:stretch>
                <a:fillRect l="0" t="-691004" r="0" b="-691004"/>
              </a:stretch>
            </a:blipFill>
          </p:spPr>
        </p:sp>
        <p:sp>
          <p:nvSpPr>
            <p:cNvPr name="TextBox 186" id="186"/>
            <p:cNvSpPr txBox="true"/>
            <p:nvPr/>
          </p:nvSpPr>
          <p:spPr>
            <a:xfrm>
              <a:off x="0" y="-47625"/>
              <a:ext cx="23646384" cy="669417"/>
            </a:xfrm>
            <a:prstGeom prst="rect">
              <a:avLst/>
            </a:prstGeom>
          </p:spPr>
          <p:txBody>
            <a:bodyPr anchor="ctr" rtlCol="false" tIns="0" lIns="0" bIns="0" rIns="0"/>
            <a:lstStyle/>
            <a:p>
              <a:pPr algn="ctr">
                <a:lnSpc>
                  <a:spcPts val="2340"/>
                </a:lnSpc>
              </a:pPr>
              <a:r>
                <a:rPr lang="en-US" sz="1950" b="true">
                  <a:solidFill>
                    <a:srgbClr val="FFFFFF"/>
                  </a:solidFill>
                  <a:latin typeface="Calibri (MS) Bold"/>
                  <a:ea typeface="Calibri (MS) Bold"/>
                  <a:cs typeface="Calibri (MS) Bold"/>
                  <a:sym typeface="Calibri (MS) Bold"/>
                </a:rPr>
                <a:t>How the Stock Works</a:t>
              </a:r>
            </a:p>
          </p:txBody>
        </p:sp>
      </p:grpSp>
      <p:grpSp>
        <p:nvGrpSpPr>
          <p:cNvPr name="Group 187" id="187"/>
          <p:cNvGrpSpPr/>
          <p:nvPr/>
        </p:nvGrpSpPr>
        <p:grpSpPr>
          <a:xfrm rot="0">
            <a:off x="548640" y="7680960"/>
            <a:ext cx="8503920" cy="301752"/>
            <a:chOff x="0" y="0"/>
            <a:chExt cx="11338560" cy="402336"/>
          </a:xfrm>
        </p:grpSpPr>
        <p:sp>
          <p:nvSpPr>
            <p:cNvPr name="Freeform 188" id="188"/>
            <p:cNvSpPr/>
            <p:nvPr/>
          </p:nvSpPr>
          <p:spPr>
            <a:xfrm flipH="false" flipV="false" rot="0">
              <a:off x="0" y="0"/>
              <a:ext cx="11338560" cy="402336"/>
            </a:xfrm>
            <a:custGeom>
              <a:avLst/>
              <a:gdLst/>
              <a:ahLst/>
              <a:cxnLst/>
              <a:rect r="r" b="b" t="t" l="l"/>
              <a:pathLst>
                <a:path h="402336" w="11338560">
                  <a:moveTo>
                    <a:pt x="0" y="0"/>
                  </a:moveTo>
                  <a:lnTo>
                    <a:pt x="11338560" y="0"/>
                  </a:lnTo>
                  <a:lnTo>
                    <a:pt x="11338560" y="402336"/>
                  </a:lnTo>
                  <a:lnTo>
                    <a:pt x="0" y="402336"/>
                  </a:lnTo>
                  <a:close/>
                </a:path>
              </a:pathLst>
            </a:custGeom>
            <a:blipFill>
              <a:blip r:embed="rId3">
                <a:alphaModFix amt="0"/>
              </a:blip>
              <a:stretch>
                <a:fillRect l="0" t="-499123" r="0" b="-499123"/>
              </a:stretch>
            </a:blipFill>
          </p:spPr>
        </p:sp>
        <p:sp>
          <p:nvSpPr>
            <p:cNvPr name="TextBox 189" id="189"/>
            <p:cNvSpPr txBox="true"/>
            <p:nvPr/>
          </p:nvSpPr>
          <p:spPr>
            <a:xfrm>
              <a:off x="0" y="-38100"/>
              <a:ext cx="11338560" cy="440436"/>
            </a:xfrm>
            <a:prstGeom prst="rect">
              <a:avLst/>
            </a:prstGeom>
          </p:spPr>
          <p:txBody>
            <a:bodyPr anchor="ctr" rtlCol="false" tIns="0" lIns="0" bIns="0" rIns="0"/>
            <a:lstStyle/>
            <a:p>
              <a:pPr algn="ctr">
                <a:lnSpc>
                  <a:spcPts val="2160"/>
                </a:lnSpc>
              </a:pPr>
              <a:r>
                <a:rPr lang="en-US" b="true" sz="1800" i="true">
                  <a:solidFill>
                    <a:srgbClr val="1F5BD7"/>
                  </a:solidFill>
                  <a:latin typeface="Calibri (MS) Bold Italics"/>
                  <a:ea typeface="Calibri (MS) Bold Italics"/>
                  <a:cs typeface="Calibri (MS) Bold Italics"/>
                  <a:sym typeface="Calibri (MS) Bold Italics"/>
                </a:rPr>
                <a:t>Valuation Logic</a:t>
              </a:r>
            </a:p>
          </p:txBody>
        </p:sp>
      </p:grpSp>
      <p:grpSp>
        <p:nvGrpSpPr>
          <p:cNvPr name="Group 190" id="190"/>
          <p:cNvGrpSpPr/>
          <p:nvPr/>
        </p:nvGrpSpPr>
        <p:grpSpPr>
          <a:xfrm rot="0">
            <a:off x="850106" y="8030432"/>
            <a:ext cx="3031808" cy="727520"/>
            <a:chOff x="0" y="0"/>
            <a:chExt cx="4042410" cy="970026"/>
          </a:xfrm>
        </p:grpSpPr>
        <p:sp>
          <p:nvSpPr>
            <p:cNvPr name="Freeform 191" id="191"/>
            <p:cNvSpPr/>
            <p:nvPr/>
          </p:nvSpPr>
          <p:spPr>
            <a:xfrm flipH="false" flipV="false" rot="0">
              <a:off x="9525" y="9525"/>
              <a:ext cx="4023360" cy="950976"/>
            </a:xfrm>
            <a:custGeom>
              <a:avLst/>
              <a:gdLst/>
              <a:ahLst/>
              <a:cxnLst/>
              <a:rect r="r" b="b" t="t" l="l"/>
              <a:pathLst>
                <a:path h="950976" w="4023360">
                  <a:moveTo>
                    <a:pt x="0" y="0"/>
                  </a:moveTo>
                  <a:lnTo>
                    <a:pt x="4023360" y="0"/>
                  </a:lnTo>
                  <a:lnTo>
                    <a:pt x="4023360" y="950976"/>
                  </a:lnTo>
                  <a:lnTo>
                    <a:pt x="0" y="950976"/>
                  </a:lnTo>
                  <a:close/>
                </a:path>
              </a:pathLst>
            </a:custGeom>
            <a:solidFill>
              <a:srgbClr val="EAF1FB"/>
            </a:solidFill>
          </p:spPr>
        </p:sp>
        <p:sp>
          <p:nvSpPr>
            <p:cNvPr name="Freeform 192" id="192"/>
            <p:cNvSpPr/>
            <p:nvPr/>
          </p:nvSpPr>
          <p:spPr>
            <a:xfrm flipH="false" flipV="false" rot="0">
              <a:off x="0" y="0"/>
              <a:ext cx="4042410" cy="970026"/>
            </a:xfrm>
            <a:custGeom>
              <a:avLst/>
              <a:gdLst/>
              <a:ahLst/>
              <a:cxnLst/>
              <a:rect r="r" b="b" t="t" l="l"/>
              <a:pathLst>
                <a:path h="970026" w="4042410">
                  <a:moveTo>
                    <a:pt x="9525" y="0"/>
                  </a:moveTo>
                  <a:lnTo>
                    <a:pt x="4032885" y="0"/>
                  </a:lnTo>
                  <a:cubicBezTo>
                    <a:pt x="4038092" y="0"/>
                    <a:pt x="4042410" y="4318"/>
                    <a:pt x="4042410" y="9525"/>
                  </a:cubicBezTo>
                  <a:lnTo>
                    <a:pt x="4042410" y="960501"/>
                  </a:lnTo>
                  <a:cubicBezTo>
                    <a:pt x="4042410" y="965708"/>
                    <a:pt x="4038092" y="970026"/>
                    <a:pt x="4032885" y="970026"/>
                  </a:cubicBezTo>
                  <a:lnTo>
                    <a:pt x="9525" y="970026"/>
                  </a:lnTo>
                  <a:cubicBezTo>
                    <a:pt x="4318" y="970026"/>
                    <a:pt x="0" y="965708"/>
                    <a:pt x="0" y="960501"/>
                  </a:cubicBezTo>
                  <a:lnTo>
                    <a:pt x="0" y="9525"/>
                  </a:lnTo>
                  <a:cubicBezTo>
                    <a:pt x="0" y="4318"/>
                    <a:pt x="4318" y="0"/>
                    <a:pt x="9525" y="0"/>
                  </a:cubicBezTo>
                  <a:moveTo>
                    <a:pt x="9525" y="19050"/>
                  </a:moveTo>
                  <a:lnTo>
                    <a:pt x="9525" y="9525"/>
                  </a:lnTo>
                  <a:lnTo>
                    <a:pt x="19050" y="9525"/>
                  </a:lnTo>
                  <a:lnTo>
                    <a:pt x="19050" y="960501"/>
                  </a:lnTo>
                  <a:lnTo>
                    <a:pt x="9525" y="960501"/>
                  </a:lnTo>
                  <a:lnTo>
                    <a:pt x="9525" y="950976"/>
                  </a:lnTo>
                  <a:lnTo>
                    <a:pt x="4032885" y="950976"/>
                  </a:lnTo>
                  <a:lnTo>
                    <a:pt x="4032885" y="960501"/>
                  </a:lnTo>
                  <a:lnTo>
                    <a:pt x="4023360" y="960501"/>
                  </a:lnTo>
                  <a:lnTo>
                    <a:pt x="4023360" y="9525"/>
                  </a:lnTo>
                  <a:lnTo>
                    <a:pt x="4032885" y="9525"/>
                  </a:lnTo>
                  <a:lnTo>
                    <a:pt x="4032885" y="19050"/>
                  </a:lnTo>
                  <a:lnTo>
                    <a:pt x="9525" y="19050"/>
                  </a:lnTo>
                  <a:close/>
                </a:path>
              </a:pathLst>
            </a:custGeom>
            <a:solidFill>
              <a:srgbClr val="1F5BD7"/>
            </a:solidFill>
          </p:spPr>
        </p:sp>
      </p:grpSp>
      <p:grpSp>
        <p:nvGrpSpPr>
          <p:cNvPr name="Group 193" id="193"/>
          <p:cNvGrpSpPr/>
          <p:nvPr/>
        </p:nvGrpSpPr>
        <p:grpSpPr>
          <a:xfrm rot="0">
            <a:off x="857250" y="8065008"/>
            <a:ext cx="3017520" cy="246888"/>
            <a:chOff x="0" y="0"/>
            <a:chExt cx="4023360" cy="329184"/>
          </a:xfrm>
        </p:grpSpPr>
        <p:sp>
          <p:nvSpPr>
            <p:cNvPr name="Freeform 194" id="194"/>
            <p:cNvSpPr/>
            <p:nvPr/>
          </p:nvSpPr>
          <p:spPr>
            <a:xfrm flipH="false" flipV="false" rot="0">
              <a:off x="0" y="0"/>
              <a:ext cx="4023360" cy="329184"/>
            </a:xfrm>
            <a:custGeom>
              <a:avLst/>
              <a:gdLst/>
              <a:ahLst/>
              <a:cxnLst/>
              <a:rect r="r" b="b" t="t" l="l"/>
              <a:pathLst>
                <a:path h="329184" w="4023360">
                  <a:moveTo>
                    <a:pt x="0" y="0"/>
                  </a:moveTo>
                  <a:lnTo>
                    <a:pt x="4023360" y="0"/>
                  </a:lnTo>
                  <a:lnTo>
                    <a:pt x="4023360" y="329184"/>
                  </a:lnTo>
                  <a:lnTo>
                    <a:pt x="0" y="329184"/>
                  </a:lnTo>
                  <a:close/>
                </a:path>
              </a:pathLst>
            </a:custGeom>
            <a:blipFill>
              <a:blip r:embed="rId3">
                <a:alphaModFix amt="0"/>
              </a:blip>
              <a:stretch>
                <a:fillRect l="0" t="-188150" r="0" b="-188150"/>
              </a:stretch>
            </a:blipFill>
          </p:spPr>
        </p:sp>
        <p:sp>
          <p:nvSpPr>
            <p:cNvPr name="TextBox 195" id="195"/>
            <p:cNvSpPr txBox="true"/>
            <p:nvPr/>
          </p:nvSpPr>
          <p:spPr>
            <a:xfrm>
              <a:off x="0" y="-28575"/>
              <a:ext cx="4023360" cy="357759"/>
            </a:xfrm>
            <a:prstGeom prst="rect">
              <a:avLst/>
            </a:prstGeom>
          </p:spPr>
          <p:txBody>
            <a:bodyPr anchor="ctr" rtlCol="false" tIns="0" lIns="0" bIns="0" rIns="0"/>
            <a:lstStyle/>
            <a:p>
              <a:pPr algn="ctr">
                <a:lnSpc>
                  <a:spcPts val="1620"/>
                </a:lnSpc>
              </a:pPr>
              <a:r>
                <a:rPr lang="en-US" sz="1350">
                  <a:solidFill>
                    <a:srgbClr val="475569"/>
                  </a:solidFill>
                  <a:latin typeface="Calibri (MS)"/>
                  <a:ea typeface="Calibri (MS)"/>
                  <a:cs typeface="Calibri (MS)"/>
                  <a:sym typeface="Calibri (MS)"/>
                </a:rPr>
                <a:t>Illustrative Year 1 LFCF</a:t>
              </a:r>
            </a:p>
          </p:txBody>
        </p:sp>
      </p:grpSp>
      <p:grpSp>
        <p:nvGrpSpPr>
          <p:cNvPr name="Group 196" id="196"/>
          <p:cNvGrpSpPr/>
          <p:nvPr/>
        </p:nvGrpSpPr>
        <p:grpSpPr>
          <a:xfrm rot="0">
            <a:off x="857250" y="8284464"/>
            <a:ext cx="3017520" cy="438912"/>
            <a:chOff x="0" y="0"/>
            <a:chExt cx="4023360" cy="585216"/>
          </a:xfrm>
        </p:grpSpPr>
        <p:sp>
          <p:nvSpPr>
            <p:cNvPr name="Freeform 197" id="197"/>
            <p:cNvSpPr/>
            <p:nvPr/>
          </p:nvSpPr>
          <p:spPr>
            <a:xfrm flipH="false" flipV="false" rot="0">
              <a:off x="0" y="0"/>
              <a:ext cx="4023360" cy="585216"/>
            </a:xfrm>
            <a:custGeom>
              <a:avLst/>
              <a:gdLst/>
              <a:ahLst/>
              <a:cxnLst/>
              <a:rect r="r" b="b" t="t" l="l"/>
              <a:pathLst>
                <a:path h="585216" w="4023360">
                  <a:moveTo>
                    <a:pt x="0" y="0"/>
                  </a:moveTo>
                  <a:lnTo>
                    <a:pt x="4023360" y="0"/>
                  </a:lnTo>
                  <a:lnTo>
                    <a:pt x="4023360" y="585216"/>
                  </a:lnTo>
                  <a:lnTo>
                    <a:pt x="0" y="585216"/>
                  </a:lnTo>
                  <a:close/>
                </a:path>
              </a:pathLst>
            </a:custGeom>
            <a:blipFill>
              <a:blip r:embed="rId3">
                <a:alphaModFix amt="0"/>
              </a:blip>
              <a:stretch>
                <a:fillRect l="0" t="-83959" r="0" b="-83959"/>
              </a:stretch>
            </a:blipFill>
          </p:spPr>
        </p:sp>
        <p:sp>
          <p:nvSpPr>
            <p:cNvPr name="TextBox 198" id="198"/>
            <p:cNvSpPr txBox="true"/>
            <p:nvPr/>
          </p:nvSpPr>
          <p:spPr>
            <a:xfrm>
              <a:off x="0" y="-66675"/>
              <a:ext cx="4023360" cy="651891"/>
            </a:xfrm>
            <a:prstGeom prst="rect">
              <a:avLst/>
            </a:prstGeom>
          </p:spPr>
          <p:txBody>
            <a:bodyPr anchor="ctr" rtlCol="false" tIns="0" lIns="0" bIns="0" rIns="0"/>
            <a:lstStyle/>
            <a:p>
              <a:pPr algn="ctr">
                <a:lnSpc>
                  <a:spcPts val="3600"/>
                </a:lnSpc>
              </a:pPr>
              <a:r>
                <a:rPr lang="en-US" sz="3000" b="true">
                  <a:solidFill>
                    <a:srgbClr val="0A1F3D"/>
                  </a:solidFill>
                  <a:latin typeface="Calibri (MS) Bold"/>
                  <a:ea typeface="Calibri (MS) Bold"/>
                  <a:cs typeface="Calibri (MS) Bold"/>
                  <a:sym typeface="Calibri (MS) Bold"/>
                </a:rPr>
                <a:t>~$0.9B</a:t>
              </a:r>
            </a:p>
          </p:txBody>
        </p:sp>
      </p:grpSp>
      <p:grpSp>
        <p:nvGrpSpPr>
          <p:cNvPr name="Group 199" id="199"/>
          <p:cNvGrpSpPr/>
          <p:nvPr/>
        </p:nvGrpSpPr>
        <p:grpSpPr>
          <a:xfrm rot="0">
            <a:off x="4011930" y="8215884"/>
            <a:ext cx="685800" cy="356616"/>
            <a:chOff x="0" y="0"/>
            <a:chExt cx="914400" cy="475488"/>
          </a:xfrm>
        </p:grpSpPr>
        <p:sp>
          <p:nvSpPr>
            <p:cNvPr name="Freeform 200" id="200" descr="preencoded.png"/>
            <p:cNvSpPr/>
            <p:nvPr/>
          </p:nvSpPr>
          <p:spPr>
            <a:xfrm flipH="false" flipV="false" rot="0">
              <a:off x="0" y="0"/>
              <a:ext cx="914400" cy="475488"/>
            </a:xfrm>
            <a:custGeom>
              <a:avLst/>
              <a:gdLst/>
              <a:ahLst/>
              <a:cxnLst/>
              <a:rect r="r" b="b" t="t" l="l"/>
              <a:pathLst>
                <a:path h="475488" w="914400">
                  <a:moveTo>
                    <a:pt x="0" y="0"/>
                  </a:moveTo>
                  <a:lnTo>
                    <a:pt x="914400" y="0"/>
                  </a:lnTo>
                  <a:lnTo>
                    <a:pt x="914400" y="475488"/>
                  </a:lnTo>
                  <a:lnTo>
                    <a:pt x="0" y="475488"/>
                  </a:lnTo>
                  <a:lnTo>
                    <a:pt x="0" y="0"/>
                  </a:lnTo>
                  <a:close/>
                </a:path>
              </a:pathLst>
            </a:custGeom>
            <a:blipFill>
              <a:blip r:embed="rId8"/>
              <a:stretch>
                <a:fillRect l="0" t="-46153" r="0" b="-46153"/>
              </a:stretch>
            </a:blipFill>
          </p:spPr>
        </p:sp>
      </p:grpSp>
      <p:grpSp>
        <p:nvGrpSpPr>
          <p:cNvPr name="Group 201" id="201"/>
          <p:cNvGrpSpPr/>
          <p:nvPr/>
        </p:nvGrpSpPr>
        <p:grpSpPr>
          <a:xfrm rot="0">
            <a:off x="4827746" y="8030432"/>
            <a:ext cx="3923347" cy="727520"/>
            <a:chOff x="0" y="0"/>
            <a:chExt cx="5231130" cy="970026"/>
          </a:xfrm>
        </p:grpSpPr>
        <p:sp>
          <p:nvSpPr>
            <p:cNvPr name="Freeform 202" id="202"/>
            <p:cNvSpPr/>
            <p:nvPr/>
          </p:nvSpPr>
          <p:spPr>
            <a:xfrm flipH="false" flipV="false" rot="0">
              <a:off x="9525" y="9525"/>
              <a:ext cx="5212080" cy="950976"/>
            </a:xfrm>
            <a:custGeom>
              <a:avLst/>
              <a:gdLst/>
              <a:ahLst/>
              <a:cxnLst/>
              <a:rect r="r" b="b" t="t" l="l"/>
              <a:pathLst>
                <a:path h="950976" w="5212080">
                  <a:moveTo>
                    <a:pt x="0" y="0"/>
                  </a:moveTo>
                  <a:lnTo>
                    <a:pt x="5212080" y="0"/>
                  </a:lnTo>
                  <a:lnTo>
                    <a:pt x="5212080" y="950976"/>
                  </a:lnTo>
                  <a:lnTo>
                    <a:pt x="0" y="950976"/>
                  </a:lnTo>
                  <a:close/>
                </a:path>
              </a:pathLst>
            </a:custGeom>
            <a:solidFill>
              <a:srgbClr val="EAF1FB"/>
            </a:solidFill>
          </p:spPr>
        </p:sp>
        <p:sp>
          <p:nvSpPr>
            <p:cNvPr name="Freeform 203" id="203"/>
            <p:cNvSpPr/>
            <p:nvPr/>
          </p:nvSpPr>
          <p:spPr>
            <a:xfrm flipH="false" flipV="false" rot="0">
              <a:off x="0" y="0"/>
              <a:ext cx="5231130" cy="970026"/>
            </a:xfrm>
            <a:custGeom>
              <a:avLst/>
              <a:gdLst/>
              <a:ahLst/>
              <a:cxnLst/>
              <a:rect r="r" b="b" t="t" l="l"/>
              <a:pathLst>
                <a:path h="970026" w="5231130">
                  <a:moveTo>
                    <a:pt x="9525" y="0"/>
                  </a:moveTo>
                  <a:lnTo>
                    <a:pt x="5221605" y="0"/>
                  </a:lnTo>
                  <a:cubicBezTo>
                    <a:pt x="5226812" y="0"/>
                    <a:pt x="5231130" y="4318"/>
                    <a:pt x="5231130" y="9525"/>
                  </a:cubicBezTo>
                  <a:lnTo>
                    <a:pt x="5231130" y="960501"/>
                  </a:lnTo>
                  <a:cubicBezTo>
                    <a:pt x="5231130" y="965708"/>
                    <a:pt x="5226812" y="970026"/>
                    <a:pt x="5221605" y="970026"/>
                  </a:cubicBezTo>
                  <a:lnTo>
                    <a:pt x="9525" y="970026"/>
                  </a:lnTo>
                  <a:cubicBezTo>
                    <a:pt x="4318" y="970026"/>
                    <a:pt x="0" y="965708"/>
                    <a:pt x="0" y="960501"/>
                  </a:cubicBezTo>
                  <a:lnTo>
                    <a:pt x="0" y="9525"/>
                  </a:lnTo>
                  <a:cubicBezTo>
                    <a:pt x="0" y="4318"/>
                    <a:pt x="4318" y="0"/>
                    <a:pt x="9525" y="0"/>
                  </a:cubicBezTo>
                  <a:moveTo>
                    <a:pt x="9525" y="19050"/>
                  </a:moveTo>
                  <a:lnTo>
                    <a:pt x="9525" y="9525"/>
                  </a:lnTo>
                  <a:lnTo>
                    <a:pt x="19050" y="9525"/>
                  </a:lnTo>
                  <a:lnTo>
                    <a:pt x="19050" y="960501"/>
                  </a:lnTo>
                  <a:lnTo>
                    <a:pt x="9525" y="960501"/>
                  </a:lnTo>
                  <a:lnTo>
                    <a:pt x="9525" y="950976"/>
                  </a:lnTo>
                  <a:lnTo>
                    <a:pt x="5221605" y="950976"/>
                  </a:lnTo>
                  <a:lnTo>
                    <a:pt x="5221605" y="960501"/>
                  </a:lnTo>
                  <a:lnTo>
                    <a:pt x="5212080" y="960501"/>
                  </a:lnTo>
                  <a:lnTo>
                    <a:pt x="5212080" y="9525"/>
                  </a:lnTo>
                  <a:lnTo>
                    <a:pt x="5221605" y="9525"/>
                  </a:lnTo>
                  <a:lnTo>
                    <a:pt x="5221605" y="19050"/>
                  </a:lnTo>
                  <a:lnTo>
                    <a:pt x="9525" y="19050"/>
                  </a:lnTo>
                  <a:close/>
                </a:path>
              </a:pathLst>
            </a:custGeom>
            <a:solidFill>
              <a:srgbClr val="1F5BD7"/>
            </a:solidFill>
          </p:spPr>
        </p:sp>
      </p:grpSp>
      <p:grpSp>
        <p:nvGrpSpPr>
          <p:cNvPr name="Group 204" id="204"/>
          <p:cNvGrpSpPr/>
          <p:nvPr/>
        </p:nvGrpSpPr>
        <p:grpSpPr>
          <a:xfrm rot="0">
            <a:off x="4834890" y="8065008"/>
            <a:ext cx="3909060" cy="246888"/>
            <a:chOff x="0" y="0"/>
            <a:chExt cx="5212080" cy="329184"/>
          </a:xfrm>
        </p:grpSpPr>
        <p:sp>
          <p:nvSpPr>
            <p:cNvPr name="Freeform 205" id="205"/>
            <p:cNvSpPr/>
            <p:nvPr/>
          </p:nvSpPr>
          <p:spPr>
            <a:xfrm flipH="false" flipV="false" rot="0">
              <a:off x="0" y="0"/>
              <a:ext cx="5212080" cy="329184"/>
            </a:xfrm>
            <a:custGeom>
              <a:avLst/>
              <a:gdLst/>
              <a:ahLst/>
              <a:cxnLst/>
              <a:rect r="r" b="b" t="t" l="l"/>
              <a:pathLst>
                <a:path h="329184" w="5212080">
                  <a:moveTo>
                    <a:pt x="0" y="0"/>
                  </a:moveTo>
                  <a:lnTo>
                    <a:pt x="5212080" y="0"/>
                  </a:lnTo>
                  <a:lnTo>
                    <a:pt x="5212080" y="329184"/>
                  </a:lnTo>
                  <a:lnTo>
                    <a:pt x="0" y="329184"/>
                  </a:lnTo>
                  <a:close/>
                </a:path>
              </a:pathLst>
            </a:custGeom>
            <a:blipFill>
              <a:blip r:embed="rId3">
                <a:alphaModFix amt="0"/>
              </a:blip>
              <a:stretch>
                <a:fillRect l="0" t="-258513" r="0" b="-258513"/>
              </a:stretch>
            </a:blipFill>
          </p:spPr>
        </p:sp>
        <p:sp>
          <p:nvSpPr>
            <p:cNvPr name="TextBox 206" id="206"/>
            <p:cNvSpPr txBox="true"/>
            <p:nvPr/>
          </p:nvSpPr>
          <p:spPr>
            <a:xfrm>
              <a:off x="0" y="-28575"/>
              <a:ext cx="5212080" cy="357759"/>
            </a:xfrm>
            <a:prstGeom prst="rect">
              <a:avLst/>
            </a:prstGeom>
          </p:spPr>
          <p:txBody>
            <a:bodyPr anchor="ctr" rtlCol="false" tIns="0" lIns="0" bIns="0" rIns="0"/>
            <a:lstStyle/>
            <a:p>
              <a:pPr algn="ctr">
                <a:lnSpc>
                  <a:spcPts val="1620"/>
                </a:lnSpc>
              </a:pPr>
              <a:r>
                <a:rPr lang="en-US" sz="1350">
                  <a:solidFill>
                    <a:srgbClr val="475569"/>
                  </a:solidFill>
                  <a:latin typeface="Calibri (MS)"/>
                  <a:ea typeface="Calibri (MS)"/>
                  <a:cs typeface="Calibri (MS)"/>
                  <a:sym typeface="Calibri (MS)"/>
                </a:rPr>
                <a:t>Stabilized LFCF Upside Case</a:t>
              </a:r>
            </a:p>
          </p:txBody>
        </p:sp>
      </p:grpSp>
      <p:grpSp>
        <p:nvGrpSpPr>
          <p:cNvPr name="Group 207" id="207"/>
          <p:cNvGrpSpPr/>
          <p:nvPr/>
        </p:nvGrpSpPr>
        <p:grpSpPr>
          <a:xfrm rot="0">
            <a:off x="4834890" y="8284464"/>
            <a:ext cx="3909060" cy="438912"/>
            <a:chOff x="0" y="0"/>
            <a:chExt cx="5212080" cy="585216"/>
          </a:xfrm>
        </p:grpSpPr>
        <p:sp>
          <p:nvSpPr>
            <p:cNvPr name="Freeform 208" id="208"/>
            <p:cNvSpPr/>
            <p:nvPr/>
          </p:nvSpPr>
          <p:spPr>
            <a:xfrm flipH="false" flipV="false" rot="0">
              <a:off x="0" y="0"/>
              <a:ext cx="5212080" cy="585216"/>
            </a:xfrm>
            <a:custGeom>
              <a:avLst/>
              <a:gdLst/>
              <a:ahLst/>
              <a:cxnLst/>
              <a:rect r="r" b="b" t="t" l="l"/>
              <a:pathLst>
                <a:path h="585216" w="5212080">
                  <a:moveTo>
                    <a:pt x="0" y="0"/>
                  </a:moveTo>
                  <a:lnTo>
                    <a:pt x="5212080" y="0"/>
                  </a:lnTo>
                  <a:lnTo>
                    <a:pt x="5212080" y="585216"/>
                  </a:lnTo>
                  <a:lnTo>
                    <a:pt x="0" y="585216"/>
                  </a:lnTo>
                  <a:close/>
                </a:path>
              </a:pathLst>
            </a:custGeom>
            <a:blipFill>
              <a:blip r:embed="rId3">
                <a:alphaModFix amt="0"/>
              </a:blip>
              <a:stretch>
                <a:fillRect l="0" t="-123538" r="0" b="-123538"/>
              </a:stretch>
            </a:blipFill>
          </p:spPr>
        </p:sp>
        <p:sp>
          <p:nvSpPr>
            <p:cNvPr name="TextBox 209" id="209"/>
            <p:cNvSpPr txBox="true"/>
            <p:nvPr/>
          </p:nvSpPr>
          <p:spPr>
            <a:xfrm>
              <a:off x="0" y="-66675"/>
              <a:ext cx="5212080" cy="651891"/>
            </a:xfrm>
            <a:prstGeom prst="rect">
              <a:avLst/>
            </a:prstGeom>
          </p:spPr>
          <p:txBody>
            <a:bodyPr anchor="ctr" rtlCol="false" tIns="0" lIns="0" bIns="0" rIns="0"/>
            <a:lstStyle/>
            <a:p>
              <a:pPr algn="ctr">
                <a:lnSpc>
                  <a:spcPts val="3600"/>
                </a:lnSpc>
              </a:pPr>
              <a:r>
                <a:rPr lang="en-US" sz="3000" b="true">
                  <a:solidFill>
                    <a:srgbClr val="0A1F3D"/>
                  </a:solidFill>
                  <a:latin typeface="Calibri (MS) Bold"/>
                  <a:ea typeface="Calibri (MS) Bold"/>
                  <a:cs typeface="Calibri (MS) Bold"/>
                  <a:sym typeface="Calibri (MS) Bold"/>
                </a:rPr>
                <a:t>$1.5B–$2.0B+</a:t>
              </a:r>
            </a:p>
          </p:txBody>
        </p:sp>
      </p:grpSp>
      <p:grpSp>
        <p:nvGrpSpPr>
          <p:cNvPr name="Group 210" id="210"/>
          <p:cNvGrpSpPr/>
          <p:nvPr/>
        </p:nvGrpSpPr>
        <p:grpSpPr>
          <a:xfrm rot="0">
            <a:off x="630936" y="8887968"/>
            <a:ext cx="219456" cy="219456"/>
            <a:chOff x="0" y="0"/>
            <a:chExt cx="292608" cy="292608"/>
          </a:xfrm>
        </p:grpSpPr>
        <p:sp>
          <p:nvSpPr>
            <p:cNvPr name="Freeform 211" id="211" descr="preencoded.png"/>
            <p:cNvSpPr/>
            <p:nvPr/>
          </p:nvSpPr>
          <p:spPr>
            <a:xfrm flipH="false" flipV="false" rot="0">
              <a:off x="0" y="0"/>
              <a:ext cx="292608" cy="292608"/>
            </a:xfrm>
            <a:custGeom>
              <a:avLst/>
              <a:gdLst/>
              <a:ahLst/>
              <a:cxnLst/>
              <a:rect r="r" b="b" t="t" l="l"/>
              <a:pathLst>
                <a:path h="292608" w="292608">
                  <a:moveTo>
                    <a:pt x="0" y="0"/>
                  </a:moveTo>
                  <a:lnTo>
                    <a:pt x="292608" y="0"/>
                  </a:lnTo>
                  <a:lnTo>
                    <a:pt x="292608" y="292608"/>
                  </a:lnTo>
                  <a:lnTo>
                    <a:pt x="0" y="292608"/>
                  </a:lnTo>
                  <a:lnTo>
                    <a:pt x="0" y="0"/>
                  </a:lnTo>
                  <a:close/>
                </a:path>
              </a:pathLst>
            </a:custGeom>
            <a:blipFill>
              <a:blip r:embed="rId9"/>
              <a:stretch>
                <a:fillRect l="0" t="0" r="0" b="0"/>
              </a:stretch>
            </a:blipFill>
          </p:spPr>
        </p:sp>
      </p:grpSp>
      <p:sp>
        <p:nvSpPr>
          <p:cNvPr name="TextBox 212" id="212"/>
          <p:cNvSpPr txBox="true"/>
          <p:nvPr/>
        </p:nvSpPr>
        <p:spPr>
          <a:xfrm rot="0">
            <a:off x="905256" y="8790813"/>
            <a:ext cx="1741932" cy="659511"/>
          </a:xfrm>
          <a:prstGeom prst="rect">
            <a:avLst/>
          </a:prstGeom>
        </p:spPr>
        <p:txBody>
          <a:bodyPr anchor="t" rtlCol="false" tIns="0" lIns="0" bIns="0" rIns="0">
            <a:spAutoFit/>
          </a:bodyPr>
          <a:lstStyle/>
          <a:p>
            <a:pPr algn="l">
              <a:lnSpc>
                <a:spcPts val="1530"/>
              </a:lnSpc>
            </a:pPr>
            <a:r>
              <a:rPr lang="en-US" sz="1275">
                <a:solidFill>
                  <a:srgbClr val="1F2937"/>
                </a:solidFill>
                <a:latin typeface="Calibri (MS)"/>
                <a:ea typeface="Calibri (MS)"/>
                <a:cs typeface="Calibri (MS)"/>
                <a:sym typeface="Calibri (MS)"/>
              </a:rPr>
              <a:t>$300M synergy capture</a:t>
            </a:r>
          </a:p>
        </p:txBody>
      </p:sp>
      <p:grpSp>
        <p:nvGrpSpPr>
          <p:cNvPr name="Group 213" id="213"/>
          <p:cNvGrpSpPr/>
          <p:nvPr/>
        </p:nvGrpSpPr>
        <p:grpSpPr>
          <a:xfrm rot="0">
            <a:off x="2756916" y="8887968"/>
            <a:ext cx="219456" cy="219456"/>
            <a:chOff x="0" y="0"/>
            <a:chExt cx="292608" cy="292608"/>
          </a:xfrm>
        </p:grpSpPr>
        <p:sp>
          <p:nvSpPr>
            <p:cNvPr name="Freeform 214" id="214" descr="preencoded.png"/>
            <p:cNvSpPr/>
            <p:nvPr/>
          </p:nvSpPr>
          <p:spPr>
            <a:xfrm flipH="false" flipV="false" rot="0">
              <a:off x="0" y="0"/>
              <a:ext cx="292608" cy="292608"/>
            </a:xfrm>
            <a:custGeom>
              <a:avLst/>
              <a:gdLst/>
              <a:ahLst/>
              <a:cxnLst/>
              <a:rect r="r" b="b" t="t" l="l"/>
              <a:pathLst>
                <a:path h="292608" w="292608">
                  <a:moveTo>
                    <a:pt x="0" y="0"/>
                  </a:moveTo>
                  <a:lnTo>
                    <a:pt x="292608" y="0"/>
                  </a:lnTo>
                  <a:lnTo>
                    <a:pt x="292608" y="292608"/>
                  </a:lnTo>
                  <a:lnTo>
                    <a:pt x="0" y="292608"/>
                  </a:lnTo>
                  <a:lnTo>
                    <a:pt x="0" y="0"/>
                  </a:lnTo>
                  <a:close/>
                </a:path>
              </a:pathLst>
            </a:custGeom>
            <a:blipFill>
              <a:blip r:embed="rId9"/>
              <a:stretch>
                <a:fillRect l="0" t="0" r="0" b="0"/>
              </a:stretch>
            </a:blipFill>
          </p:spPr>
        </p:sp>
      </p:grpSp>
      <p:sp>
        <p:nvSpPr>
          <p:cNvPr name="TextBox 215" id="215"/>
          <p:cNvSpPr txBox="true"/>
          <p:nvPr/>
        </p:nvSpPr>
        <p:spPr>
          <a:xfrm rot="0">
            <a:off x="3031236" y="8790813"/>
            <a:ext cx="1741932" cy="659511"/>
          </a:xfrm>
          <a:prstGeom prst="rect">
            <a:avLst/>
          </a:prstGeom>
        </p:spPr>
        <p:txBody>
          <a:bodyPr anchor="t" rtlCol="false" tIns="0" lIns="0" bIns="0" rIns="0">
            <a:spAutoFit/>
          </a:bodyPr>
          <a:lstStyle/>
          <a:p>
            <a:pPr algn="l">
              <a:lnSpc>
                <a:spcPts val="1530"/>
              </a:lnSpc>
            </a:pPr>
            <a:r>
              <a:rPr lang="en-US" sz="1275">
                <a:solidFill>
                  <a:srgbClr val="1F2937"/>
                </a:solidFill>
                <a:latin typeface="Calibri (MS)"/>
                <a:ea typeface="Calibri (MS)"/>
                <a:cs typeface="Calibri (MS)"/>
                <a:sym typeface="Calibri (MS)"/>
              </a:rPr>
              <a:t>TopBuild 2030 guide:</a:t>
            </a:r>
          </a:p>
          <a:p>
            <a:pPr algn="l">
              <a:lnSpc>
                <a:spcPts val="1530"/>
              </a:lnSpc>
            </a:pPr>
            <a:r>
              <a:rPr lang="en-US" sz="1275">
                <a:solidFill>
                  <a:srgbClr val="1F2937"/>
                </a:solidFill>
                <a:latin typeface="Calibri (MS)"/>
                <a:ea typeface="Calibri (MS)"/>
                <a:cs typeface="Calibri (MS)"/>
                <a:sym typeface="Calibri (MS)"/>
              </a:rPr>
              <a:t>$9B–$10B revenue,</a:t>
            </a:r>
          </a:p>
          <a:p>
            <a:pPr algn="l">
              <a:lnSpc>
                <a:spcPts val="1530"/>
              </a:lnSpc>
            </a:pPr>
            <a:r>
              <a:rPr lang="en-US" sz="1275">
                <a:solidFill>
                  <a:srgbClr val="1F2937"/>
                </a:solidFill>
                <a:latin typeface="Calibri (MS)"/>
                <a:ea typeface="Calibri (MS)"/>
                <a:cs typeface="Calibri (MS)"/>
                <a:sym typeface="Calibri (MS)"/>
              </a:rPr>
              <a:t>$1.7B–$2.0B EBITDA</a:t>
            </a:r>
          </a:p>
        </p:txBody>
      </p:sp>
      <p:grpSp>
        <p:nvGrpSpPr>
          <p:cNvPr name="Group 216" id="216"/>
          <p:cNvGrpSpPr/>
          <p:nvPr/>
        </p:nvGrpSpPr>
        <p:grpSpPr>
          <a:xfrm rot="0">
            <a:off x="4882896" y="8887968"/>
            <a:ext cx="219456" cy="219456"/>
            <a:chOff x="0" y="0"/>
            <a:chExt cx="292608" cy="292608"/>
          </a:xfrm>
        </p:grpSpPr>
        <p:sp>
          <p:nvSpPr>
            <p:cNvPr name="Freeform 217" id="217" descr="preencoded.png"/>
            <p:cNvSpPr/>
            <p:nvPr/>
          </p:nvSpPr>
          <p:spPr>
            <a:xfrm flipH="false" flipV="false" rot="0">
              <a:off x="0" y="0"/>
              <a:ext cx="292608" cy="292608"/>
            </a:xfrm>
            <a:custGeom>
              <a:avLst/>
              <a:gdLst/>
              <a:ahLst/>
              <a:cxnLst/>
              <a:rect r="r" b="b" t="t" l="l"/>
              <a:pathLst>
                <a:path h="292608" w="292608">
                  <a:moveTo>
                    <a:pt x="0" y="0"/>
                  </a:moveTo>
                  <a:lnTo>
                    <a:pt x="292608" y="0"/>
                  </a:lnTo>
                  <a:lnTo>
                    <a:pt x="292608" y="292608"/>
                  </a:lnTo>
                  <a:lnTo>
                    <a:pt x="0" y="292608"/>
                  </a:lnTo>
                  <a:lnTo>
                    <a:pt x="0" y="0"/>
                  </a:lnTo>
                  <a:close/>
                </a:path>
              </a:pathLst>
            </a:custGeom>
            <a:blipFill>
              <a:blip r:embed="rId9"/>
              <a:stretch>
                <a:fillRect l="0" t="0" r="0" b="0"/>
              </a:stretch>
            </a:blipFill>
          </p:spPr>
        </p:sp>
      </p:grpSp>
      <p:sp>
        <p:nvSpPr>
          <p:cNvPr name="TextBox 218" id="218"/>
          <p:cNvSpPr txBox="true"/>
          <p:nvPr/>
        </p:nvSpPr>
        <p:spPr>
          <a:xfrm rot="0">
            <a:off x="5157216" y="8790813"/>
            <a:ext cx="1741932" cy="659511"/>
          </a:xfrm>
          <a:prstGeom prst="rect">
            <a:avLst/>
          </a:prstGeom>
        </p:spPr>
        <p:txBody>
          <a:bodyPr anchor="t" rtlCol="false" tIns="0" lIns="0" bIns="0" rIns="0">
            <a:spAutoFit/>
          </a:bodyPr>
          <a:lstStyle/>
          <a:p>
            <a:pPr algn="l">
              <a:lnSpc>
                <a:spcPts val="1530"/>
              </a:lnSpc>
            </a:pPr>
            <a:r>
              <a:rPr lang="en-US" sz="1275">
                <a:solidFill>
                  <a:srgbClr val="1F2937"/>
                </a:solidFill>
                <a:latin typeface="Calibri (MS)"/>
                <a:ea typeface="Calibri (MS)"/>
                <a:cs typeface="Calibri (MS)"/>
                <a:sym typeface="Calibri (MS)"/>
              </a:rPr>
              <a:t>Lower interest</a:t>
            </a:r>
          </a:p>
          <a:p>
            <a:pPr algn="l">
              <a:lnSpc>
                <a:spcPts val="1530"/>
              </a:lnSpc>
            </a:pPr>
            <a:r>
              <a:rPr lang="en-US" sz="1275">
                <a:solidFill>
                  <a:srgbClr val="1F2937"/>
                </a:solidFill>
                <a:latin typeface="Calibri (MS)"/>
                <a:ea typeface="Calibri (MS)"/>
                <a:cs typeface="Calibri (MS)"/>
                <a:sym typeface="Calibri (MS)"/>
              </a:rPr>
              <a:t>from deleveraging</a:t>
            </a:r>
          </a:p>
        </p:txBody>
      </p:sp>
      <p:grpSp>
        <p:nvGrpSpPr>
          <p:cNvPr name="Group 219" id="219"/>
          <p:cNvGrpSpPr/>
          <p:nvPr/>
        </p:nvGrpSpPr>
        <p:grpSpPr>
          <a:xfrm rot="0">
            <a:off x="7008876" y="8887968"/>
            <a:ext cx="219456" cy="219456"/>
            <a:chOff x="0" y="0"/>
            <a:chExt cx="292608" cy="292608"/>
          </a:xfrm>
        </p:grpSpPr>
        <p:sp>
          <p:nvSpPr>
            <p:cNvPr name="Freeform 220" id="220" descr="preencoded.png"/>
            <p:cNvSpPr/>
            <p:nvPr/>
          </p:nvSpPr>
          <p:spPr>
            <a:xfrm flipH="false" flipV="false" rot="0">
              <a:off x="0" y="0"/>
              <a:ext cx="292608" cy="292608"/>
            </a:xfrm>
            <a:custGeom>
              <a:avLst/>
              <a:gdLst/>
              <a:ahLst/>
              <a:cxnLst/>
              <a:rect r="r" b="b" t="t" l="l"/>
              <a:pathLst>
                <a:path h="292608" w="292608">
                  <a:moveTo>
                    <a:pt x="0" y="0"/>
                  </a:moveTo>
                  <a:lnTo>
                    <a:pt x="292608" y="0"/>
                  </a:lnTo>
                  <a:lnTo>
                    <a:pt x="292608" y="292608"/>
                  </a:lnTo>
                  <a:lnTo>
                    <a:pt x="0" y="292608"/>
                  </a:lnTo>
                  <a:lnTo>
                    <a:pt x="0" y="0"/>
                  </a:lnTo>
                  <a:close/>
                </a:path>
              </a:pathLst>
            </a:custGeom>
            <a:blipFill>
              <a:blip r:embed="rId9"/>
              <a:stretch>
                <a:fillRect l="0" t="0" r="0" b="0"/>
              </a:stretch>
            </a:blipFill>
          </p:spPr>
        </p:sp>
      </p:grpSp>
      <p:sp>
        <p:nvSpPr>
          <p:cNvPr name="TextBox 221" id="221"/>
          <p:cNvSpPr txBox="true"/>
          <p:nvPr/>
        </p:nvSpPr>
        <p:spPr>
          <a:xfrm rot="0">
            <a:off x="7283196" y="8790813"/>
            <a:ext cx="1741932" cy="659511"/>
          </a:xfrm>
          <a:prstGeom prst="rect">
            <a:avLst/>
          </a:prstGeom>
        </p:spPr>
        <p:txBody>
          <a:bodyPr anchor="t" rtlCol="false" tIns="0" lIns="0" bIns="0" rIns="0">
            <a:spAutoFit/>
          </a:bodyPr>
          <a:lstStyle/>
          <a:p>
            <a:pPr algn="l">
              <a:lnSpc>
                <a:spcPts val="1530"/>
              </a:lnSpc>
            </a:pPr>
            <a:r>
              <a:rPr lang="en-US" sz="1275">
                <a:solidFill>
                  <a:srgbClr val="1F2937"/>
                </a:solidFill>
                <a:latin typeface="Calibri (MS)"/>
                <a:ea typeface="Calibri (MS)"/>
                <a:cs typeface="Calibri (MS)"/>
                <a:sym typeface="Calibri (MS)"/>
              </a:rPr>
              <a:t>Continued M&amp;A and</a:t>
            </a:r>
          </a:p>
          <a:p>
            <a:pPr algn="l">
              <a:lnSpc>
                <a:spcPts val="1530"/>
              </a:lnSpc>
            </a:pPr>
            <a:r>
              <a:rPr lang="en-US" sz="1275">
                <a:solidFill>
                  <a:srgbClr val="1F2937"/>
                </a:solidFill>
                <a:latin typeface="Calibri (MS)"/>
                <a:ea typeface="Calibri (MS)"/>
                <a:cs typeface="Calibri (MS)"/>
                <a:sym typeface="Calibri (MS)"/>
              </a:rPr>
              <a:t>strong FCF conversion</a:t>
            </a:r>
          </a:p>
        </p:txBody>
      </p:sp>
      <p:grpSp>
        <p:nvGrpSpPr>
          <p:cNvPr name="Group 222" id="222"/>
          <p:cNvGrpSpPr/>
          <p:nvPr/>
        </p:nvGrpSpPr>
        <p:grpSpPr>
          <a:xfrm rot="0">
            <a:off x="9363266" y="7703630"/>
            <a:ext cx="9525" cy="2039493"/>
            <a:chOff x="0" y="0"/>
            <a:chExt cx="12700" cy="2719324"/>
          </a:xfrm>
        </p:grpSpPr>
        <p:sp>
          <p:nvSpPr>
            <p:cNvPr name="Freeform 223" id="223"/>
            <p:cNvSpPr/>
            <p:nvPr/>
          </p:nvSpPr>
          <p:spPr>
            <a:xfrm flipH="false" flipV="false" rot="0">
              <a:off x="0" y="6350"/>
              <a:ext cx="12700" cy="2706624"/>
            </a:xfrm>
            <a:custGeom>
              <a:avLst/>
              <a:gdLst/>
              <a:ahLst/>
              <a:cxnLst/>
              <a:rect r="r" b="b" t="t" l="l"/>
              <a:pathLst>
                <a:path h="2706624" w="12700">
                  <a:moveTo>
                    <a:pt x="12700" y="0"/>
                  </a:moveTo>
                  <a:lnTo>
                    <a:pt x="12700" y="2706624"/>
                  </a:lnTo>
                  <a:lnTo>
                    <a:pt x="0" y="2706624"/>
                  </a:lnTo>
                  <a:lnTo>
                    <a:pt x="0" y="0"/>
                  </a:lnTo>
                  <a:close/>
                </a:path>
              </a:pathLst>
            </a:custGeom>
            <a:solidFill>
              <a:srgbClr val="D8E2EF"/>
            </a:solidFill>
          </p:spPr>
        </p:sp>
      </p:grpSp>
      <p:grpSp>
        <p:nvGrpSpPr>
          <p:cNvPr name="Group 224" id="224"/>
          <p:cNvGrpSpPr/>
          <p:nvPr/>
        </p:nvGrpSpPr>
        <p:grpSpPr>
          <a:xfrm rot="0">
            <a:off x="9532620" y="7680960"/>
            <a:ext cx="8366760" cy="301752"/>
            <a:chOff x="0" y="0"/>
            <a:chExt cx="11155680" cy="402336"/>
          </a:xfrm>
        </p:grpSpPr>
        <p:sp>
          <p:nvSpPr>
            <p:cNvPr name="Freeform 225" id="225"/>
            <p:cNvSpPr/>
            <p:nvPr/>
          </p:nvSpPr>
          <p:spPr>
            <a:xfrm flipH="false" flipV="false" rot="0">
              <a:off x="0" y="0"/>
              <a:ext cx="11155680" cy="402336"/>
            </a:xfrm>
            <a:custGeom>
              <a:avLst/>
              <a:gdLst/>
              <a:ahLst/>
              <a:cxnLst/>
              <a:rect r="r" b="b" t="t" l="l"/>
              <a:pathLst>
                <a:path h="402336" w="11155680">
                  <a:moveTo>
                    <a:pt x="0" y="0"/>
                  </a:moveTo>
                  <a:lnTo>
                    <a:pt x="11155680" y="0"/>
                  </a:lnTo>
                  <a:lnTo>
                    <a:pt x="11155680" y="402336"/>
                  </a:lnTo>
                  <a:lnTo>
                    <a:pt x="0" y="402336"/>
                  </a:lnTo>
                  <a:close/>
                </a:path>
              </a:pathLst>
            </a:custGeom>
            <a:blipFill>
              <a:blip r:embed="rId3">
                <a:alphaModFix amt="0"/>
              </a:blip>
              <a:stretch>
                <a:fillRect l="0" t="-490266" r="0" b="-490266"/>
              </a:stretch>
            </a:blipFill>
          </p:spPr>
        </p:sp>
        <p:sp>
          <p:nvSpPr>
            <p:cNvPr name="TextBox 226" id="226"/>
            <p:cNvSpPr txBox="true"/>
            <p:nvPr/>
          </p:nvSpPr>
          <p:spPr>
            <a:xfrm>
              <a:off x="0" y="-38100"/>
              <a:ext cx="11155680" cy="440436"/>
            </a:xfrm>
            <a:prstGeom prst="rect">
              <a:avLst/>
            </a:prstGeom>
          </p:spPr>
          <p:txBody>
            <a:bodyPr anchor="ctr" rtlCol="false" tIns="0" lIns="0" bIns="0" rIns="0"/>
            <a:lstStyle/>
            <a:p>
              <a:pPr algn="ctr">
                <a:lnSpc>
                  <a:spcPts val="2160"/>
                </a:lnSpc>
              </a:pPr>
              <a:r>
                <a:rPr lang="en-US" b="true" sz="1800" i="true">
                  <a:solidFill>
                    <a:srgbClr val="1F5BD7"/>
                  </a:solidFill>
                  <a:latin typeface="Calibri (MS) Bold Italics"/>
                  <a:ea typeface="Calibri (MS) Bold Italics"/>
                  <a:cs typeface="Calibri (MS) Bold Italics"/>
                  <a:sym typeface="Calibri (MS) Bold Italics"/>
                </a:rPr>
                <a:t>Transaction &amp; Capital Structure</a:t>
              </a:r>
            </a:p>
          </p:txBody>
        </p:sp>
      </p:grpSp>
      <p:grpSp>
        <p:nvGrpSpPr>
          <p:cNvPr name="Group 227" id="227"/>
          <p:cNvGrpSpPr/>
          <p:nvPr/>
        </p:nvGrpSpPr>
        <p:grpSpPr>
          <a:xfrm rot="0">
            <a:off x="9530239" y="8035195"/>
            <a:ext cx="8371522" cy="237934"/>
            <a:chOff x="0" y="0"/>
            <a:chExt cx="11162030" cy="317246"/>
          </a:xfrm>
        </p:grpSpPr>
        <p:sp>
          <p:nvSpPr>
            <p:cNvPr name="Freeform 228" id="228"/>
            <p:cNvSpPr/>
            <p:nvPr/>
          </p:nvSpPr>
          <p:spPr>
            <a:xfrm flipH="false" flipV="false" rot="0">
              <a:off x="3175" y="3175"/>
              <a:ext cx="11155680" cy="310896"/>
            </a:xfrm>
            <a:custGeom>
              <a:avLst/>
              <a:gdLst/>
              <a:ahLst/>
              <a:cxnLst/>
              <a:rect r="r" b="b" t="t" l="l"/>
              <a:pathLst>
                <a:path h="310896" w="11155680">
                  <a:moveTo>
                    <a:pt x="0" y="0"/>
                  </a:moveTo>
                  <a:lnTo>
                    <a:pt x="11155680" y="0"/>
                  </a:lnTo>
                  <a:lnTo>
                    <a:pt x="11155680" y="310896"/>
                  </a:lnTo>
                  <a:lnTo>
                    <a:pt x="0" y="310896"/>
                  </a:lnTo>
                  <a:close/>
                </a:path>
              </a:pathLst>
            </a:custGeom>
            <a:solidFill>
              <a:srgbClr val="F7FAFD"/>
            </a:solidFill>
          </p:spPr>
        </p:sp>
        <p:sp>
          <p:nvSpPr>
            <p:cNvPr name="Freeform 229" id="229"/>
            <p:cNvSpPr/>
            <p:nvPr/>
          </p:nvSpPr>
          <p:spPr>
            <a:xfrm flipH="false" flipV="false" rot="0">
              <a:off x="0" y="0"/>
              <a:ext cx="11162030" cy="317246"/>
            </a:xfrm>
            <a:custGeom>
              <a:avLst/>
              <a:gdLst/>
              <a:ahLst/>
              <a:cxnLst/>
              <a:rect r="r" b="b" t="t" l="l"/>
              <a:pathLst>
                <a:path h="317246" w="11162030">
                  <a:moveTo>
                    <a:pt x="3175" y="0"/>
                  </a:moveTo>
                  <a:lnTo>
                    <a:pt x="11158855" y="0"/>
                  </a:lnTo>
                  <a:cubicBezTo>
                    <a:pt x="11160633" y="0"/>
                    <a:pt x="11162030" y="1397"/>
                    <a:pt x="11162030" y="3175"/>
                  </a:cubicBezTo>
                  <a:lnTo>
                    <a:pt x="11162030" y="314071"/>
                  </a:lnTo>
                  <a:cubicBezTo>
                    <a:pt x="11162030" y="315849"/>
                    <a:pt x="11160633" y="317246"/>
                    <a:pt x="11158855" y="317246"/>
                  </a:cubicBezTo>
                  <a:lnTo>
                    <a:pt x="3175" y="317246"/>
                  </a:lnTo>
                  <a:cubicBezTo>
                    <a:pt x="1397" y="317246"/>
                    <a:pt x="0" y="315849"/>
                    <a:pt x="0" y="314071"/>
                  </a:cubicBezTo>
                  <a:lnTo>
                    <a:pt x="0" y="3175"/>
                  </a:lnTo>
                  <a:cubicBezTo>
                    <a:pt x="0" y="1397"/>
                    <a:pt x="1397" y="0"/>
                    <a:pt x="3175" y="0"/>
                  </a:cubicBezTo>
                  <a:moveTo>
                    <a:pt x="3175" y="6350"/>
                  </a:moveTo>
                  <a:lnTo>
                    <a:pt x="3175" y="3175"/>
                  </a:lnTo>
                  <a:lnTo>
                    <a:pt x="6350" y="3175"/>
                  </a:lnTo>
                  <a:lnTo>
                    <a:pt x="6350" y="314071"/>
                  </a:lnTo>
                  <a:lnTo>
                    <a:pt x="3175" y="314071"/>
                  </a:lnTo>
                  <a:lnTo>
                    <a:pt x="3175" y="310896"/>
                  </a:lnTo>
                  <a:lnTo>
                    <a:pt x="11158855" y="310896"/>
                  </a:lnTo>
                  <a:lnTo>
                    <a:pt x="11158855" y="314071"/>
                  </a:lnTo>
                  <a:lnTo>
                    <a:pt x="11155680" y="314071"/>
                  </a:lnTo>
                  <a:lnTo>
                    <a:pt x="11155680" y="3175"/>
                  </a:lnTo>
                  <a:lnTo>
                    <a:pt x="11158855" y="3175"/>
                  </a:lnTo>
                  <a:lnTo>
                    <a:pt x="11158855" y="6350"/>
                  </a:lnTo>
                  <a:lnTo>
                    <a:pt x="3175" y="6350"/>
                  </a:lnTo>
                  <a:close/>
                </a:path>
              </a:pathLst>
            </a:custGeom>
            <a:solidFill>
              <a:srgbClr val="D8E2EF"/>
            </a:solidFill>
          </p:spPr>
        </p:sp>
      </p:grpSp>
      <p:grpSp>
        <p:nvGrpSpPr>
          <p:cNvPr name="Group 230" id="230"/>
          <p:cNvGrpSpPr/>
          <p:nvPr/>
        </p:nvGrpSpPr>
        <p:grpSpPr>
          <a:xfrm rot="0">
            <a:off x="9642348" y="8037576"/>
            <a:ext cx="3044952" cy="233172"/>
            <a:chOff x="0" y="0"/>
            <a:chExt cx="4059936" cy="310896"/>
          </a:xfrm>
        </p:grpSpPr>
        <p:sp>
          <p:nvSpPr>
            <p:cNvPr name="Freeform 231" id="231"/>
            <p:cNvSpPr/>
            <p:nvPr/>
          </p:nvSpPr>
          <p:spPr>
            <a:xfrm flipH="false" flipV="false" rot="0">
              <a:off x="0" y="0"/>
              <a:ext cx="4059936" cy="310896"/>
            </a:xfrm>
            <a:custGeom>
              <a:avLst/>
              <a:gdLst/>
              <a:ahLst/>
              <a:cxnLst/>
              <a:rect r="r" b="b" t="t" l="l"/>
              <a:pathLst>
                <a:path h="310896" w="4059936">
                  <a:moveTo>
                    <a:pt x="0" y="0"/>
                  </a:moveTo>
                  <a:lnTo>
                    <a:pt x="4059936" y="0"/>
                  </a:lnTo>
                  <a:lnTo>
                    <a:pt x="4059936" y="310896"/>
                  </a:lnTo>
                  <a:lnTo>
                    <a:pt x="0" y="310896"/>
                  </a:lnTo>
                  <a:close/>
                </a:path>
              </a:pathLst>
            </a:custGeom>
            <a:blipFill>
              <a:blip r:embed="rId3">
                <a:alphaModFix amt="0"/>
              </a:blip>
              <a:stretch>
                <a:fillRect l="0" t="-204451" r="0" b="-204451"/>
              </a:stretch>
            </a:blipFill>
          </p:spPr>
        </p:sp>
        <p:sp>
          <p:nvSpPr>
            <p:cNvPr name="TextBox 232" id="232"/>
            <p:cNvSpPr txBox="true"/>
            <p:nvPr/>
          </p:nvSpPr>
          <p:spPr>
            <a:xfrm>
              <a:off x="0" y="-28575"/>
              <a:ext cx="4059936" cy="339471"/>
            </a:xfrm>
            <a:prstGeom prst="rect">
              <a:avLst/>
            </a:prstGeom>
          </p:spPr>
          <p:txBody>
            <a:bodyPr anchor="ctr" rtlCol="false" tIns="0" lIns="0" bIns="0" rIns="0"/>
            <a:lstStyle/>
            <a:p>
              <a:pPr algn="l">
                <a:lnSpc>
                  <a:spcPts val="1620"/>
                </a:lnSpc>
              </a:pPr>
              <a:r>
                <a:rPr lang="en-US" sz="1350" b="true">
                  <a:solidFill>
                    <a:srgbClr val="0F172A"/>
                  </a:solidFill>
                  <a:latin typeface="Calibri (MS) Bold"/>
                  <a:ea typeface="Calibri (MS) Bold"/>
                  <a:cs typeface="Calibri (MS) Bold"/>
                  <a:sym typeface="Calibri (MS) Bold"/>
                </a:rPr>
                <a:t>Deal consideration:</a:t>
              </a:r>
            </a:p>
          </p:txBody>
        </p:sp>
      </p:grpSp>
      <p:grpSp>
        <p:nvGrpSpPr>
          <p:cNvPr name="Group 233" id="233"/>
          <p:cNvGrpSpPr/>
          <p:nvPr/>
        </p:nvGrpSpPr>
        <p:grpSpPr>
          <a:xfrm rot="0">
            <a:off x="12687300" y="8037576"/>
            <a:ext cx="5102352" cy="233172"/>
            <a:chOff x="0" y="0"/>
            <a:chExt cx="6803136" cy="310896"/>
          </a:xfrm>
        </p:grpSpPr>
        <p:sp>
          <p:nvSpPr>
            <p:cNvPr name="Freeform 234" id="234"/>
            <p:cNvSpPr/>
            <p:nvPr/>
          </p:nvSpPr>
          <p:spPr>
            <a:xfrm flipH="false" flipV="false" rot="0">
              <a:off x="0" y="0"/>
              <a:ext cx="6803136" cy="310896"/>
            </a:xfrm>
            <a:custGeom>
              <a:avLst/>
              <a:gdLst/>
              <a:ahLst/>
              <a:cxnLst/>
              <a:rect r="r" b="b" t="t" l="l"/>
              <a:pathLst>
                <a:path h="310896" w="6803136">
                  <a:moveTo>
                    <a:pt x="0" y="0"/>
                  </a:moveTo>
                  <a:lnTo>
                    <a:pt x="6803136" y="0"/>
                  </a:lnTo>
                  <a:lnTo>
                    <a:pt x="6803136" y="310896"/>
                  </a:lnTo>
                  <a:lnTo>
                    <a:pt x="0" y="310896"/>
                  </a:lnTo>
                  <a:close/>
                </a:path>
              </a:pathLst>
            </a:custGeom>
            <a:blipFill>
              <a:blip r:embed="rId3">
                <a:alphaModFix amt="0"/>
              </a:blip>
              <a:stretch>
                <a:fillRect l="0" t="-376378" r="0" b="-376378"/>
              </a:stretch>
            </a:blipFill>
          </p:spPr>
        </p:sp>
        <p:sp>
          <p:nvSpPr>
            <p:cNvPr name="TextBox 235" id="235"/>
            <p:cNvSpPr txBox="true"/>
            <p:nvPr/>
          </p:nvSpPr>
          <p:spPr>
            <a:xfrm>
              <a:off x="0" y="-28575"/>
              <a:ext cx="6803136" cy="339471"/>
            </a:xfrm>
            <a:prstGeom prst="rect">
              <a:avLst/>
            </a:prstGeom>
          </p:spPr>
          <p:txBody>
            <a:bodyPr anchor="ctr" rtlCol="false" tIns="0" lIns="0" bIns="0" rIns="0"/>
            <a:lstStyle/>
            <a:p>
              <a:pPr algn="l">
                <a:lnSpc>
                  <a:spcPts val="1530"/>
                </a:lnSpc>
              </a:pPr>
              <a:r>
                <a:rPr lang="en-US" sz="1275" i="true">
                  <a:solidFill>
                    <a:srgbClr val="1F2937"/>
                  </a:solidFill>
                  <a:latin typeface="Calibri (MS) Italics"/>
                  <a:ea typeface="Calibri (MS) Italics"/>
                  <a:cs typeface="Calibri (MS) Italics"/>
                  <a:sym typeface="Calibri (MS) Italics"/>
                </a:rPr>
                <a:t>$505 cash or 20.2 QXO shares per TopBuild share</a:t>
              </a:r>
            </a:p>
          </p:txBody>
        </p:sp>
      </p:grpSp>
      <p:grpSp>
        <p:nvGrpSpPr>
          <p:cNvPr name="Group 236" id="236"/>
          <p:cNvGrpSpPr/>
          <p:nvPr/>
        </p:nvGrpSpPr>
        <p:grpSpPr>
          <a:xfrm rot="0">
            <a:off x="9530239" y="8268367"/>
            <a:ext cx="8371522" cy="237934"/>
            <a:chOff x="0" y="0"/>
            <a:chExt cx="11162030" cy="317246"/>
          </a:xfrm>
        </p:grpSpPr>
        <p:sp>
          <p:nvSpPr>
            <p:cNvPr name="Freeform 237" id="237"/>
            <p:cNvSpPr/>
            <p:nvPr/>
          </p:nvSpPr>
          <p:spPr>
            <a:xfrm flipH="false" flipV="false" rot="0">
              <a:off x="3175" y="3175"/>
              <a:ext cx="11155680" cy="310896"/>
            </a:xfrm>
            <a:custGeom>
              <a:avLst/>
              <a:gdLst/>
              <a:ahLst/>
              <a:cxnLst/>
              <a:rect r="r" b="b" t="t" l="l"/>
              <a:pathLst>
                <a:path h="310896" w="11155680">
                  <a:moveTo>
                    <a:pt x="0" y="0"/>
                  </a:moveTo>
                  <a:lnTo>
                    <a:pt x="11155680" y="0"/>
                  </a:lnTo>
                  <a:lnTo>
                    <a:pt x="11155680" y="310896"/>
                  </a:lnTo>
                  <a:lnTo>
                    <a:pt x="0" y="310896"/>
                  </a:lnTo>
                  <a:close/>
                </a:path>
              </a:pathLst>
            </a:custGeom>
            <a:solidFill>
              <a:srgbClr val="FFFFFF"/>
            </a:solidFill>
          </p:spPr>
        </p:sp>
        <p:sp>
          <p:nvSpPr>
            <p:cNvPr name="Freeform 238" id="238"/>
            <p:cNvSpPr/>
            <p:nvPr/>
          </p:nvSpPr>
          <p:spPr>
            <a:xfrm flipH="false" flipV="false" rot="0">
              <a:off x="0" y="0"/>
              <a:ext cx="11162030" cy="317246"/>
            </a:xfrm>
            <a:custGeom>
              <a:avLst/>
              <a:gdLst/>
              <a:ahLst/>
              <a:cxnLst/>
              <a:rect r="r" b="b" t="t" l="l"/>
              <a:pathLst>
                <a:path h="317246" w="11162030">
                  <a:moveTo>
                    <a:pt x="3175" y="0"/>
                  </a:moveTo>
                  <a:lnTo>
                    <a:pt x="11158855" y="0"/>
                  </a:lnTo>
                  <a:cubicBezTo>
                    <a:pt x="11160633" y="0"/>
                    <a:pt x="11162030" y="1397"/>
                    <a:pt x="11162030" y="3175"/>
                  </a:cubicBezTo>
                  <a:lnTo>
                    <a:pt x="11162030" y="314071"/>
                  </a:lnTo>
                  <a:cubicBezTo>
                    <a:pt x="11162030" y="315849"/>
                    <a:pt x="11160633" y="317246"/>
                    <a:pt x="11158855" y="317246"/>
                  </a:cubicBezTo>
                  <a:lnTo>
                    <a:pt x="3175" y="317246"/>
                  </a:lnTo>
                  <a:cubicBezTo>
                    <a:pt x="1397" y="317246"/>
                    <a:pt x="0" y="315849"/>
                    <a:pt x="0" y="314071"/>
                  </a:cubicBezTo>
                  <a:lnTo>
                    <a:pt x="0" y="3175"/>
                  </a:lnTo>
                  <a:cubicBezTo>
                    <a:pt x="0" y="1397"/>
                    <a:pt x="1397" y="0"/>
                    <a:pt x="3175" y="0"/>
                  </a:cubicBezTo>
                  <a:moveTo>
                    <a:pt x="3175" y="6350"/>
                  </a:moveTo>
                  <a:lnTo>
                    <a:pt x="3175" y="3175"/>
                  </a:lnTo>
                  <a:lnTo>
                    <a:pt x="6350" y="3175"/>
                  </a:lnTo>
                  <a:lnTo>
                    <a:pt x="6350" y="314071"/>
                  </a:lnTo>
                  <a:lnTo>
                    <a:pt x="3175" y="314071"/>
                  </a:lnTo>
                  <a:lnTo>
                    <a:pt x="3175" y="310896"/>
                  </a:lnTo>
                  <a:lnTo>
                    <a:pt x="11158855" y="310896"/>
                  </a:lnTo>
                  <a:lnTo>
                    <a:pt x="11158855" y="314071"/>
                  </a:lnTo>
                  <a:lnTo>
                    <a:pt x="11155680" y="314071"/>
                  </a:lnTo>
                  <a:lnTo>
                    <a:pt x="11155680" y="3175"/>
                  </a:lnTo>
                  <a:lnTo>
                    <a:pt x="11158855" y="3175"/>
                  </a:lnTo>
                  <a:lnTo>
                    <a:pt x="11158855" y="6350"/>
                  </a:lnTo>
                  <a:lnTo>
                    <a:pt x="3175" y="6350"/>
                  </a:lnTo>
                  <a:close/>
                </a:path>
              </a:pathLst>
            </a:custGeom>
            <a:solidFill>
              <a:srgbClr val="D8E2EF"/>
            </a:solidFill>
          </p:spPr>
        </p:sp>
      </p:grpSp>
      <p:grpSp>
        <p:nvGrpSpPr>
          <p:cNvPr name="Group 239" id="239"/>
          <p:cNvGrpSpPr/>
          <p:nvPr/>
        </p:nvGrpSpPr>
        <p:grpSpPr>
          <a:xfrm rot="0">
            <a:off x="9642348" y="8270748"/>
            <a:ext cx="3044952" cy="233172"/>
            <a:chOff x="0" y="0"/>
            <a:chExt cx="4059936" cy="310896"/>
          </a:xfrm>
        </p:grpSpPr>
        <p:sp>
          <p:nvSpPr>
            <p:cNvPr name="Freeform 240" id="240"/>
            <p:cNvSpPr/>
            <p:nvPr/>
          </p:nvSpPr>
          <p:spPr>
            <a:xfrm flipH="false" flipV="false" rot="0">
              <a:off x="0" y="0"/>
              <a:ext cx="4059936" cy="310896"/>
            </a:xfrm>
            <a:custGeom>
              <a:avLst/>
              <a:gdLst/>
              <a:ahLst/>
              <a:cxnLst/>
              <a:rect r="r" b="b" t="t" l="l"/>
              <a:pathLst>
                <a:path h="310896" w="4059936">
                  <a:moveTo>
                    <a:pt x="0" y="0"/>
                  </a:moveTo>
                  <a:lnTo>
                    <a:pt x="4059936" y="0"/>
                  </a:lnTo>
                  <a:lnTo>
                    <a:pt x="4059936" y="310896"/>
                  </a:lnTo>
                  <a:lnTo>
                    <a:pt x="0" y="310896"/>
                  </a:lnTo>
                  <a:close/>
                </a:path>
              </a:pathLst>
            </a:custGeom>
            <a:blipFill>
              <a:blip r:embed="rId3">
                <a:alphaModFix amt="0"/>
              </a:blip>
              <a:stretch>
                <a:fillRect l="0" t="-204451" r="0" b="-204451"/>
              </a:stretch>
            </a:blipFill>
          </p:spPr>
        </p:sp>
        <p:sp>
          <p:nvSpPr>
            <p:cNvPr name="TextBox 241" id="241"/>
            <p:cNvSpPr txBox="true"/>
            <p:nvPr/>
          </p:nvSpPr>
          <p:spPr>
            <a:xfrm>
              <a:off x="0" y="-28575"/>
              <a:ext cx="4059936" cy="339471"/>
            </a:xfrm>
            <a:prstGeom prst="rect">
              <a:avLst/>
            </a:prstGeom>
          </p:spPr>
          <p:txBody>
            <a:bodyPr anchor="ctr" rtlCol="false" tIns="0" lIns="0" bIns="0" rIns="0"/>
            <a:lstStyle/>
            <a:p>
              <a:pPr algn="l">
                <a:lnSpc>
                  <a:spcPts val="1620"/>
                </a:lnSpc>
              </a:pPr>
              <a:r>
                <a:rPr lang="en-US" sz="1350" b="true">
                  <a:solidFill>
                    <a:srgbClr val="0F172A"/>
                  </a:solidFill>
                  <a:latin typeface="Calibri (MS) Bold"/>
                  <a:ea typeface="Calibri (MS) Bold"/>
                  <a:cs typeface="Calibri (MS) Bold"/>
                  <a:sym typeface="Calibri (MS) Bold"/>
                </a:rPr>
                <a:t>Mix:</a:t>
              </a:r>
            </a:p>
          </p:txBody>
        </p:sp>
      </p:grpSp>
      <p:grpSp>
        <p:nvGrpSpPr>
          <p:cNvPr name="Group 242" id="242"/>
          <p:cNvGrpSpPr/>
          <p:nvPr/>
        </p:nvGrpSpPr>
        <p:grpSpPr>
          <a:xfrm rot="0">
            <a:off x="12687300" y="8270748"/>
            <a:ext cx="5102352" cy="233172"/>
            <a:chOff x="0" y="0"/>
            <a:chExt cx="6803136" cy="310896"/>
          </a:xfrm>
        </p:grpSpPr>
        <p:sp>
          <p:nvSpPr>
            <p:cNvPr name="Freeform 243" id="243"/>
            <p:cNvSpPr/>
            <p:nvPr/>
          </p:nvSpPr>
          <p:spPr>
            <a:xfrm flipH="false" flipV="false" rot="0">
              <a:off x="0" y="0"/>
              <a:ext cx="6803136" cy="310896"/>
            </a:xfrm>
            <a:custGeom>
              <a:avLst/>
              <a:gdLst/>
              <a:ahLst/>
              <a:cxnLst/>
              <a:rect r="r" b="b" t="t" l="l"/>
              <a:pathLst>
                <a:path h="310896" w="6803136">
                  <a:moveTo>
                    <a:pt x="0" y="0"/>
                  </a:moveTo>
                  <a:lnTo>
                    <a:pt x="6803136" y="0"/>
                  </a:lnTo>
                  <a:lnTo>
                    <a:pt x="6803136" y="310896"/>
                  </a:lnTo>
                  <a:lnTo>
                    <a:pt x="0" y="310896"/>
                  </a:lnTo>
                  <a:close/>
                </a:path>
              </a:pathLst>
            </a:custGeom>
            <a:blipFill>
              <a:blip r:embed="rId3">
                <a:alphaModFix amt="0"/>
              </a:blip>
              <a:stretch>
                <a:fillRect l="0" t="-376378" r="0" b="-376378"/>
              </a:stretch>
            </a:blipFill>
          </p:spPr>
        </p:sp>
        <p:sp>
          <p:nvSpPr>
            <p:cNvPr name="TextBox 244" id="244"/>
            <p:cNvSpPr txBox="true"/>
            <p:nvPr/>
          </p:nvSpPr>
          <p:spPr>
            <a:xfrm>
              <a:off x="0" y="-28575"/>
              <a:ext cx="6803136" cy="339471"/>
            </a:xfrm>
            <a:prstGeom prst="rect">
              <a:avLst/>
            </a:prstGeom>
          </p:spPr>
          <p:txBody>
            <a:bodyPr anchor="ctr" rtlCol="false" tIns="0" lIns="0" bIns="0" rIns="0"/>
            <a:lstStyle/>
            <a:p>
              <a:pPr algn="l">
                <a:lnSpc>
                  <a:spcPts val="1530"/>
                </a:lnSpc>
              </a:pPr>
              <a:r>
                <a:rPr lang="en-US" sz="1275" i="true">
                  <a:solidFill>
                    <a:srgbClr val="1F2937"/>
                  </a:solidFill>
                  <a:latin typeface="Calibri (MS) Italics"/>
                  <a:ea typeface="Calibri (MS) Italics"/>
                  <a:cs typeface="Calibri (MS) Italics"/>
                  <a:sym typeface="Calibri (MS) Italics"/>
                </a:rPr>
                <a:t>~45% cash / ~55% stock</a:t>
              </a:r>
            </a:p>
          </p:txBody>
        </p:sp>
      </p:grpSp>
      <p:grpSp>
        <p:nvGrpSpPr>
          <p:cNvPr name="Group 245" id="245"/>
          <p:cNvGrpSpPr/>
          <p:nvPr/>
        </p:nvGrpSpPr>
        <p:grpSpPr>
          <a:xfrm rot="0">
            <a:off x="9530239" y="8501539"/>
            <a:ext cx="8371522" cy="237934"/>
            <a:chOff x="0" y="0"/>
            <a:chExt cx="11162030" cy="317246"/>
          </a:xfrm>
        </p:grpSpPr>
        <p:sp>
          <p:nvSpPr>
            <p:cNvPr name="Freeform 246" id="246"/>
            <p:cNvSpPr/>
            <p:nvPr/>
          </p:nvSpPr>
          <p:spPr>
            <a:xfrm flipH="false" flipV="false" rot="0">
              <a:off x="3175" y="3175"/>
              <a:ext cx="11155680" cy="310896"/>
            </a:xfrm>
            <a:custGeom>
              <a:avLst/>
              <a:gdLst/>
              <a:ahLst/>
              <a:cxnLst/>
              <a:rect r="r" b="b" t="t" l="l"/>
              <a:pathLst>
                <a:path h="310896" w="11155680">
                  <a:moveTo>
                    <a:pt x="0" y="0"/>
                  </a:moveTo>
                  <a:lnTo>
                    <a:pt x="11155680" y="0"/>
                  </a:lnTo>
                  <a:lnTo>
                    <a:pt x="11155680" y="310896"/>
                  </a:lnTo>
                  <a:lnTo>
                    <a:pt x="0" y="310896"/>
                  </a:lnTo>
                  <a:close/>
                </a:path>
              </a:pathLst>
            </a:custGeom>
            <a:solidFill>
              <a:srgbClr val="F7FAFD"/>
            </a:solidFill>
          </p:spPr>
        </p:sp>
        <p:sp>
          <p:nvSpPr>
            <p:cNvPr name="Freeform 247" id="247"/>
            <p:cNvSpPr/>
            <p:nvPr/>
          </p:nvSpPr>
          <p:spPr>
            <a:xfrm flipH="false" flipV="false" rot="0">
              <a:off x="0" y="0"/>
              <a:ext cx="11162030" cy="317246"/>
            </a:xfrm>
            <a:custGeom>
              <a:avLst/>
              <a:gdLst/>
              <a:ahLst/>
              <a:cxnLst/>
              <a:rect r="r" b="b" t="t" l="l"/>
              <a:pathLst>
                <a:path h="317246" w="11162030">
                  <a:moveTo>
                    <a:pt x="3175" y="0"/>
                  </a:moveTo>
                  <a:lnTo>
                    <a:pt x="11158855" y="0"/>
                  </a:lnTo>
                  <a:cubicBezTo>
                    <a:pt x="11160633" y="0"/>
                    <a:pt x="11162030" y="1397"/>
                    <a:pt x="11162030" y="3175"/>
                  </a:cubicBezTo>
                  <a:lnTo>
                    <a:pt x="11162030" y="314071"/>
                  </a:lnTo>
                  <a:cubicBezTo>
                    <a:pt x="11162030" y="315849"/>
                    <a:pt x="11160633" y="317246"/>
                    <a:pt x="11158855" y="317246"/>
                  </a:cubicBezTo>
                  <a:lnTo>
                    <a:pt x="3175" y="317246"/>
                  </a:lnTo>
                  <a:cubicBezTo>
                    <a:pt x="1397" y="317246"/>
                    <a:pt x="0" y="315849"/>
                    <a:pt x="0" y="314071"/>
                  </a:cubicBezTo>
                  <a:lnTo>
                    <a:pt x="0" y="3175"/>
                  </a:lnTo>
                  <a:cubicBezTo>
                    <a:pt x="0" y="1397"/>
                    <a:pt x="1397" y="0"/>
                    <a:pt x="3175" y="0"/>
                  </a:cubicBezTo>
                  <a:moveTo>
                    <a:pt x="3175" y="6350"/>
                  </a:moveTo>
                  <a:lnTo>
                    <a:pt x="3175" y="3175"/>
                  </a:lnTo>
                  <a:lnTo>
                    <a:pt x="6350" y="3175"/>
                  </a:lnTo>
                  <a:lnTo>
                    <a:pt x="6350" y="314071"/>
                  </a:lnTo>
                  <a:lnTo>
                    <a:pt x="3175" y="314071"/>
                  </a:lnTo>
                  <a:lnTo>
                    <a:pt x="3175" y="310896"/>
                  </a:lnTo>
                  <a:lnTo>
                    <a:pt x="11158855" y="310896"/>
                  </a:lnTo>
                  <a:lnTo>
                    <a:pt x="11158855" y="314071"/>
                  </a:lnTo>
                  <a:lnTo>
                    <a:pt x="11155680" y="314071"/>
                  </a:lnTo>
                  <a:lnTo>
                    <a:pt x="11155680" y="3175"/>
                  </a:lnTo>
                  <a:lnTo>
                    <a:pt x="11158855" y="3175"/>
                  </a:lnTo>
                  <a:lnTo>
                    <a:pt x="11158855" y="6350"/>
                  </a:lnTo>
                  <a:lnTo>
                    <a:pt x="3175" y="6350"/>
                  </a:lnTo>
                  <a:close/>
                </a:path>
              </a:pathLst>
            </a:custGeom>
            <a:solidFill>
              <a:srgbClr val="D8E2EF"/>
            </a:solidFill>
          </p:spPr>
        </p:sp>
      </p:grpSp>
      <p:grpSp>
        <p:nvGrpSpPr>
          <p:cNvPr name="Group 248" id="248"/>
          <p:cNvGrpSpPr/>
          <p:nvPr/>
        </p:nvGrpSpPr>
        <p:grpSpPr>
          <a:xfrm rot="0">
            <a:off x="9642348" y="8503920"/>
            <a:ext cx="3044952" cy="233172"/>
            <a:chOff x="0" y="0"/>
            <a:chExt cx="4059936" cy="310896"/>
          </a:xfrm>
        </p:grpSpPr>
        <p:sp>
          <p:nvSpPr>
            <p:cNvPr name="Freeform 249" id="249"/>
            <p:cNvSpPr/>
            <p:nvPr/>
          </p:nvSpPr>
          <p:spPr>
            <a:xfrm flipH="false" flipV="false" rot="0">
              <a:off x="0" y="0"/>
              <a:ext cx="4059936" cy="310896"/>
            </a:xfrm>
            <a:custGeom>
              <a:avLst/>
              <a:gdLst/>
              <a:ahLst/>
              <a:cxnLst/>
              <a:rect r="r" b="b" t="t" l="l"/>
              <a:pathLst>
                <a:path h="310896" w="4059936">
                  <a:moveTo>
                    <a:pt x="0" y="0"/>
                  </a:moveTo>
                  <a:lnTo>
                    <a:pt x="4059936" y="0"/>
                  </a:lnTo>
                  <a:lnTo>
                    <a:pt x="4059936" y="310896"/>
                  </a:lnTo>
                  <a:lnTo>
                    <a:pt x="0" y="310896"/>
                  </a:lnTo>
                  <a:close/>
                </a:path>
              </a:pathLst>
            </a:custGeom>
            <a:blipFill>
              <a:blip r:embed="rId3">
                <a:alphaModFix amt="0"/>
              </a:blip>
              <a:stretch>
                <a:fillRect l="0" t="-204451" r="0" b="-204451"/>
              </a:stretch>
            </a:blipFill>
          </p:spPr>
        </p:sp>
        <p:sp>
          <p:nvSpPr>
            <p:cNvPr name="TextBox 250" id="250"/>
            <p:cNvSpPr txBox="true"/>
            <p:nvPr/>
          </p:nvSpPr>
          <p:spPr>
            <a:xfrm>
              <a:off x="0" y="-28575"/>
              <a:ext cx="4059936" cy="339471"/>
            </a:xfrm>
            <a:prstGeom prst="rect">
              <a:avLst/>
            </a:prstGeom>
          </p:spPr>
          <p:txBody>
            <a:bodyPr anchor="ctr" rtlCol="false" tIns="0" lIns="0" bIns="0" rIns="0"/>
            <a:lstStyle/>
            <a:p>
              <a:pPr algn="l">
                <a:lnSpc>
                  <a:spcPts val="1620"/>
                </a:lnSpc>
              </a:pPr>
              <a:r>
                <a:rPr lang="en-US" sz="1350" b="true">
                  <a:solidFill>
                    <a:srgbClr val="0F172A"/>
                  </a:solidFill>
                  <a:latin typeface="Calibri (MS) Bold"/>
                  <a:ea typeface="Calibri (MS) Bold"/>
                  <a:cs typeface="Calibri (MS) Bold"/>
                  <a:sym typeface="Calibri (MS) Bold"/>
                </a:rPr>
                <a:t>Sources:</a:t>
              </a:r>
            </a:p>
          </p:txBody>
        </p:sp>
      </p:grpSp>
      <p:grpSp>
        <p:nvGrpSpPr>
          <p:cNvPr name="Group 251" id="251"/>
          <p:cNvGrpSpPr/>
          <p:nvPr/>
        </p:nvGrpSpPr>
        <p:grpSpPr>
          <a:xfrm rot="0">
            <a:off x="12687300" y="8503920"/>
            <a:ext cx="5102352" cy="233172"/>
            <a:chOff x="0" y="0"/>
            <a:chExt cx="6803136" cy="310896"/>
          </a:xfrm>
        </p:grpSpPr>
        <p:sp>
          <p:nvSpPr>
            <p:cNvPr name="Freeform 252" id="252"/>
            <p:cNvSpPr/>
            <p:nvPr/>
          </p:nvSpPr>
          <p:spPr>
            <a:xfrm flipH="false" flipV="false" rot="0">
              <a:off x="0" y="0"/>
              <a:ext cx="6803136" cy="310896"/>
            </a:xfrm>
            <a:custGeom>
              <a:avLst/>
              <a:gdLst/>
              <a:ahLst/>
              <a:cxnLst/>
              <a:rect r="r" b="b" t="t" l="l"/>
              <a:pathLst>
                <a:path h="310896" w="6803136">
                  <a:moveTo>
                    <a:pt x="0" y="0"/>
                  </a:moveTo>
                  <a:lnTo>
                    <a:pt x="6803136" y="0"/>
                  </a:lnTo>
                  <a:lnTo>
                    <a:pt x="6803136" y="310896"/>
                  </a:lnTo>
                  <a:lnTo>
                    <a:pt x="0" y="310896"/>
                  </a:lnTo>
                  <a:close/>
                </a:path>
              </a:pathLst>
            </a:custGeom>
            <a:blipFill>
              <a:blip r:embed="rId3">
                <a:alphaModFix amt="0"/>
              </a:blip>
              <a:stretch>
                <a:fillRect l="0" t="-376378" r="0" b="-376378"/>
              </a:stretch>
            </a:blipFill>
          </p:spPr>
        </p:sp>
        <p:sp>
          <p:nvSpPr>
            <p:cNvPr name="TextBox 253" id="253"/>
            <p:cNvSpPr txBox="true"/>
            <p:nvPr/>
          </p:nvSpPr>
          <p:spPr>
            <a:xfrm>
              <a:off x="0" y="-28575"/>
              <a:ext cx="6803136" cy="339471"/>
            </a:xfrm>
            <a:prstGeom prst="rect">
              <a:avLst/>
            </a:prstGeom>
          </p:spPr>
          <p:txBody>
            <a:bodyPr anchor="ctr" rtlCol="false" tIns="0" lIns="0" bIns="0" rIns="0"/>
            <a:lstStyle/>
            <a:p>
              <a:pPr algn="l">
                <a:lnSpc>
                  <a:spcPts val="1530"/>
                </a:lnSpc>
              </a:pPr>
              <a:r>
                <a:rPr lang="en-US" sz="1275" i="true">
                  <a:solidFill>
                    <a:srgbClr val="1F2937"/>
                  </a:solidFill>
                  <a:latin typeface="Calibri (MS) Italics"/>
                  <a:ea typeface="Calibri (MS) Italics"/>
                  <a:cs typeface="Calibri (MS) Italics"/>
                  <a:sym typeface="Calibri (MS) Italics"/>
                </a:rPr>
                <a:t>$7.9B new stock, $6.0B new debt, $1.0B preferred draw, plus cash on hand</a:t>
              </a:r>
            </a:p>
          </p:txBody>
        </p:sp>
      </p:grpSp>
      <p:grpSp>
        <p:nvGrpSpPr>
          <p:cNvPr name="Group 254" id="254"/>
          <p:cNvGrpSpPr/>
          <p:nvPr/>
        </p:nvGrpSpPr>
        <p:grpSpPr>
          <a:xfrm rot="0">
            <a:off x="9530239" y="8734711"/>
            <a:ext cx="8371522" cy="237934"/>
            <a:chOff x="0" y="0"/>
            <a:chExt cx="11162030" cy="317246"/>
          </a:xfrm>
        </p:grpSpPr>
        <p:sp>
          <p:nvSpPr>
            <p:cNvPr name="Freeform 255" id="255"/>
            <p:cNvSpPr/>
            <p:nvPr/>
          </p:nvSpPr>
          <p:spPr>
            <a:xfrm flipH="false" flipV="false" rot="0">
              <a:off x="3175" y="3175"/>
              <a:ext cx="11155680" cy="310896"/>
            </a:xfrm>
            <a:custGeom>
              <a:avLst/>
              <a:gdLst/>
              <a:ahLst/>
              <a:cxnLst/>
              <a:rect r="r" b="b" t="t" l="l"/>
              <a:pathLst>
                <a:path h="310896" w="11155680">
                  <a:moveTo>
                    <a:pt x="0" y="0"/>
                  </a:moveTo>
                  <a:lnTo>
                    <a:pt x="11155680" y="0"/>
                  </a:lnTo>
                  <a:lnTo>
                    <a:pt x="11155680" y="310896"/>
                  </a:lnTo>
                  <a:lnTo>
                    <a:pt x="0" y="310896"/>
                  </a:lnTo>
                  <a:close/>
                </a:path>
              </a:pathLst>
            </a:custGeom>
            <a:solidFill>
              <a:srgbClr val="FFFFFF"/>
            </a:solidFill>
          </p:spPr>
        </p:sp>
        <p:sp>
          <p:nvSpPr>
            <p:cNvPr name="Freeform 256" id="256"/>
            <p:cNvSpPr/>
            <p:nvPr/>
          </p:nvSpPr>
          <p:spPr>
            <a:xfrm flipH="false" flipV="false" rot="0">
              <a:off x="0" y="0"/>
              <a:ext cx="11162030" cy="317246"/>
            </a:xfrm>
            <a:custGeom>
              <a:avLst/>
              <a:gdLst/>
              <a:ahLst/>
              <a:cxnLst/>
              <a:rect r="r" b="b" t="t" l="l"/>
              <a:pathLst>
                <a:path h="317246" w="11162030">
                  <a:moveTo>
                    <a:pt x="3175" y="0"/>
                  </a:moveTo>
                  <a:lnTo>
                    <a:pt x="11158855" y="0"/>
                  </a:lnTo>
                  <a:cubicBezTo>
                    <a:pt x="11160633" y="0"/>
                    <a:pt x="11162030" y="1397"/>
                    <a:pt x="11162030" y="3175"/>
                  </a:cubicBezTo>
                  <a:lnTo>
                    <a:pt x="11162030" y="314071"/>
                  </a:lnTo>
                  <a:cubicBezTo>
                    <a:pt x="11162030" y="315849"/>
                    <a:pt x="11160633" y="317246"/>
                    <a:pt x="11158855" y="317246"/>
                  </a:cubicBezTo>
                  <a:lnTo>
                    <a:pt x="3175" y="317246"/>
                  </a:lnTo>
                  <a:cubicBezTo>
                    <a:pt x="1397" y="317246"/>
                    <a:pt x="0" y="315849"/>
                    <a:pt x="0" y="314071"/>
                  </a:cubicBezTo>
                  <a:lnTo>
                    <a:pt x="0" y="3175"/>
                  </a:lnTo>
                  <a:cubicBezTo>
                    <a:pt x="0" y="1397"/>
                    <a:pt x="1397" y="0"/>
                    <a:pt x="3175" y="0"/>
                  </a:cubicBezTo>
                  <a:moveTo>
                    <a:pt x="3175" y="6350"/>
                  </a:moveTo>
                  <a:lnTo>
                    <a:pt x="3175" y="3175"/>
                  </a:lnTo>
                  <a:lnTo>
                    <a:pt x="6350" y="3175"/>
                  </a:lnTo>
                  <a:lnTo>
                    <a:pt x="6350" y="314071"/>
                  </a:lnTo>
                  <a:lnTo>
                    <a:pt x="3175" y="314071"/>
                  </a:lnTo>
                  <a:lnTo>
                    <a:pt x="3175" y="310896"/>
                  </a:lnTo>
                  <a:lnTo>
                    <a:pt x="11158855" y="310896"/>
                  </a:lnTo>
                  <a:lnTo>
                    <a:pt x="11158855" y="314071"/>
                  </a:lnTo>
                  <a:lnTo>
                    <a:pt x="11155680" y="314071"/>
                  </a:lnTo>
                  <a:lnTo>
                    <a:pt x="11155680" y="3175"/>
                  </a:lnTo>
                  <a:lnTo>
                    <a:pt x="11158855" y="3175"/>
                  </a:lnTo>
                  <a:lnTo>
                    <a:pt x="11158855" y="6350"/>
                  </a:lnTo>
                  <a:lnTo>
                    <a:pt x="3175" y="6350"/>
                  </a:lnTo>
                  <a:close/>
                </a:path>
              </a:pathLst>
            </a:custGeom>
            <a:solidFill>
              <a:srgbClr val="D8E2EF"/>
            </a:solidFill>
          </p:spPr>
        </p:sp>
      </p:grpSp>
      <p:grpSp>
        <p:nvGrpSpPr>
          <p:cNvPr name="Group 257" id="257"/>
          <p:cNvGrpSpPr/>
          <p:nvPr/>
        </p:nvGrpSpPr>
        <p:grpSpPr>
          <a:xfrm rot="0">
            <a:off x="9642348" y="8737092"/>
            <a:ext cx="3044952" cy="233172"/>
            <a:chOff x="0" y="0"/>
            <a:chExt cx="4059936" cy="310896"/>
          </a:xfrm>
        </p:grpSpPr>
        <p:sp>
          <p:nvSpPr>
            <p:cNvPr name="Freeform 258" id="258"/>
            <p:cNvSpPr/>
            <p:nvPr/>
          </p:nvSpPr>
          <p:spPr>
            <a:xfrm flipH="false" flipV="false" rot="0">
              <a:off x="0" y="0"/>
              <a:ext cx="4059936" cy="310896"/>
            </a:xfrm>
            <a:custGeom>
              <a:avLst/>
              <a:gdLst/>
              <a:ahLst/>
              <a:cxnLst/>
              <a:rect r="r" b="b" t="t" l="l"/>
              <a:pathLst>
                <a:path h="310896" w="4059936">
                  <a:moveTo>
                    <a:pt x="0" y="0"/>
                  </a:moveTo>
                  <a:lnTo>
                    <a:pt x="4059936" y="0"/>
                  </a:lnTo>
                  <a:lnTo>
                    <a:pt x="4059936" y="310896"/>
                  </a:lnTo>
                  <a:lnTo>
                    <a:pt x="0" y="310896"/>
                  </a:lnTo>
                  <a:close/>
                </a:path>
              </a:pathLst>
            </a:custGeom>
            <a:blipFill>
              <a:blip r:embed="rId3">
                <a:alphaModFix amt="0"/>
              </a:blip>
              <a:stretch>
                <a:fillRect l="0" t="-204451" r="0" b="-204451"/>
              </a:stretch>
            </a:blipFill>
          </p:spPr>
        </p:sp>
        <p:sp>
          <p:nvSpPr>
            <p:cNvPr name="TextBox 259" id="259"/>
            <p:cNvSpPr txBox="true"/>
            <p:nvPr/>
          </p:nvSpPr>
          <p:spPr>
            <a:xfrm>
              <a:off x="0" y="-28575"/>
              <a:ext cx="4059936" cy="339471"/>
            </a:xfrm>
            <a:prstGeom prst="rect">
              <a:avLst/>
            </a:prstGeom>
          </p:spPr>
          <p:txBody>
            <a:bodyPr anchor="ctr" rtlCol="false" tIns="0" lIns="0" bIns="0" rIns="0"/>
            <a:lstStyle/>
            <a:p>
              <a:pPr algn="l">
                <a:lnSpc>
                  <a:spcPts val="1620"/>
                </a:lnSpc>
              </a:pPr>
              <a:r>
                <a:rPr lang="en-US" sz="1350" b="true">
                  <a:solidFill>
                    <a:srgbClr val="0F172A"/>
                  </a:solidFill>
                  <a:latin typeface="Calibri (MS) Bold"/>
                  <a:ea typeface="Calibri (MS) Bold"/>
                  <a:cs typeface="Calibri (MS) Bold"/>
                  <a:sym typeface="Calibri (MS) Bold"/>
                </a:rPr>
                <a:t>TopBuild holders expected to own:</a:t>
              </a:r>
            </a:p>
          </p:txBody>
        </p:sp>
      </p:grpSp>
      <p:grpSp>
        <p:nvGrpSpPr>
          <p:cNvPr name="Group 260" id="260"/>
          <p:cNvGrpSpPr/>
          <p:nvPr/>
        </p:nvGrpSpPr>
        <p:grpSpPr>
          <a:xfrm rot="0">
            <a:off x="12687300" y="8737092"/>
            <a:ext cx="5102352" cy="233172"/>
            <a:chOff x="0" y="0"/>
            <a:chExt cx="6803136" cy="310896"/>
          </a:xfrm>
        </p:grpSpPr>
        <p:sp>
          <p:nvSpPr>
            <p:cNvPr name="Freeform 261" id="261"/>
            <p:cNvSpPr/>
            <p:nvPr/>
          </p:nvSpPr>
          <p:spPr>
            <a:xfrm flipH="false" flipV="false" rot="0">
              <a:off x="0" y="0"/>
              <a:ext cx="6803136" cy="310896"/>
            </a:xfrm>
            <a:custGeom>
              <a:avLst/>
              <a:gdLst/>
              <a:ahLst/>
              <a:cxnLst/>
              <a:rect r="r" b="b" t="t" l="l"/>
              <a:pathLst>
                <a:path h="310896" w="6803136">
                  <a:moveTo>
                    <a:pt x="0" y="0"/>
                  </a:moveTo>
                  <a:lnTo>
                    <a:pt x="6803136" y="0"/>
                  </a:lnTo>
                  <a:lnTo>
                    <a:pt x="6803136" y="310896"/>
                  </a:lnTo>
                  <a:lnTo>
                    <a:pt x="0" y="310896"/>
                  </a:lnTo>
                  <a:close/>
                </a:path>
              </a:pathLst>
            </a:custGeom>
            <a:blipFill>
              <a:blip r:embed="rId3">
                <a:alphaModFix amt="0"/>
              </a:blip>
              <a:stretch>
                <a:fillRect l="0" t="-376378" r="0" b="-376378"/>
              </a:stretch>
            </a:blipFill>
          </p:spPr>
        </p:sp>
        <p:sp>
          <p:nvSpPr>
            <p:cNvPr name="TextBox 262" id="262"/>
            <p:cNvSpPr txBox="true"/>
            <p:nvPr/>
          </p:nvSpPr>
          <p:spPr>
            <a:xfrm>
              <a:off x="0" y="-28575"/>
              <a:ext cx="6803136" cy="339471"/>
            </a:xfrm>
            <a:prstGeom prst="rect">
              <a:avLst/>
            </a:prstGeom>
          </p:spPr>
          <p:txBody>
            <a:bodyPr anchor="ctr" rtlCol="false" tIns="0" lIns="0" bIns="0" rIns="0"/>
            <a:lstStyle/>
            <a:p>
              <a:pPr algn="l">
                <a:lnSpc>
                  <a:spcPts val="1530"/>
                </a:lnSpc>
              </a:pPr>
              <a:r>
                <a:rPr lang="en-US" sz="1275" i="true">
                  <a:solidFill>
                    <a:srgbClr val="1F2937"/>
                  </a:solidFill>
                  <a:latin typeface="Calibri (MS) Italics"/>
                  <a:ea typeface="Calibri (MS) Italics"/>
                  <a:cs typeface="Calibri (MS) Italics"/>
                  <a:sym typeface="Calibri (MS) Italics"/>
                </a:rPr>
                <a:t>~19% of the combined company (assuming 55% stock)</a:t>
              </a:r>
            </a:p>
          </p:txBody>
        </p:sp>
      </p:grpSp>
      <p:grpSp>
        <p:nvGrpSpPr>
          <p:cNvPr name="Group 263" id="263"/>
          <p:cNvGrpSpPr/>
          <p:nvPr/>
        </p:nvGrpSpPr>
        <p:grpSpPr>
          <a:xfrm rot="0">
            <a:off x="9530239" y="8967883"/>
            <a:ext cx="8371522" cy="237934"/>
            <a:chOff x="0" y="0"/>
            <a:chExt cx="11162030" cy="317246"/>
          </a:xfrm>
        </p:grpSpPr>
        <p:sp>
          <p:nvSpPr>
            <p:cNvPr name="Freeform 264" id="264"/>
            <p:cNvSpPr/>
            <p:nvPr/>
          </p:nvSpPr>
          <p:spPr>
            <a:xfrm flipH="false" flipV="false" rot="0">
              <a:off x="3175" y="3175"/>
              <a:ext cx="11155680" cy="310896"/>
            </a:xfrm>
            <a:custGeom>
              <a:avLst/>
              <a:gdLst/>
              <a:ahLst/>
              <a:cxnLst/>
              <a:rect r="r" b="b" t="t" l="l"/>
              <a:pathLst>
                <a:path h="310896" w="11155680">
                  <a:moveTo>
                    <a:pt x="0" y="0"/>
                  </a:moveTo>
                  <a:lnTo>
                    <a:pt x="11155680" y="0"/>
                  </a:lnTo>
                  <a:lnTo>
                    <a:pt x="11155680" y="310896"/>
                  </a:lnTo>
                  <a:lnTo>
                    <a:pt x="0" y="310896"/>
                  </a:lnTo>
                  <a:close/>
                </a:path>
              </a:pathLst>
            </a:custGeom>
            <a:solidFill>
              <a:srgbClr val="F7FAFD"/>
            </a:solidFill>
          </p:spPr>
        </p:sp>
        <p:sp>
          <p:nvSpPr>
            <p:cNvPr name="Freeform 265" id="265"/>
            <p:cNvSpPr/>
            <p:nvPr/>
          </p:nvSpPr>
          <p:spPr>
            <a:xfrm flipH="false" flipV="false" rot="0">
              <a:off x="0" y="0"/>
              <a:ext cx="11162030" cy="317246"/>
            </a:xfrm>
            <a:custGeom>
              <a:avLst/>
              <a:gdLst/>
              <a:ahLst/>
              <a:cxnLst/>
              <a:rect r="r" b="b" t="t" l="l"/>
              <a:pathLst>
                <a:path h="317246" w="11162030">
                  <a:moveTo>
                    <a:pt x="3175" y="0"/>
                  </a:moveTo>
                  <a:lnTo>
                    <a:pt x="11158855" y="0"/>
                  </a:lnTo>
                  <a:cubicBezTo>
                    <a:pt x="11160633" y="0"/>
                    <a:pt x="11162030" y="1397"/>
                    <a:pt x="11162030" y="3175"/>
                  </a:cubicBezTo>
                  <a:lnTo>
                    <a:pt x="11162030" y="314071"/>
                  </a:lnTo>
                  <a:cubicBezTo>
                    <a:pt x="11162030" y="315849"/>
                    <a:pt x="11160633" y="317246"/>
                    <a:pt x="11158855" y="317246"/>
                  </a:cubicBezTo>
                  <a:lnTo>
                    <a:pt x="3175" y="317246"/>
                  </a:lnTo>
                  <a:cubicBezTo>
                    <a:pt x="1397" y="317246"/>
                    <a:pt x="0" y="315849"/>
                    <a:pt x="0" y="314071"/>
                  </a:cubicBezTo>
                  <a:lnTo>
                    <a:pt x="0" y="3175"/>
                  </a:lnTo>
                  <a:cubicBezTo>
                    <a:pt x="0" y="1397"/>
                    <a:pt x="1397" y="0"/>
                    <a:pt x="3175" y="0"/>
                  </a:cubicBezTo>
                  <a:moveTo>
                    <a:pt x="3175" y="6350"/>
                  </a:moveTo>
                  <a:lnTo>
                    <a:pt x="3175" y="3175"/>
                  </a:lnTo>
                  <a:lnTo>
                    <a:pt x="6350" y="3175"/>
                  </a:lnTo>
                  <a:lnTo>
                    <a:pt x="6350" y="314071"/>
                  </a:lnTo>
                  <a:lnTo>
                    <a:pt x="3175" y="314071"/>
                  </a:lnTo>
                  <a:lnTo>
                    <a:pt x="3175" y="310896"/>
                  </a:lnTo>
                  <a:lnTo>
                    <a:pt x="11158855" y="310896"/>
                  </a:lnTo>
                  <a:lnTo>
                    <a:pt x="11158855" y="314071"/>
                  </a:lnTo>
                  <a:lnTo>
                    <a:pt x="11155680" y="314071"/>
                  </a:lnTo>
                  <a:lnTo>
                    <a:pt x="11155680" y="3175"/>
                  </a:lnTo>
                  <a:lnTo>
                    <a:pt x="11158855" y="3175"/>
                  </a:lnTo>
                  <a:lnTo>
                    <a:pt x="11158855" y="6350"/>
                  </a:lnTo>
                  <a:lnTo>
                    <a:pt x="3175" y="6350"/>
                  </a:lnTo>
                  <a:close/>
                </a:path>
              </a:pathLst>
            </a:custGeom>
            <a:solidFill>
              <a:srgbClr val="D8E2EF"/>
            </a:solidFill>
          </p:spPr>
        </p:sp>
      </p:grpSp>
      <p:grpSp>
        <p:nvGrpSpPr>
          <p:cNvPr name="Group 266" id="266"/>
          <p:cNvGrpSpPr/>
          <p:nvPr/>
        </p:nvGrpSpPr>
        <p:grpSpPr>
          <a:xfrm rot="0">
            <a:off x="9642348" y="8970264"/>
            <a:ext cx="3044952" cy="233172"/>
            <a:chOff x="0" y="0"/>
            <a:chExt cx="4059936" cy="310896"/>
          </a:xfrm>
        </p:grpSpPr>
        <p:sp>
          <p:nvSpPr>
            <p:cNvPr name="Freeform 267" id="267"/>
            <p:cNvSpPr/>
            <p:nvPr/>
          </p:nvSpPr>
          <p:spPr>
            <a:xfrm flipH="false" flipV="false" rot="0">
              <a:off x="0" y="0"/>
              <a:ext cx="4059936" cy="310896"/>
            </a:xfrm>
            <a:custGeom>
              <a:avLst/>
              <a:gdLst/>
              <a:ahLst/>
              <a:cxnLst/>
              <a:rect r="r" b="b" t="t" l="l"/>
              <a:pathLst>
                <a:path h="310896" w="4059936">
                  <a:moveTo>
                    <a:pt x="0" y="0"/>
                  </a:moveTo>
                  <a:lnTo>
                    <a:pt x="4059936" y="0"/>
                  </a:lnTo>
                  <a:lnTo>
                    <a:pt x="4059936" y="310896"/>
                  </a:lnTo>
                  <a:lnTo>
                    <a:pt x="0" y="310896"/>
                  </a:lnTo>
                  <a:close/>
                </a:path>
              </a:pathLst>
            </a:custGeom>
            <a:blipFill>
              <a:blip r:embed="rId3">
                <a:alphaModFix amt="0"/>
              </a:blip>
              <a:stretch>
                <a:fillRect l="0" t="-204451" r="0" b="-204451"/>
              </a:stretch>
            </a:blipFill>
          </p:spPr>
        </p:sp>
        <p:sp>
          <p:nvSpPr>
            <p:cNvPr name="TextBox 268" id="268"/>
            <p:cNvSpPr txBox="true"/>
            <p:nvPr/>
          </p:nvSpPr>
          <p:spPr>
            <a:xfrm>
              <a:off x="0" y="-28575"/>
              <a:ext cx="4059936" cy="339471"/>
            </a:xfrm>
            <a:prstGeom prst="rect">
              <a:avLst/>
            </a:prstGeom>
          </p:spPr>
          <p:txBody>
            <a:bodyPr anchor="ctr" rtlCol="false" tIns="0" lIns="0" bIns="0" rIns="0"/>
            <a:lstStyle/>
            <a:p>
              <a:pPr algn="l">
                <a:lnSpc>
                  <a:spcPts val="1620"/>
                </a:lnSpc>
              </a:pPr>
              <a:r>
                <a:rPr lang="en-US" sz="1350" b="true">
                  <a:solidFill>
                    <a:srgbClr val="0F172A"/>
                  </a:solidFill>
                  <a:latin typeface="Calibri (MS) Bold"/>
                  <a:ea typeface="Calibri (MS) Bold"/>
                  <a:cs typeface="Calibri (MS) Bold"/>
                  <a:sym typeface="Calibri (MS) Bold"/>
                </a:rPr>
                <a:t>Debt paydown comes from:</a:t>
              </a:r>
            </a:p>
          </p:txBody>
        </p:sp>
      </p:grpSp>
      <p:grpSp>
        <p:nvGrpSpPr>
          <p:cNvPr name="Group 269" id="269"/>
          <p:cNvGrpSpPr/>
          <p:nvPr/>
        </p:nvGrpSpPr>
        <p:grpSpPr>
          <a:xfrm rot="0">
            <a:off x="12687300" y="8970264"/>
            <a:ext cx="5102352" cy="233172"/>
            <a:chOff x="0" y="0"/>
            <a:chExt cx="6803136" cy="310896"/>
          </a:xfrm>
        </p:grpSpPr>
        <p:sp>
          <p:nvSpPr>
            <p:cNvPr name="Freeform 270" id="270"/>
            <p:cNvSpPr/>
            <p:nvPr/>
          </p:nvSpPr>
          <p:spPr>
            <a:xfrm flipH="false" flipV="false" rot="0">
              <a:off x="0" y="0"/>
              <a:ext cx="6803136" cy="310896"/>
            </a:xfrm>
            <a:custGeom>
              <a:avLst/>
              <a:gdLst/>
              <a:ahLst/>
              <a:cxnLst/>
              <a:rect r="r" b="b" t="t" l="l"/>
              <a:pathLst>
                <a:path h="310896" w="6803136">
                  <a:moveTo>
                    <a:pt x="0" y="0"/>
                  </a:moveTo>
                  <a:lnTo>
                    <a:pt x="6803136" y="0"/>
                  </a:lnTo>
                  <a:lnTo>
                    <a:pt x="6803136" y="310896"/>
                  </a:lnTo>
                  <a:lnTo>
                    <a:pt x="0" y="310896"/>
                  </a:lnTo>
                  <a:close/>
                </a:path>
              </a:pathLst>
            </a:custGeom>
            <a:blipFill>
              <a:blip r:embed="rId3">
                <a:alphaModFix amt="0"/>
              </a:blip>
              <a:stretch>
                <a:fillRect l="0" t="-376378" r="0" b="-376378"/>
              </a:stretch>
            </a:blipFill>
          </p:spPr>
        </p:sp>
        <p:sp>
          <p:nvSpPr>
            <p:cNvPr name="TextBox 271" id="271"/>
            <p:cNvSpPr txBox="true"/>
            <p:nvPr/>
          </p:nvSpPr>
          <p:spPr>
            <a:xfrm>
              <a:off x="0" y="-28575"/>
              <a:ext cx="6803136" cy="339471"/>
            </a:xfrm>
            <a:prstGeom prst="rect">
              <a:avLst/>
            </a:prstGeom>
          </p:spPr>
          <p:txBody>
            <a:bodyPr anchor="ctr" rtlCol="false" tIns="0" lIns="0" bIns="0" rIns="0"/>
            <a:lstStyle/>
            <a:p>
              <a:pPr algn="l">
                <a:lnSpc>
                  <a:spcPts val="1530"/>
                </a:lnSpc>
              </a:pPr>
              <a:r>
                <a:rPr lang="en-US" sz="1275" i="true">
                  <a:solidFill>
                    <a:srgbClr val="1F2937"/>
                  </a:solidFill>
                  <a:latin typeface="Calibri (MS) Italics"/>
                  <a:ea typeface="Calibri (MS) Italics"/>
                  <a:cs typeface="Calibri (MS) Italics"/>
                  <a:sym typeface="Calibri (MS) Italics"/>
                </a:rPr>
                <a:t>post-interest cash flow</a:t>
              </a:r>
            </a:p>
          </p:txBody>
        </p:sp>
      </p:grpSp>
      <p:grpSp>
        <p:nvGrpSpPr>
          <p:cNvPr name="Group 272" id="272"/>
          <p:cNvGrpSpPr/>
          <p:nvPr/>
        </p:nvGrpSpPr>
        <p:grpSpPr>
          <a:xfrm rot="0">
            <a:off x="9530239" y="9201055"/>
            <a:ext cx="8371522" cy="237934"/>
            <a:chOff x="0" y="0"/>
            <a:chExt cx="11162030" cy="317246"/>
          </a:xfrm>
        </p:grpSpPr>
        <p:sp>
          <p:nvSpPr>
            <p:cNvPr name="Freeform 273" id="273"/>
            <p:cNvSpPr/>
            <p:nvPr/>
          </p:nvSpPr>
          <p:spPr>
            <a:xfrm flipH="false" flipV="false" rot="0">
              <a:off x="3175" y="3175"/>
              <a:ext cx="11155680" cy="310896"/>
            </a:xfrm>
            <a:custGeom>
              <a:avLst/>
              <a:gdLst/>
              <a:ahLst/>
              <a:cxnLst/>
              <a:rect r="r" b="b" t="t" l="l"/>
              <a:pathLst>
                <a:path h="310896" w="11155680">
                  <a:moveTo>
                    <a:pt x="0" y="0"/>
                  </a:moveTo>
                  <a:lnTo>
                    <a:pt x="11155680" y="0"/>
                  </a:lnTo>
                  <a:lnTo>
                    <a:pt x="11155680" y="310896"/>
                  </a:lnTo>
                  <a:lnTo>
                    <a:pt x="0" y="310896"/>
                  </a:lnTo>
                  <a:close/>
                </a:path>
              </a:pathLst>
            </a:custGeom>
            <a:solidFill>
              <a:srgbClr val="FFFFFF"/>
            </a:solidFill>
          </p:spPr>
        </p:sp>
        <p:sp>
          <p:nvSpPr>
            <p:cNvPr name="Freeform 274" id="274"/>
            <p:cNvSpPr/>
            <p:nvPr/>
          </p:nvSpPr>
          <p:spPr>
            <a:xfrm flipH="false" flipV="false" rot="0">
              <a:off x="0" y="0"/>
              <a:ext cx="11162030" cy="317246"/>
            </a:xfrm>
            <a:custGeom>
              <a:avLst/>
              <a:gdLst/>
              <a:ahLst/>
              <a:cxnLst/>
              <a:rect r="r" b="b" t="t" l="l"/>
              <a:pathLst>
                <a:path h="317246" w="11162030">
                  <a:moveTo>
                    <a:pt x="3175" y="0"/>
                  </a:moveTo>
                  <a:lnTo>
                    <a:pt x="11158855" y="0"/>
                  </a:lnTo>
                  <a:cubicBezTo>
                    <a:pt x="11160633" y="0"/>
                    <a:pt x="11162030" y="1397"/>
                    <a:pt x="11162030" y="3175"/>
                  </a:cubicBezTo>
                  <a:lnTo>
                    <a:pt x="11162030" y="314071"/>
                  </a:lnTo>
                  <a:cubicBezTo>
                    <a:pt x="11162030" y="315849"/>
                    <a:pt x="11160633" y="317246"/>
                    <a:pt x="11158855" y="317246"/>
                  </a:cubicBezTo>
                  <a:lnTo>
                    <a:pt x="3175" y="317246"/>
                  </a:lnTo>
                  <a:cubicBezTo>
                    <a:pt x="1397" y="317246"/>
                    <a:pt x="0" y="315849"/>
                    <a:pt x="0" y="314071"/>
                  </a:cubicBezTo>
                  <a:lnTo>
                    <a:pt x="0" y="3175"/>
                  </a:lnTo>
                  <a:cubicBezTo>
                    <a:pt x="0" y="1397"/>
                    <a:pt x="1397" y="0"/>
                    <a:pt x="3175" y="0"/>
                  </a:cubicBezTo>
                  <a:moveTo>
                    <a:pt x="3175" y="6350"/>
                  </a:moveTo>
                  <a:lnTo>
                    <a:pt x="3175" y="3175"/>
                  </a:lnTo>
                  <a:lnTo>
                    <a:pt x="6350" y="3175"/>
                  </a:lnTo>
                  <a:lnTo>
                    <a:pt x="6350" y="314071"/>
                  </a:lnTo>
                  <a:lnTo>
                    <a:pt x="3175" y="314071"/>
                  </a:lnTo>
                  <a:lnTo>
                    <a:pt x="3175" y="310896"/>
                  </a:lnTo>
                  <a:lnTo>
                    <a:pt x="11158855" y="310896"/>
                  </a:lnTo>
                  <a:lnTo>
                    <a:pt x="11158855" y="314071"/>
                  </a:lnTo>
                  <a:lnTo>
                    <a:pt x="11155680" y="314071"/>
                  </a:lnTo>
                  <a:lnTo>
                    <a:pt x="11155680" y="3175"/>
                  </a:lnTo>
                  <a:lnTo>
                    <a:pt x="11158855" y="3175"/>
                  </a:lnTo>
                  <a:lnTo>
                    <a:pt x="11158855" y="6350"/>
                  </a:lnTo>
                  <a:lnTo>
                    <a:pt x="3175" y="6350"/>
                  </a:lnTo>
                  <a:close/>
                </a:path>
              </a:pathLst>
            </a:custGeom>
            <a:solidFill>
              <a:srgbClr val="D8E2EF"/>
            </a:solidFill>
          </p:spPr>
        </p:sp>
      </p:grpSp>
      <p:grpSp>
        <p:nvGrpSpPr>
          <p:cNvPr name="Group 275" id="275"/>
          <p:cNvGrpSpPr/>
          <p:nvPr/>
        </p:nvGrpSpPr>
        <p:grpSpPr>
          <a:xfrm rot="0">
            <a:off x="9642348" y="9203436"/>
            <a:ext cx="3044952" cy="233172"/>
            <a:chOff x="0" y="0"/>
            <a:chExt cx="4059936" cy="310896"/>
          </a:xfrm>
        </p:grpSpPr>
        <p:sp>
          <p:nvSpPr>
            <p:cNvPr name="Freeform 276" id="276"/>
            <p:cNvSpPr/>
            <p:nvPr/>
          </p:nvSpPr>
          <p:spPr>
            <a:xfrm flipH="false" flipV="false" rot="0">
              <a:off x="0" y="0"/>
              <a:ext cx="4059936" cy="310896"/>
            </a:xfrm>
            <a:custGeom>
              <a:avLst/>
              <a:gdLst/>
              <a:ahLst/>
              <a:cxnLst/>
              <a:rect r="r" b="b" t="t" l="l"/>
              <a:pathLst>
                <a:path h="310896" w="4059936">
                  <a:moveTo>
                    <a:pt x="0" y="0"/>
                  </a:moveTo>
                  <a:lnTo>
                    <a:pt x="4059936" y="0"/>
                  </a:lnTo>
                  <a:lnTo>
                    <a:pt x="4059936" y="310896"/>
                  </a:lnTo>
                  <a:lnTo>
                    <a:pt x="0" y="310896"/>
                  </a:lnTo>
                  <a:close/>
                </a:path>
              </a:pathLst>
            </a:custGeom>
            <a:blipFill>
              <a:blip r:embed="rId3">
                <a:alphaModFix amt="0"/>
              </a:blip>
              <a:stretch>
                <a:fillRect l="0" t="-204451" r="0" b="-204451"/>
              </a:stretch>
            </a:blipFill>
          </p:spPr>
        </p:sp>
        <p:sp>
          <p:nvSpPr>
            <p:cNvPr name="TextBox 277" id="277"/>
            <p:cNvSpPr txBox="true"/>
            <p:nvPr/>
          </p:nvSpPr>
          <p:spPr>
            <a:xfrm>
              <a:off x="0" y="-28575"/>
              <a:ext cx="4059936" cy="339471"/>
            </a:xfrm>
            <a:prstGeom prst="rect">
              <a:avLst/>
            </a:prstGeom>
          </p:spPr>
          <p:txBody>
            <a:bodyPr anchor="ctr" rtlCol="false" tIns="0" lIns="0" bIns="0" rIns="0"/>
            <a:lstStyle/>
            <a:p>
              <a:pPr algn="l">
                <a:lnSpc>
                  <a:spcPts val="1620"/>
                </a:lnSpc>
              </a:pPr>
              <a:r>
                <a:rPr lang="en-US" sz="1350" b="true">
                  <a:solidFill>
                    <a:srgbClr val="0F172A"/>
                  </a:solidFill>
                  <a:latin typeface="Calibri (MS) Bold"/>
                  <a:ea typeface="Calibri (MS) Bold"/>
                  <a:cs typeface="Calibri (MS) Bold"/>
                  <a:sym typeface="Calibri (MS) Bold"/>
                </a:rPr>
                <a:t>Target leverage over time:</a:t>
              </a:r>
            </a:p>
          </p:txBody>
        </p:sp>
      </p:grpSp>
      <p:grpSp>
        <p:nvGrpSpPr>
          <p:cNvPr name="Group 278" id="278"/>
          <p:cNvGrpSpPr/>
          <p:nvPr/>
        </p:nvGrpSpPr>
        <p:grpSpPr>
          <a:xfrm rot="0">
            <a:off x="12687300" y="9203436"/>
            <a:ext cx="5102352" cy="233172"/>
            <a:chOff x="0" y="0"/>
            <a:chExt cx="6803136" cy="310896"/>
          </a:xfrm>
        </p:grpSpPr>
        <p:sp>
          <p:nvSpPr>
            <p:cNvPr name="Freeform 279" id="279"/>
            <p:cNvSpPr/>
            <p:nvPr/>
          </p:nvSpPr>
          <p:spPr>
            <a:xfrm flipH="false" flipV="false" rot="0">
              <a:off x="0" y="0"/>
              <a:ext cx="6803136" cy="310896"/>
            </a:xfrm>
            <a:custGeom>
              <a:avLst/>
              <a:gdLst/>
              <a:ahLst/>
              <a:cxnLst/>
              <a:rect r="r" b="b" t="t" l="l"/>
              <a:pathLst>
                <a:path h="310896" w="6803136">
                  <a:moveTo>
                    <a:pt x="0" y="0"/>
                  </a:moveTo>
                  <a:lnTo>
                    <a:pt x="6803136" y="0"/>
                  </a:lnTo>
                  <a:lnTo>
                    <a:pt x="6803136" y="310896"/>
                  </a:lnTo>
                  <a:lnTo>
                    <a:pt x="0" y="310896"/>
                  </a:lnTo>
                  <a:close/>
                </a:path>
              </a:pathLst>
            </a:custGeom>
            <a:blipFill>
              <a:blip r:embed="rId3">
                <a:alphaModFix amt="0"/>
              </a:blip>
              <a:stretch>
                <a:fillRect l="0" t="-376378" r="0" b="-376378"/>
              </a:stretch>
            </a:blipFill>
          </p:spPr>
        </p:sp>
        <p:sp>
          <p:nvSpPr>
            <p:cNvPr name="TextBox 280" id="280"/>
            <p:cNvSpPr txBox="true"/>
            <p:nvPr/>
          </p:nvSpPr>
          <p:spPr>
            <a:xfrm>
              <a:off x="0" y="-28575"/>
              <a:ext cx="6803136" cy="339471"/>
            </a:xfrm>
            <a:prstGeom prst="rect">
              <a:avLst/>
            </a:prstGeom>
          </p:spPr>
          <p:txBody>
            <a:bodyPr anchor="ctr" rtlCol="false" tIns="0" lIns="0" bIns="0" rIns="0"/>
            <a:lstStyle/>
            <a:p>
              <a:pPr algn="l">
                <a:lnSpc>
                  <a:spcPts val="1530"/>
                </a:lnSpc>
              </a:pPr>
              <a:r>
                <a:rPr lang="en-US" sz="1275" i="true">
                  <a:solidFill>
                    <a:srgbClr val="1F2937"/>
                  </a:solidFill>
                  <a:latin typeface="Calibri (MS) Italics"/>
                  <a:ea typeface="Calibri (MS) Italics"/>
                  <a:cs typeface="Calibri (MS) Italics"/>
                  <a:sym typeface="Calibri (MS) Italics"/>
                </a:rPr>
                <a:t>low-to-mid 3x EBITDA</a:t>
              </a:r>
            </a:p>
          </p:txBody>
        </p:sp>
      </p:grpSp>
      <p:grpSp>
        <p:nvGrpSpPr>
          <p:cNvPr name="Group 281" id="281"/>
          <p:cNvGrpSpPr/>
          <p:nvPr/>
        </p:nvGrpSpPr>
        <p:grpSpPr>
          <a:xfrm rot="0">
            <a:off x="9532620" y="9491472"/>
            <a:ext cx="8366760" cy="246888"/>
            <a:chOff x="0" y="0"/>
            <a:chExt cx="11155680" cy="329184"/>
          </a:xfrm>
        </p:grpSpPr>
        <p:sp>
          <p:nvSpPr>
            <p:cNvPr name="Freeform 282" id="282"/>
            <p:cNvSpPr/>
            <p:nvPr/>
          </p:nvSpPr>
          <p:spPr>
            <a:xfrm flipH="false" flipV="false" rot="0">
              <a:off x="0" y="0"/>
              <a:ext cx="11155680" cy="329184"/>
            </a:xfrm>
            <a:custGeom>
              <a:avLst/>
              <a:gdLst/>
              <a:ahLst/>
              <a:cxnLst/>
              <a:rect r="r" b="b" t="t" l="l"/>
              <a:pathLst>
                <a:path h="329184" w="11155680">
                  <a:moveTo>
                    <a:pt x="0" y="0"/>
                  </a:moveTo>
                  <a:lnTo>
                    <a:pt x="11155680" y="0"/>
                  </a:lnTo>
                  <a:lnTo>
                    <a:pt x="11155680" y="329184"/>
                  </a:lnTo>
                  <a:lnTo>
                    <a:pt x="0" y="329184"/>
                  </a:lnTo>
                  <a:close/>
                </a:path>
              </a:pathLst>
            </a:custGeom>
            <a:blipFill>
              <a:blip r:embed="rId3">
                <a:alphaModFix amt="0"/>
              </a:blip>
              <a:stretch>
                <a:fillRect l="0" t="-610326" r="0" b="-610326"/>
              </a:stretch>
            </a:blipFill>
          </p:spPr>
        </p:sp>
        <p:sp>
          <p:nvSpPr>
            <p:cNvPr name="TextBox 283" id="283"/>
            <p:cNvSpPr txBox="true"/>
            <p:nvPr/>
          </p:nvSpPr>
          <p:spPr>
            <a:xfrm>
              <a:off x="0" y="-28575"/>
              <a:ext cx="11155680" cy="357759"/>
            </a:xfrm>
            <a:prstGeom prst="rect">
              <a:avLst/>
            </a:prstGeom>
          </p:spPr>
          <p:txBody>
            <a:bodyPr anchor="ctr" rtlCol="false" tIns="0" lIns="0" bIns="0" rIns="0"/>
            <a:lstStyle/>
            <a:p>
              <a:pPr algn="ctr">
                <a:lnSpc>
                  <a:spcPts val="1620"/>
                </a:lnSpc>
              </a:pPr>
              <a:r>
                <a:rPr lang="en-US" sz="1350" i="true">
                  <a:solidFill>
                    <a:srgbClr val="475569"/>
                  </a:solidFill>
                  <a:latin typeface="Calibri (MS) Italics"/>
                  <a:ea typeface="Calibri (MS) Italics"/>
                  <a:cs typeface="Calibri (MS) Italics"/>
                  <a:sym typeface="Calibri (MS) Italics"/>
                </a:rPr>
                <a:t>Combined company EV in QXO materials:  ~ $50B.</a:t>
              </a:r>
            </a:p>
          </p:txBody>
        </p:sp>
      </p:grpSp>
      <p:grpSp>
        <p:nvGrpSpPr>
          <p:cNvPr name="Group 284" id="284"/>
          <p:cNvGrpSpPr/>
          <p:nvPr/>
        </p:nvGrpSpPr>
        <p:grpSpPr>
          <a:xfrm rot="0">
            <a:off x="274320" y="9957816"/>
            <a:ext cx="17734788" cy="274320"/>
            <a:chOff x="0" y="0"/>
            <a:chExt cx="23646384" cy="365760"/>
          </a:xfrm>
        </p:grpSpPr>
        <p:sp>
          <p:nvSpPr>
            <p:cNvPr name="Freeform 285" id="285"/>
            <p:cNvSpPr/>
            <p:nvPr/>
          </p:nvSpPr>
          <p:spPr>
            <a:xfrm flipH="false" flipV="false" rot="0">
              <a:off x="0" y="0"/>
              <a:ext cx="23646385" cy="365760"/>
            </a:xfrm>
            <a:custGeom>
              <a:avLst/>
              <a:gdLst/>
              <a:ahLst/>
              <a:cxnLst/>
              <a:rect r="r" b="b" t="t" l="l"/>
              <a:pathLst>
                <a:path h="365760" w="23646385">
                  <a:moveTo>
                    <a:pt x="0" y="0"/>
                  </a:moveTo>
                  <a:lnTo>
                    <a:pt x="23646385" y="0"/>
                  </a:lnTo>
                  <a:lnTo>
                    <a:pt x="23646385" y="365760"/>
                  </a:lnTo>
                  <a:lnTo>
                    <a:pt x="0" y="365760"/>
                  </a:lnTo>
                  <a:close/>
                </a:path>
              </a:pathLst>
            </a:custGeom>
            <a:blipFill>
              <a:blip r:embed="rId3">
                <a:alphaModFix amt="0"/>
              </a:blip>
              <a:stretch>
                <a:fillRect l="0" t="-1209707" r="0" b="-1209707"/>
              </a:stretch>
            </a:blipFill>
          </p:spPr>
        </p:sp>
        <p:sp>
          <p:nvSpPr>
            <p:cNvPr name="TextBox 286" id="286"/>
            <p:cNvSpPr txBox="true"/>
            <p:nvPr/>
          </p:nvSpPr>
          <p:spPr>
            <a:xfrm>
              <a:off x="0" y="-19050"/>
              <a:ext cx="23646384" cy="384810"/>
            </a:xfrm>
            <a:prstGeom prst="rect">
              <a:avLst/>
            </a:prstGeom>
          </p:spPr>
          <p:txBody>
            <a:bodyPr anchor="ctr" rtlCol="false" tIns="0" lIns="0" bIns="0" rIns="0"/>
            <a:lstStyle/>
            <a:p>
              <a:pPr algn="l">
                <a:lnSpc>
                  <a:spcPts val="1439"/>
                </a:lnSpc>
              </a:pPr>
              <a:r>
                <a:rPr lang="en-US" sz="1200" i="true">
                  <a:solidFill>
                    <a:srgbClr val="6B7280"/>
                  </a:solidFill>
                  <a:latin typeface="Calibri (MS) Italics"/>
                  <a:ea typeface="Calibri (MS) Italics"/>
                  <a:cs typeface="Calibri (MS) Italics"/>
                  <a:sym typeface="Calibri (MS) Italics"/>
                </a:rPr>
                <a:t>Source: QXO investor presentation and script (April 19–20, 2026); company filings. Values illustrative and rounded where noted.</a:t>
              </a:r>
            </a:p>
          </p:txBody>
        </p:sp>
      </p:grpSp>
      <p:grpSp>
        <p:nvGrpSpPr>
          <p:cNvPr name="Group 287" id="287"/>
          <p:cNvGrpSpPr/>
          <p:nvPr/>
        </p:nvGrpSpPr>
        <p:grpSpPr>
          <a:xfrm rot="0">
            <a:off x="0" y="0"/>
            <a:ext cx="18288000" cy="1298258"/>
            <a:chOff x="0" y="0"/>
            <a:chExt cx="24384000" cy="1731010"/>
          </a:xfrm>
        </p:grpSpPr>
        <p:sp>
          <p:nvSpPr>
            <p:cNvPr name="Freeform 288" id="288" descr="Sparks flying from a machine  AI-generated content may be incorrect."/>
            <p:cNvSpPr/>
            <p:nvPr/>
          </p:nvSpPr>
          <p:spPr>
            <a:xfrm flipH="false" flipV="false" rot="0">
              <a:off x="0" y="0"/>
              <a:ext cx="24384000" cy="1730967"/>
            </a:xfrm>
            <a:custGeom>
              <a:avLst/>
              <a:gdLst/>
              <a:ahLst/>
              <a:cxnLst/>
              <a:rect r="r" b="b" t="t" l="l"/>
              <a:pathLst>
                <a:path h="1730967" w="24384000">
                  <a:moveTo>
                    <a:pt x="0" y="0"/>
                  </a:moveTo>
                  <a:lnTo>
                    <a:pt x="24384000" y="0"/>
                  </a:lnTo>
                  <a:lnTo>
                    <a:pt x="24384000" y="1730967"/>
                  </a:lnTo>
                  <a:lnTo>
                    <a:pt x="0" y="1730967"/>
                  </a:lnTo>
                  <a:lnTo>
                    <a:pt x="0" y="0"/>
                  </a:lnTo>
                  <a:close/>
                </a:path>
              </a:pathLst>
            </a:custGeom>
            <a:blipFill>
              <a:blip r:embed="rId10"/>
              <a:stretch>
                <a:fillRect l="0" t="-52404" r="0" b="-558633"/>
              </a:stretch>
            </a:blipFill>
          </p:spPr>
        </p:sp>
      </p:grpSp>
      <p:grpSp>
        <p:nvGrpSpPr>
          <p:cNvPr name="Group 289" id="289"/>
          <p:cNvGrpSpPr/>
          <p:nvPr/>
        </p:nvGrpSpPr>
        <p:grpSpPr>
          <a:xfrm rot="0">
            <a:off x="-19050" y="0"/>
            <a:ext cx="16265385" cy="1183958"/>
            <a:chOff x="0" y="0"/>
            <a:chExt cx="21687180" cy="1578610"/>
          </a:xfrm>
        </p:grpSpPr>
        <p:sp>
          <p:nvSpPr>
            <p:cNvPr name="Freeform 290" id="290"/>
            <p:cNvSpPr/>
            <p:nvPr/>
          </p:nvSpPr>
          <p:spPr>
            <a:xfrm flipH="false" flipV="false" rot="0">
              <a:off x="0" y="0"/>
              <a:ext cx="21687155" cy="1578570"/>
            </a:xfrm>
            <a:custGeom>
              <a:avLst/>
              <a:gdLst/>
              <a:ahLst/>
              <a:cxnLst/>
              <a:rect r="r" b="b" t="t" l="l"/>
              <a:pathLst>
                <a:path h="1578570" w="21687155">
                  <a:moveTo>
                    <a:pt x="0" y="0"/>
                  </a:moveTo>
                  <a:lnTo>
                    <a:pt x="21687155" y="0"/>
                  </a:lnTo>
                  <a:lnTo>
                    <a:pt x="21687155" y="1578570"/>
                  </a:lnTo>
                  <a:lnTo>
                    <a:pt x="0" y="1578570"/>
                  </a:lnTo>
                  <a:close/>
                </a:path>
              </a:pathLst>
            </a:custGeom>
            <a:solidFill>
              <a:srgbClr val="404040">
                <a:alpha val="24706"/>
              </a:srgbClr>
            </a:solidFill>
          </p:spPr>
        </p:sp>
      </p:grpSp>
      <p:grpSp>
        <p:nvGrpSpPr>
          <p:cNvPr name="Group 291" id="291"/>
          <p:cNvGrpSpPr/>
          <p:nvPr/>
        </p:nvGrpSpPr>
        <p:grpSpPr>
          <a:xfrm rot="0">
            <a:off x="-3" y="-19050"/>
            <a:ext cx="14481315" cy="1322070"/>
            <a:chOff x="0" y="0"/>
            <a:chExt cx="19308420" cy="1762760"/>
          </a:xfrm>
        </p:grpSpPr>
        <p:sp>
          <p:nvSpPr>
            <p:cNvPr name="Freeform 292" id="292"/>
            <p:cNvSpPr/>
            <p:nvPr/>
          </p:nvSpPr>
          <p:spPr>
            <a:xfrm flipH="false" flipV="false" rot="0">
              <a:off x="0" y="0"/>
              <a:ext cx="19308445" cy="1762716"/>
            </a:xfrm>
            <a:custGeom>
              <a:avLst/>
              <a:gdLst/>
              <a:ahLst/>
              <a:cxnLst/>
              <a:rect r="r" b="b" t="t" l="l"/>
              <a:pathLst>
                <a:path h="1762716" w="19308445">
                  <a:moveTo>
                    <a:pt x="0" y="0"/>
                  </a:moveTo>
                  <a:lnTo>
                    <a:pt x="19308445" y="0"/>
                  </a:lnTo>
                  <a:lnTo>
                    <a:pt x="19308445" y="1762716"/>
                  </a:lnTo>
                  <a:lnTo>
                    <a:pt x="0" y="1762716"/>
                  </a:lnTo>
                  <a:close/>
                </a:path>
              </a:pathLst>
            </a:custGeom>
            <a:solidFill>
              <a:srgbClr val="262626">
                <a:alpha val="24706"/>
              </a:srgbClr>
            </a:solidFill>
          </p:spPr>
        </p:sp>
      </p:grpSp>
      <p:grpSp>
        <p:nvGrpSpPr>
          <p:cNvPr name="Group 293" id="293"/>
          <p:cNvGrpSpPr/>
          <p:nvPr/>
        </p:nvGrpSpPr>
        <p:grpSpPr>
          <a:xfrm rot="0">
            <a:off x="0" y="0"/>
            <a:ext cx="12458700" cy="1298258"/>
            <a:chOff x="0" y="0"/>
            <a:chExt cx="16611600" cy="1731010"/>
          </a:xfrm>
        </p:grpSpPr>
        <p:sp>
          <p:nvSpPr>
            <p:cNvPr name="Freeform 294" id="294"/>
            <p:cNvSpPr/>
            <p:nvPr/>
          </p:nvSpPr>
          <p:spPr>
            <a:xfrm flipH="false" flipV="false" rot="0">
              <a:off x="0" y="0"/>
              <a:ext cx="16611600" cy="1730967"/>
            </a:xfrm>
            <a:custGeom>
              <a:avLst/>
              <a:gdLst/>
              <a:ahLst/>
              <a:cxnLst/>
              <a:rect r="r" b="b" t="t" l="l"/>
              <a:pathLst>
                <a:path h="1730967" w="16611600">
                  <a:moveTo>
                    <a:pt x="0" y="0"/>
                  </a:moveTo>
                  <a:lnTo>
                    <a:pt x="16611600" y="0"/>
                  </a:lnTo>
                  <a:lnTo>
                    <a:pt x="16611600" y="1730967"/>
                  </a:lnTo>
                  <a:lnTo>
                    <a:pt x="0" y="1730967"/>
                  </a:lnTo>
                  <a:close/>
                </a:path>
              </a:pathLst>
            </a:custGeom>
            <a:solidFill>
              <a:srgbClr val="000000">
                <a:alpha val="24706"/>
              </a:srgbClr>
            </a:solidFill>
          </p:spPr>
        </p:sp>
      </p:grpSp>
      <p:grpSp>
        <p:nvGrpSpPr>
          <p:cNvPr name="Group 295" id="295"/>
          <p:cNvGrpSpPr/>
          <p:nvPr/>
        </p:nvGrpSpPr>
        <p:grpSpPr>
          <a:xfrm rot="0">
            <a:off x="15529726" y="-32442"/>
            <a:ext cx="2758274" cy="1330700"/>
            <a:chOff x="0" y="0"/>
            <a:chExt cx="3630308" cy="1751403"/>
          </a:xfrm>
        </p:grpSpPr>
        <p:sp>
          <p:nvSpPr>
            <p:cNvPr name="Freeform 296" id="296"/>
            <p:cNvSpPr/>
            <p:nvPr/>
          </p:nvSpPr>
          <p:spPr>
            <a:xfrm flipH="false" flipV="false" rot="0">
              <a:off x="0" y="0"/>
              <a:ext cx="3630295" cy="1751392"/>
            </a:xfrm>
            <a:custGeom>
              <a:avLst/>
              <a:gdLst/>
              <a:ahLst/>
              <a:cxnLst/>
              <a:rect r="r" b="b" t="t" l="l"/>
              <a:pathLst>
                <a:path h="1751392" w="3630295">
                  <a:moveTo>
                    <a:pt x="0" y="0"/>
                  </a:moveTo>
                  <a:lnTo>
                    <a:pt x="3630295" y="0"/>
                  </a:lnTo>
                  <a:lnTo>
                    <a:pt x="3630295" y="1751392"/>
                  </a:lnTo>
                  <a:lnTo>
                    <a:pt x="0" y="1751392"/>
                  </a:lnTo>
                  <a:lnTo>
                    <a:pt x="0" y="0"/>
                  </a:lnTo>
                  <a:close/>
                </a:path>
              </a:pathLst>
            </a:custGeom>
            <a:blipFill>
              <a:blip r:embed="rId11"/>
              <a:stretch>
                <a:fillRect l="0" t="-8297" r="0" b="-8298"/>
              </a:stretch>
            </a:blipFill>
          </p:spPr>
        </p:sp>
      </p:grpSp>
      <p:sp>
        <p:nvSpPr>
          <p:cNvPr name="TextBox 297" id="297"/>
          <p:cNvSpPr txBox="true"/>
          <p:nvPr/>
        </p:nvSpPr>
        <p:spPr>
          <a:xfrm rot="0">
            <a:off x="643061" y="320507"/>
            <a:ext cx="6266656" cy="819150"/>
          </a:xfrm>
          <a:prstGeom prst="rect">
            <a:avLst/>
          </a:prstGeom>
        </p:spPr>
        <p:txBody>
          <a:bodyPr anchor="t" rtlCol="false" tIns="0" lIns="0" bIns="0" rIns="0">
            <a:spAutoFit/>
          </a:bodyPr>
          <a:lstStyle/>
          <a:p>
            <a:pPr algn="l">
              <a:lnSpc>
                <a:spcPts val="6480"/>
              </a:lnSpc>
            </a:pPr>
            <a:r>
              <a:rPr lang="en-US" sz="5400">
                <a:solidFill>
                  <a:srgbClr val="FFFFFF"/>
                </a:solidFill>
                <a:latin typeface="Aptos"/>
                <a:ea typeface="Aptos"/>
                <a:cs typeface="Aptos"/>
                <a:sym typeface="Aptos"/>
              </a:rPr>
              <a:t>Jacobs Equity Unlock</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2458700" cy="1519085"/>
            <a:chOff x="0" y="0"/>
            <a:chExt cx="16611600" cy="2025447"/>
          </a:xfrm>
        </p:grpSpPr>
        <p:sp>
          <p:nvSpPr>
            <p:cNvPr name="Freeform 9" id="9"/>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grpSp>
        <p:nvGrpSpPr>
          <p:cNvPr name="Group 10" id="10"/>
          <p:cNvGrpSpPr/>
          <p:nvPr/>
        </p:nvGrpSpPr>
        <p:grpSpPr>
          <a:xfrm rot="0">
            <a:off x="15529726" y="-32442"/>
            <a:ext cx="2758274" cy="1551527"/>
            <a:chOff x="0" y="0"/>
            <a:chExt cx="3630308" cy="2042046"/>
          </a:xfrm>
        </p:grpSpPr>
        <p:sp>
          <p:nvSpPr>
            <p:cNvPr name="Freeform 11" id="11"/>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grpSp>
        <p:nvGrpSpPr>
          <p:cNvPr name="Group 12" id="12"/>
          <p:cNvGrpSpPr/>
          <p:nvPr/>
        </p:nvGrpSpPr>
        <p:grpSpPr>
          <a:xfrm rot="0">
            <a:off x="9683926" y="5834261"/>
            <a:ext cx="8439095" cy="3600780"/>
            <a:chOff x="0" y="0"/>
            <a:chExt cx="13653995" cy="5825866"/>
          </a:xfrm>
        </p:grpSpPr>
        <p:sp>
          <p:nvSpPr>
            <p:cNvPr name="Freeform 13" id="13" descr="A black and yellow background with white text  AI-generated content may be incorrect."/>
            <p:cNvSpPr/>
            <p:nvPr/>
          </p:nvSpPr>
          <p:spPr>
            <a:xfrm flipH="false" flipV="false" rot="0">
              <a:off x="0" y="0"/>
              <a:ext cx="13653945" cy="5825878"/>
            </a:xfrm>
            <a:custGeom>
              <a:avLst/>
              <a:gdLst/>
              <a:ahLst/>
              <a:cxnLst/>
              <a:rect r="r" b="b" t="t" l="l"/>
              <a:pathLst>
                <a:path h="5825878" w="13653945">
                  <a:moveTo>
                    <a:pt x="0" y="0"/>
                  </a:moveTo>
                  <a:lnTo>
                    <a:pt x="13653945" y="0"/>
                  </a:lnTo>
                  <a:lnTo>
                    <a:pt x="13653945" y="5825878"/>
                  </a:lnTo>
                  <a:lnTo>
                    <a:pt x="0" y="5825878"/>
                  </a:lnTo>
                  <a:lnTo>
                    <a:pt x="0" y="0"/>
                  </a:lnTo>
                  <a:close/>
                </a:path>
              </a:pathLst>
            </a:custGeom>
            <a:blipFill>
              <a:blip r:embed="rId5"/>
              <a:stretch>
                <a:fillRect l="-2664" t="-3782" r="-866" b="-234"/>
              </a:stretch>
            </a:blipFill>
          </p:spPr>
        </p:sp>
      </p:grpSp>
      <p:grpSp>
        <p:nvGrpSpPr>
          <p:cNvPr name="Group 14" id="14"/>
          <p:cNvGrpSpPr/>
          <p:nvPr/>
        </p:nvGrpSpPr>
        <p:grpSpPr>
          <a:xfrm rot="0">
            <a:off x="164979" y="5834261"/>
            <a:ext cx="9379831" cy="3600780"/>
            <a:chOff x="0" y="0"/>
            <a:chExt cx="13995171" cy="5372542"/>
          </a:xfrm>
        </p:grpSpPr>
        <p:sp>
          <p:nvSpPr>
            <p:cNvPr name="Freeform 15" id="15" descr="A close-up of a chart  AI-generated content may be incorrect."/>
            <p:cNvSpPr/>
            <p:nvPr/>
          </p:nvSpPr>
          <p:spPr>
            <a:xfrm flipH="false" flipV="false" rot="0">
              <a:off x="0" y="0"/>
              <a:ext cx="13995195" cy="5372605"/>
            </a:xfrm>
            <a:custGeom>
              <a:avLst/>
              <a:gdLst/>
              <a:ahLst/>
              <a:cxnLst/>
              <a:rect r="r" b="b" t="t" l="l"/>
              <a:pathLst>
                <a:path h="5372605" w="13995195">
                  <a:moveTo>
                    <a:pt x="0" y="0"/>
                  </a:moveTo>
                  <a:lnTo>
                    <a:pt x="13995195" y="0"/>
                  </a:lnTo>
                  <a:lnTo>
                    <a:pt x="13995195" y="5372605"/>
                  </a:lnTo>
                  <a:lnTo>
                    <a:pt x="0" y="5372605"/>
                  </a:lnTo>
                  <a:lnTo>
                    <a:pt x="0" y="0"/>
                  </a:lnTo>
                  <a:close/>
                </a:path>
              </a:pathLst>
            </a:custGeom>
            <a:blipFill>
              <a:blip r:embed="rId6"/>
              <a:stretch>
                <a:fillRect l="0" t="-581" r="0" b="-580"/>
              </a:stretch>
            </a:blipFill>
            <a:ln w="19050" cap="sq">
              <a:solidFill>
                <a:srgbClr val="000000"/>
              </a:solidFill>
              <a:prstDash val="solid"/>
              <a:miter/>
            </a:ln>
          </p:spPr>
        </p:sp>
      </p:grpSp>
      <p:grpSp>
        <p:nvGrpSpPr>
          <p:cNvPr name="Group 16" id="16"/>
          <p:cNvGrpSpPr/>
          <p:nvPr/>
        </p:nvGrpSpPr>
        <p:grpSpPr>
          <a:xfrm rot="0">
            <a:off x="164979" y="2033062"/>
            <a:ext cx="17958041" cy="3447970"/>
            <a:chOff x="0" y="0"/>
            <a:chExt cx="23034663" cy="4422689"/>
          </a:xfrm>
        </p:grpSpPr>
        <p:sp>
          <p:nvSpPr>
            <p:cNvPr name="Freeform 17" id="17" descr="A screenshot of a computer  AI-generated content may be incorrect."/>
            <p:cNvSpPr/>
            <p:nvPr/>
          </p:nvSpPr>
          <p:spPr>
            <a:xfrm flipH="false" flipV="false" rot="0">
              <a:off x="0" y="0"/>
              <a:ext cx="23034625" cy="4422739"/>
            </a:xfrm>
            <a:custGeom>
              <a:avLst/>
              <a:gdLst/>
              <a:ahLst/>
              <a:cxnLst/>
              <a:rect r="r" b="b" t="t" l="l"/>
              <a:pathLst>
                <a:path h="4422739" w="23034625">
                  <a:moveTo>
                    <a:pt x="0" y="0"/>
                  </a:moveTo>
                  <a:lnTo>
                    <a:pt x="23034625" y="0"/>
                  </a:lnTo>
                  <a:lnTo>
                    <a:pt x="23034625" y="4422739"/>
                  </a:lnTo>
                  <a:lnTo>
                    <a:pt x="0" y="4422739"/>
                  </a:lnTo>
                  <a:lnTo>
                    <a:pt x="0" y="0"/>
                  </a:lnTo>
                  <a:close/>
                </a:path>
              </a:pathLst>
            </a:custGeom>
            <a:blipFill>
              <a:blip r:embed="rId7"/>
              <a:stretch>
                <a:fillRect l="-2758" t="-1" r="-2758" b="0"/>
              </a:stretch>
            </a:blipFill>
            <a:ln w="19050" cap="sq">
              <a:solidFill>
                <a:srgbClr val="000000"/>
              </a:solidFill>
              <a:prstDash val="solid"/>
              <a:miter/>
            </a:ln>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2458700" cy="1519085"/>
            <a:chOff x="0" y="0"/>
            <a:chExt cx="16611600" cy="2025447"/>
          </a:xfrm>
        </p:grpSpPr>
        <p:sp>
          <p:nvSpPr>
            <p:cNvPr name="Freeform 9" id="9"/>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grpSp>
        <p:nvGrpSpPr>
          <p:cNvPr name="Group 10" id="10"/>
          <p:cNvGrpSpPr/>
          <p:nvPr/>
        </p:nvGrpSpPr>
        <p:grpSpPr>
          <a:xfrm rot="0">
            <a:off x="15565269" y="-32442"/>
            <a:ext cx="2722731" cy="1531534"/>
            <a:chOff x="0" y="0"/>
            <a:chExt cx="3630308" cy="2042046"/>
          </a:xfrm>
        </p:grpSpPr>
        <p:sp>
          <p:nvSpPr>
            <p:cNvPr name="Freeform 11" id="11" descr="A blue and white logo  AI-generated content may be incorrect."/>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sp>
        <p:nvSpPr>
          <p:cNvPr name="Freeform 12" id="12"/>
          <p:cNvSpPr/>
          <p:nvPr/>
        </p:nvSpPr>
        <p:spPr>
          <a:xfrm flipH="false" flipV="false" rot="0">
            <a:off x="516320" y="3255881"/>
            <a:ext cx="17255360" cy="5572080"/>
          </a:xfrm>
          <a:custGeom>
            <a:avLst/>
            <a:gdLst/>
            <a:ahLst/>
            <a:cxnLst/>
            <a:rect r="r" b="b" t="t" l="l"/>
            <a:pathLst>
              <a:path h="5572080" w="17255360">
                <a:moveTo>
                  <a:pt x="0" y="0"/>
                </a:moveTo>
                <a:lnTo>
                  <a:pt x="17255360" y="0"/>
                </a:lnTo>
                <a:lnTo>
                  <a:pt x="17255360" y="5572080"/>
                </a:lnTo>
                <a:lnTo>
                  <a:pt x="0" y="5572080"/>
                </a:lnTo>
                <a:lnTo>
                  <a:pt x="0" y="0"/>
                </a:lnTo>
                <a:close/>
              </a:path>
            </a:pathLst>
          </a:custGeom>
          <a:blipFill>
            <a:blip r:embed="rId5"/>
            <a:stretch>
              <a:fillRect l="0" t="0" r="-13021" b="0"/>
            </a:stretch>
          </a:blipFill>
        </p:spPr>
      </p:sp>
      <p:sp>
        <p:nvSpPr>
          <p:cNvPr name="TextBox 13" id="13"/>
          <p:cNvSpPr txBox="true"/>
          <p:nvPr/>
        </p:nvSpPr>
        <p:spPr>
          <a:xfrm rot="0">
            <a:off x="643061" y="320507"/>
            <a:ext cx="8091449" cy="878053"/>
          </a:xfrm>
          <a:prstGeom prst="rect">
            <a:avLst/>
          </a:prstGeom>
        </p:spPr>
        <p:txBody>
          <a:bodyPr anchor="t" rtlCol="false" tIns="0" lIns="0" bIns="0" rIns="0">
            <a:spAutoFit/>
          </a:bodyPr>
          <a:lstStyle/>
          <a:p>
            <a:pPr algn="l">
              <a:lnSpc>
                <a:spcPts val="6480"/>
              </a:lnSpc>
            </a:pPr>
            <a:r>
              <a:rPr lang="en-US" sz="5400">
                <a:solidFill>
                  <a:srgbClr val="FFFFFF"/>
                </a:solidFill>
                <a:latin typeface="Aptos"/>
                <a:ea typeface="Aptos"/>
                <a:cs typeface="Aptos"/>
                <a:sym typeface="Aptos"/>
              </a:rPr>
              <a:t>Competition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grpSp>
        <p:nvGrpSpPr>
          <p:cNvPr name="Group 12" id="12"/>
          <p:cNvGrpSpPr/>
          <p:nvPr/>
        </p:nvGrpSpPr>
        <p:grpSpPr>
          <a:xfrm rot="0">
            <a:off x="148556" y="3990479"/>
            <a:ext cx="9135834" cy="5804770"/>
            <a:chOff x="0" y="0"/>
            <a:chExt cx="11878462" cy="7547394"/>
          </a:xfrm>
        </p:grpSpPr>
        <p:sp>
          <p:nvSpPr>
            <p:cNvPr name="Freeform 13" id="13"/>
            <p:cNvSpPr/>
            <p:nvPr/>
          </p:nvSpPr>
          <p:spPr>
            <a:xfrm flipH="false" flipV="false" rot="0">
              <a:off x="12700" y="23115"/>
              <a:ext cx="11853037" cy="7501210"/>
            </a:xfrm>
            <a:custGeom>
              <a:avLst/>
              <a:gdLst/>
              <a:ahLst/>
              <a:cxnLst/>
              <a:rect r="r" b="b" t="t" l="l"/>
              <a:pathLst>
                <a:path h="7501210" w="11853037">
                  <a:moveTo>
                    <a:pt x="0" y="0"/>
                  </a:moveTo>
                  <a:lnTo>
                    <a:pt x="11853037" y="0"/>
                  </a:lnTo>
                  <a:lnTo>
                    <a:pt x="11853037" y="7501210"/>
                  </a:lnTo>
                  <a:lnTo>
                    <a:pt x="0" y="7501210"/>
                  </a:lnTo>
                  <a:close/>
                </a:path>
              </a:pathLst>
            </a:custGeom>
            <a:blipFill>
              <a:blip r:embed="rId4"/>
              <a:stretch>
                <a:fillRect l="-1107" t="-308" r="-1112" b="-37"/>
              </a:stretch>
            </a:blipFill>
          </p:spPr>
        </p:sp>
        <p:sp>
          <p:nvSpPr>
            <p:cNvPr name="Freeform 14" id="14"/>
            <p:cNvSpPr/>
            <p:nvPr/>
          </p:nvSpPr>
          <p:spPr>
            <a:xfrm flipH="false" flipV="false" rot="0">
              <a:off x="0" y="0"/>
              <a:ext cx="11878437" cy="7547419"/>
            </a:xfrm>
            <a:custGeom>
              <a:avLst/>
              <a:gdLst/>
              <a:ahLst/>
              <a:cxnLst/>
              <a:rect r="r" b="b" t="t" l="l"/>
              <a:pathLst>
                <a:path h="7547419" w="11878437">
                  <a:moveTo>
                    <a:pt x="12700" y="0"/>
                  </a:moveTo>
                  <a:lnTo>
                    <a:pt x="11865737" y="0"/>
                  </a:lnTo>
                  <a:cubicBezTo>
                    <a:pt x="11872722" y="0"/>
                    <a:pt x="11878437" y="10402"/>
                    <a:pt x="11878437" y="23115"/>
                  </a:cubicBezTo>
                  <a:lnTo>
                    <a:pt x="11878437" y="7524325"/>
                  </a:lnTo>
                  <a:cubicBezTo>
                    <a:pt x="11878437" y="7537038"/>
                    <a:pt x="11872722" y="7547419"/>
                    <a:pt x="11865737" y="7547419"/>
                  </a:cubicBezTo>
                  <a:lnTo>
                    <a:pt x="12700" y="7547419"/>
                  </a:lnTo>
                  <a:cubicBezTo>
                    <a:pt x="5715" y="7547419"/>
                    <a:pt x="0" y="7537038"/>
                    <a:pt x="0" y="7524325"/>
                  </a:cubicBezTo>
                  <a:lnTo>
                    <a:pt x="0" y="23115"/>
                  </a:lnTo>
                  <a:cubicBezTo>
                    <a:pt x="0" y="10402"/>
                    <a:pt x="5715" y="0"/>
                    <a:pt x="12700" y="0"/>
                  </a:cubicBezTo>
                  <a:moveTo>
                    <a:pt x="12700" y="46230"/>
                  </a:moveTo>
                  <a:lnTo>
                    <a:pt x="12700" y="23115"/>
                  </a:lnTo>
                  <a:lnTo>
                    <a:pt x="25400" y="23115"/>
                  </a:lnTo>
                  <a:lnTo>
                    <a:pt x="25400" y="7524325"/>
                  </a:lnTo>
                  <a:lnTo>
                    <a:pt x="12700" y="7524325"/>
                  </a:lnTo>
                  <a:lnTo>
                    <a:pt x="12700" y="7501210"/>
                  </a:lnTo>
                  <a:lnTo>
                    <a:pt x="11865737" y="7501210"/>
                  </a:lnTo>
                  <a:lnTo>
                    <a:pt x="11865737" y="7524325"/>
                  </a:lnTo>
                  <a:lnTo>
                    <a:pt x="11853037" y="7524325"/>
                  </a:lnTo>
                  <a:lnTo>
                    <a:pt x="11853037" y="23115"/>
                  </a:lnTo>
                  <a:lnTo>
                    <a:pt x="11865737" y="23115"/>
                  </a:lnTo>
                  <a:lnTo>
                    <a:pt x="11865737" y="46230"/>
                  </a:lnTo>
                  <a:lnTo>
                    <a:pt x="12700" y="46230"/>
                  </a:lnTo>
                  <a:close/>
                </a:path>
              </a:pathLst>
            </a:custGeom>
            <a:solidFill>
              <a:srgbClr val="2A2A2A"/>
            </a:solidFill>
          </p:spPr>
        </p:sp>
      </p:grpSp>
      <p:grpSp>
        <p:nvGrpSpPr>
          <p:cNvPr name="Group 15" id="15"/>
          <p:cNvGrpSpPr/>
          <p:nvPr/>
        </p:nvGrpSpPr>
        <p:grpSpPr>
          <a:xfrm rot="0">
            <a:off x="148556" y="3329688"/>
            <a:ext cx="9135834" cy="515226"/>
            <a:chOff x="0" y="0"/>
            <a:chExt cx="11878462" cy="669900"/>
          </a:xfrm>
        </p:grpSpPr>
        <p:sp>
          <p:nvSpPr>
            <p:cNvPr name="Freeform 16" id="16"/>
            <p:cNvSpPr/>
            <p:nvPr/>
          </p:nvSpPr>
          <p:spPr>
            <a:xfrm flipH="false" flipV="false" rot="0">
              <a:off x="12700" y="12700"/>
              <a:ext cx="11853037" cy="644525"/>
            </a:xfrm>
            <a:custGeom>
              <a:avLst/>
              <a:gdLst/>
              <a:ahLst/>
              <a:cxnLst/>
              <a:rect r="r" b="b" t="t" l="l"/>
              <a:pathLst>
                <a:path h="644525" w="11853037">
                  <a:moveTo>
                    <a:pt x="0" y="0"/>
                  </a:moveTo>
                  <a:lnTo>
                    <a:pt x="11853037" y="0"/>
                  </a:lnTo>
                  <a:lnTo>
                    <a:pt x="11853037" y="644525"/>
                  </a:lnTo>
                  <a:lnTo>
                    <a:pt x="0" y="644525"/>
                  </a:lnTo>
                  <a:close/>
                </a:path>
              </a:pathLst>
            </a:custGeom>
            <a:solidFill>
              <a:srgbClr val="000000"/>
            </a:solidFill>
          </p:spPr>
        </p:sp>
        <p:sp>
          <p:nvSpPr>
            <p:cNvPr name="Freeform 17" id="17"/>
            <p:cNvSpPr/>
            <p:nvPr/>
          </p:nvSpPr>
          <p:spPr>
            <a:xfrm flipH="false" flipV="false" rot="0">
              <a:off x="0" y="0"/>
              <a:ext cx="11878437" cy="669925"/>
            </a:xfrm>
            <a:custGeom>
              <a:avLst/>
              <a:gdLst/>
              <a:ahLst/>
              <a:cxnLst/>
              <a:rect r="r" b="b" t="t" l="l"/>
              <a:pathLst>
                <a:path h="669925" w="11878437">
                  <a:moveTo>
                    <a:pt x="12700" y="0"/>
                  </a:moveTo>
                  <a:lnTo>
                    <a:pt x="11865737" y="0"/>
                  </a:lnTo>
                  <a:cubicBezTo>
                    <a:pt x="11872722" y="0"/>
                    <a:pt x="11878437" y="5715"/>
                    <a:pt x="11878437" y="12700"/>
                  </a:cubicBezTo>
                  <a:lnTo>
                    <a:pt x="11878437" y="657225"/>
                  </a:lnTo>
                  <a:cubicBezTo>
                    <a:pt x="11878437" y="664210"/>
                    <a:pt x="11872722" y="669925"/>
                    <a:pt x="11865737" y="669925"/>
                  </a:cubicBezTo>
                  <a:lnTo>
                    <a:pt x="12700" y="669925"/>
                  </a:lnTo>
                  <a:cubicBezTo>
                    <a:pt x="5715" y="669925"/>
                    <a:pt x="0" y="664210"/>
                    <a:pt x="0" y="657225"/>
                  </a:cubicBezTo>
                  <a:lnTo>
                    <a:pt x="0" y="12700"/>
                  </a:lnTo>
                  <a:cubicBezTo>
                    <a:pt x="0" y="5715"/>
                    <a:pt x="5715" y="0"/>
                    <a:pt x="12700" y="0"/>
                  </a:cubicBezTo>
                  <a:moveTo>
                    <a:pt x="12700" y="25400"/>
                  </a:moveTo>
                  <a:lnTo>
                    <a:pt x="12700" y="12700"/>
                  </a:lnTo>
                  <a:lnTo>
                    <a:pt x="25400" y="12700"/>
                  </a:lnTo>
                  <a:lnTo>
                    <a:pt x="25400" y="657225"/>
                  </a:lnTo>
                  <a:lnTo>
                    <a:pt x="12700" y="657225"/>
                  </a:lnTo>
                  <a:lnTo>
                    <a:pt x="12700" y="644525"/>
                  </a:lnTo>
                  <a:lnTo>
                    <a:pt x="11865737" y="644525"/>
                  </a:lnTo>
                  <a:lnTo>
                    <a:pt x="11865737" y="657225"/>
                  </a:lnTo>
                  <a:lnTo>
                    <a:pt x="11853037" y="657225"/>
                  </a:lnTo>
                  <a:lnTo>
                    <a:pt x="11853037" y="12700"/>
                  </a:lnTo>
                  <a:lnTo>
                    <a:pt x="11865737" y="12700"/>
                  </a:lnTo>
                  <a:lnTo>
                    <a:pt x="11865737" y="25400"/>
                  </a:lnTo>
                  <a:lnTo>
                    <a:pt x="12700" y="25400"/>
                  </a:lnTo>
                  <a:close/>
                </a:path>
              </a:pathLst>
            </a:custGeom>
            <a:solidFill>
              <a:srgbClr val="0055FF"/>
            </a:solidFill>
          </p:spPr>
        </p:sp>
      </p:grpSp>
      <p:grpSp>
        <p:nvGrpSpPr>
          <p:cNvPr name="Group 18" id="18"/>
          <p:cNvGrpSpPr/>
          <p:nvPr/>
        </p:nvGrpSpPr>
        <p:grpSpPr>
          <a:xfrm rot="0">
            <a:off x="300766" y="3360105"/>
            <a:ext cx="8831414" cy="495688"/>
            <a:chOff x="0" y="0"/>
            <a:chExt cx="11482654" cy="644496"/>
          </a:xfrm>
        </p:grpSpPr>
        <p:sp>
          <p:nvSpPr>
            <p:cNvPr name="Freeform 19" id="19"/>
            <p:cNvSpPr/>
            <p:nvPr/>
          </p:nvSpPr>
          <p:spPr>
            <a:xfrm flipH="false" flipV="false" rot="0">
              <a:off x="0" y="0"/>
              <a:ext cx="11482660" cy="644492"/>
            </a:xfrm>
            <a:custGeom>
              <a:avLst/>
              <a:gdLst/>
              <a:ahLst/>
              <a:cxnLst/>
              <a:rect r="r" b="b" t="t" l="l"/>
              <a:pathLst>
                <a:path h="644492" w="11482660">
                  <a:moveTo>
                    <a:pt x="0" y="0"/>
                  </a:moveTo>
                  <a:lnTo>
                    <a:pt x="11482660" y="0"/>
                  </a:lnTo>
                  <a:lnTo>
                    <a:pt x="11482660" y="644492"/>
                  </a:lnTo>
                  <a:lnTo>
                    <a:pt x="0" y="644492"/>
                  </a:lnTo>
                  <a:close/>
                </a:path>
              </a:pathLst>
            </a:custGeom>
            <a:blipFill>
              <a:blip r:embed="rId5">
                <a:alphaModFix amt="0"/>
              </a:blip>
              <a:stretch>
                <a:fillRect l="0" t="-297156" r="0" b="-297157"/>
              </a:stretch>
            </a:blipFill>
          </p:spPr>
        </p:sp>
        <p:sp>
          <p:nvSpPr>
            <p:cNvPr name="TextBox 20" id="20"/>
            <p:cNvSpPr txBox="true"/>
            <p:nvPr/>
          </p:nvSpPr>
          <p:spPr>
            <a:xfrm>
              <a:off x="0" y="0"/>
              <a:ext cx="11482654" cy="644496"/>
            </a:xfrm>
            <a:prstGeom prst="rect">
              <a:avLst/>
            </a:prstGeom>
          </p:spPr>
          <p:txBody>
            <a:bodyPr anchor="ctr" rtlCol="false" tIns="0" lIns="0" bIns="0" rIns="0"/>
            <a:lstStyle/>
            <a:p>
              <a:pPr algn="l">
                <a:lnSpc>
                  <a:spcPts val="2160"/>
                </a:lnSpc>
              </a:pPr>
              <a:r>
                <a:rPr lang="en-US" sz="1800" b="true">
                  <a:solidFill>
                    <a:srgbClr val="FFFFFF"/>
                  </a:solidFill>
                  <a:latin typeface="Aptos Bold"/>
                  <a:ea typeface="Aptos Bold"/>
                  <a:cs typeface="Aptos Bold"/>
                  <a:sym typeface="Aptos Bold"/>
                </a:rPr>
                <a:t>Market Growth &amp; Demand Drivers</a:t>
              </a:r>
            </a:p>
          </p:txBody>
        </p:sp>
      </p:grpSp>
      <p:grpSp>
        <p:nvGrpSpPr>
          <p:cNvPr name="Group 21" id="21"/>
          <p:cNvGrpSpPr/>
          <p:nvPr/>
        </p:nvGrpSpPr>
        <p:grpSpPr>
          <a:xfrm rot="0">
            <a:off x="300038" y="9883988"/>
            <a:ext cx="16668379" cy="279844"/>
            <a:chOff x="0" y="0"/>
            <a:chExt cx="22224505" cy="373126"/>
          </a:xfrm>
        </p:grpSpPr>
        <p:sp>
          <p:nvSpPr>
            <p:cNvPr name="Freeform 22" id="22"/>
            <p:cNvSpPr/>
            <p:nvPr/>
          </p:nvSpPr>
          <p:spPr>
            <a:xfrm flipH="false" flipV="false" rot="0">
              <a:off x="0" y="0"/>
              <a:ext cx="22224504" cy="373130"/>
            </a:xfrm>
            <a:custGeom>
              <a:avLst/>
              <a:gdLst/>
              <a:ahLst/>
              <a:cxnLst/>
              <a:rect r="r" b="b" t="t" l="l"/>
              <a:pathLst>
                <a:path h="373130" w="22224504">
                  <a:moveTo>
                    <a:pt x="0" y="0"/>
                  </a:moveTo>
                  <a:lnTo>
                    <a:pt x="22224504" y="0"/>
                  </a:lnTo>
                  <a:lnTo>
                    <a:pt x="22224504" y="373130"/>
                  </a:lnTo>
                  <a:lnTo>
                    <a:pt x="0" y="373130"/>
                  </a:lnTo>
                  <a:close/>
                </a:path>
              </a:pathLst>
            </a:custGeom>
            <a:blipFill>
              <a:blip r:embed="rId5">
                <a:alphaModFix amt="0"/>
              </a:blip>
              <a:stretch>
                <a:fillRect l="0" t="-1110575" r="0" b="-1110574"/>
              </a:stretch>
            </a:blipFill>
          </p:spPr>
        </p:sp>
        <p:sp>
          <p:nvSpPr>
            <p:cNvPr name="TextBox 23" id="23"/>
            <p:cNvSpPr txBox="true"/>
            <p:nvPr/>
          </p:nvSpPr>
          <p:spPr>
            <a:xfrm>
              <a:off x="0" y="-28575"/>
              <a:ext cx="22224505" cy="401701"/>
            </a:xfrm>
            <a:prstGeom prst="rect">
              <a:avLst/>
            </a:prstGeom>
          </p:spPr>
          <p:txBody>
            <a:bodyPr anchor="ctr" rtlCol="false" tIns="0" lIns="0" bIns="0" rIns="0"/>
            <a:lstStyle/>
            <a:p>
              <a:pPr algn="l">
                <a:lnSpc>
                  <a:spcPts val="1350"/>
                </a:lnSpc>
              </a:pPr>
              <a:r>
                <a:rPr lang="en-US" sz="1125">
                  <a:solidFill>
                    <a:srgbClr val="666666"/>
                  </a:solidFill>
                  <a:latin typeface="Calibri (MS)"/>
                  <a:ea typeface="Calibri (MS)"/>
                  <a:cs typeface="Calibri (MS)"/>
                  <a:sym typeface="Calibri (MS)"/>
                </a:rPr>
                <a:t>Sources: MarketDataForecast, Freedonia Group, Mordor Intelligence, Brookings/AGC, Cushman &amp; Wakefield (2025-2026)</a:t>
              </a:r>
            </a:p>
          </p:txBody>
        </p:sp>
      </p:grpSp>
      <p:grpSp>
        <p:nvGrpSpPr>
          <p:cNvPr name="Group 24" id="24"/>
          <p:cNvGrpSpPr/>
          <p:nvPr/>
        </p:nvGrpSpPr>
        <p:grpSpPr>
          <a:xfrm rot="0">
            <a:off x="10026733" y="1691712"/>
            <a:ext cx="7976710" cy="3405577"/>
            <a:chOff x="0" y="0"/>
            <a:chExt cx="10635613" cy="4540769"/>
          </a:xfrm>
        </p:grpSpPr>
        <p:grpSp>
          <p:nvGrpSpPr>
            <p:cNvPr name="Group 25" id="25"/>
            <p:cNvGrpSpPr/>
            <p:nvPr/>
          </p:nvGrpSpPr>
          <p:grpSpPr>
            <a:xfrm rot="0">
              <a:off x="0" y="13864"/>
              <a:ext cx="10635613" cy="4526905"/>
              <a:chOff x="0" y="0"/>
              <a:chExt cx="10346974" cy="4404049"/>
            </a:xfrm>
          </p:grpSpPr>
          <p:sp>
            <p:nvSpPr>
              <p:cNvPr name="Freeform 26" id="26"/>
              <p:cNvSpPr/>
              <p:nvPr/>
            </p:nvSpPr>
            <p:spPr>
              <a:xfrm flipH="false" flipV="false" rot="0">
                <a:off x="11419" y="13488"/>
                <a:ext cx="10324182" cy="4377100"/>
              </a:xfrm>
              <a:custGeom>
                <a:avLst/>
                <a:gdLst/>
                <a:ahLst/>
                <a:cxnLst/>
                <a:rect r="r" b="b" t="t" l="l"/>
                <a:pathLst>
                  <a:path h="4377100" w="10324182">
                    <a:moveTo>
                      <a:pt x="0" y="0"/>
                    </a:moveTo>
                    <a:lnTo>
                      <a:pt x="10324182" y="0"/>
                    </a:lnTo>
                    <a:lnTo>
                      <a:pt x="10324182" y="4377100"/>
                    </a:lnTo>
                    <a:lnTo>
                      <a:pt x="0" y="4377100"/>
                    </a:lnTo>
                    <a:close/>
                  </a:path>
                </a:pathLst>
              </a:custGeom>
              <a:solidFill>
                <a:srgbClr val="D1D1D1"/>
              </a:solidFill>
            </p:spPr>
          </p:sp>
          <p:sp>
            <p:nvSpPr>
              <p:cNvPr name="Freeform 27" id="27"/>
              <p:cNvSpPr/>
              <p:nvPr/>
            </p:nvSpPr>
            <p:spPr>
              <a:xfrm flipH="false" flipV="false" rot="0">
                <a:off x="0" y="0"/>
                <a:ext cx="10347025" cy="4404074"/>
              </a:xfrm>
              <a:custGeom>
                <a:avLst/>
                <a:gdLst/>
                <a:ahLst/>
                <a:cxnLst/>
                <a:rect r="r" b="b" t="t" l="l"/>
                <a:pathLst>
                  <a:path h="4404074" w="10347025">
                    <a:moveTo>
                      <a:pt x="11419" y="0"/>
                    </a:moveTo>
                    <a:lnTo>
                      <a:pt x="10335601" y="0"/>
                    </a:lnTo>
                    <a:cubicBezTo>
                      <a:pt x="10341881" y="0"/>
                      <a:pt x="10347025" y="6070"/>
                      <a:pt x="10347025" y="13488"/>
                    </a:cubicBezTo>
                    <a:lnTo>
                      <a:pt x="10347025" y="4390588"/>
                    </a:lnTo>
                    <a:cubicBezTo>
                      <a:pt x="10347025" y="4398006"/>
                      <a:pt x="10341881" y="4404074"/>
                      <a:pt x="10335601" y="4404074"/>
                    </a:cubicBezTo>
                    <a:lnTo>
                      <a:pt x="11419" y="4404074"/>
                    </a:lnTo>
                    <a:cubicBezTo>
                      <a:pt x="5138" y="4404074"/>
                      <a:pt x="0" y="4398006"/>
                      <a:pt x="0" y="4390588"/>
                    </a:cubicBezTo>
                    <a:lnTo>
                      <a:pt x="0" y="13488"/>
                    </a:lnTo>
                    <a:cubicBezTo>
                      <a:pt x="0" y="6070"/>
                      <a:pt x="5138" y="0"/>
                      <a:pt x="11419" y="0"/>
                    </a:cubicBezTo>
                    <a:moveTo>
                      <a:pt x="11419" y="26976"/>
                    </a:moveTo>
                    <a:lnTo>
                      <a:pt x="11419" y="13488"/>
                    </a:lnTo>
                    <a:lnTo>
                      <a:pt x="22837" y="13488"/>
                    </a:lnTo>
                    <a:lnTo>
                      <a:pt x="22837" y="4390588"/>
                    </a:lnTo>
                    <a:lnTo>
                      <a:pt x="11419" y="4390588"/>
                    </a:lnTo>
                    <a:lnTo>
                      <a:pt x="11419" y="4377100"/>
                    </a:lnTo>
                    <a:lnTo>
                      <a:pt x="10335601" y="4377100"/>
                    </a:lnTo>
                    <a:lnTo>
                      <a:pt x="10335601" y="4390588"/>
                    </a:lnTo>
                    <a:lnTo>
                      <a:pt x="10324182" y="4390588"/>
                    </a:lnTo>
                    <a:lnTo>
                      <a:pt x="10324182" y="13488"/>
                    </a:lnTo>
                    <a:lnTo>
                      <a:pt x="10335601" y="13488"/>
                    </a:lnTo>
                    <a:lnTo>
                      <a:pt x="10335601" y="26976"/>
                    </a:lnTo>
                    <a:lnTo>
                      <a:pt x="11419" y="26976"/>
                    </a:lnTo>
                    <a:close/>
                  </a:path>
                </a:pathLst>
              </a:custGeom>
              <a:solidFill>
                <a:srgbClr val="2A2A2A"/>
              </a:solidFill>
            </p:spPr>
          </p:sp>
        </p:grpSp>
        <p:grpSp>
          <p:nvGrpSpPr>
            <p:cNvPr name="Group 28" id="28"/>
            <p:cNvGrpSpPr/>
            <p:nvPr/>
          </p:nvGrpSpPr>
          <p:grpSpPr>
            <a:xfrm rot="0">
              <a:off x="0" y="0"/>
              <a:ext cx="10635613" cy="731308"/>
              <a:chOff x="0" y="0"/>
              <a:chExt cx="10346974" cy="711461"/>
            </a:xfrm>
          </p:grpSpPr>
          <p:sp>
            <p:nvSpPr>
              <p:cNvPr name="Freeform 29" id="29"/>
              <p:cNvSpPr/>
              <p:nvPr/>
            </p:nvSpPr>
            <p:spPr>
              <a:xfrm flipH="false" flipV="false" rot="0">
                <a:off x="11419" y="13488"/>
                <a:ext cx="10324182" cy="684512"/>
              </a:xfrm>
              <a:custGeom>
                <a:avLst/>
                <a:gdLst/>
                <a:ahLst/>
                <a:cxnLst/>
                <a:rect r="r" b="b" t="t" l="l"/>
                <a:pathLst>
                  <a:path h="684512" w="10324182">
                    <a:moveTo>
                      <a:pt x="0" y="0"/>
                    </a:moveTo>
                    <a:lnTo>
                      <a:pt x="10324182" y="0"/>
                    </a:lnTo>
                    <a:lnTo>
                      <a:pt x="10324182" y="684512"/>
                    </a:lnTo>
                    <a:lnTo>
                      <a:pt x="0" y="684512"/>
                    </a:lnTo>
                    <a:close/>
                  </a:path>
                </a:pathLst>
              </a:custGeom>
              <a:solidFill>
                <a:srgbClr val="000000"/>
              </a:solidFill>
            </p:spPr>
          </p:sp>
          <p:sp>
            <p:nvSpPr>
              <p:cNvPr name="Freeform 30" id="30"/>
              <p:cNvSpPr/>
              <p:nvPr/>
            </p:nvSpPr>
            <p:spPr>
              <a:xfrm flipH="false" flipV="false" rot="0">
                <a:off x="0" y="0"/>
                <a:ext cx="10347025" cy="711486"/>
              </a:xfrm>
              <a:custGeom>
                <a:avLst/>
                <a:gdLst/>
                <a:ahLst/>
                <a:cxnLst/>
                <a:rect r="r" b="b" t="t" l="l"/>
                <a:pathLst>
                  <a:path h="711486" w="10347025">
                    <a:moveTo>
                      <a:pt x="11419" y="0"/>
                    </a:moveTo>
                    <a:lnTo>
                      <a:pt x="10335601" y="0"/>
                    </a:lnTo>
                    <a:cubicBezTo>
                      <a:pt x="10341881" y="0"/>
                      <a:pt x="10347025" y="6070"/>
                      <a:pt x="10347025" y="13488"/>
                    </a:cubicBezTo>
                    <a:lnTo>
                      <a:pt x="10347025" y="698000"/>
                    </a:lnTo>
                    <a:cubicBezTo>
                      <a:pt x="10347025" y="705418"/>
                      <a:pt x="10341881" y="711486"/>
                      <a:pt x="10335601" y="711486"/>
                    </a:cubicBezTo>
                    <a:lnTo>
                      <a:pt x="11419" y="711486"/>
                    </a:lnTo>
                    <a:cubicBezTo>
                      <a:pt x="5138" y="711486"/>
                      <a:pt x="0" y="705418"/>
                      <a:pt x="0" y="698000"/>
                    </a:cubicBezTo>
                    <a:lnTo>
                      <a:pt x="0" y="13488"/>
                    </a:lnTo>
                    <a:cubicBezTo>
                      <a:pt x="0" y="6070"/>
                      <a:pt x="5138" y="0"/>
                      <a:pt x="11419" y="0"/>
                    </a:cubicBezTo>
                    <a:moveTo>
                      <a:pt x="11419" y="26976"/>
                    </a:moveTo>
                    <a:lnTo>
                      <a:pt x="11419" y="13488"/>
                    </a:lnTo>
                    <a:lnTo>
                      <a:pt x="22837" y="13488"/>
                    </a:lnTo>
                    <a:lnTo>
                      <a:pt x="22837" y="698000"/>
                    </a:lnTo>
                    <a:lnTo>
                      <a:pt x="11419" y="698000"/>
                    </a:lnTo>
                    <a:lnTo>
                      <a:pt x="11419" y="684512"/>
                    </a:lnTo>
                    <a:lnTo>
                      <a:pt x="10335601" y="684512"/>
                    </a:lnTo>
                    <a:lnTo>
                      <a:pt x="10335601" y="698000"/>
                    </a:lnTo>
                    <a:lnTo>
                      <a:pt x="10324182" y="698000"/>
                    </a:lnTo>
                    <a:lnTo>
                      <a:pt x="10324182" y="13488"/>
                    </a:lnTo>
                    <a:lnTo>
                      <a:pt x="10335601" y="13488"/>
                    </a:lnTo>
                    <a:lnTo>
                      <a:pt x="10335601" y="26976"/>
                    </a:lnTo>
                    <a:lnTo>
                      <a:pt x="11419" y="26976"/>
                    </a:lnTo>
                    <a:close/>
                  </a:path>
                </a:pathLst>
              </a:custGeom>
              <a:solidFill>
                <a:srgbClr val="333333"/>
              </a:solidFill>
            </p:spPr>
          </p:sp>
        </p:grpSp>
        <p:grpSp>
          <p:nvGrpSpPr>
            <p:cNvPr name="Group 31" id="31"/>
            <p:cNvGrpSpPr/>
            <p:nvPr/>
          </p:nvGrpSpPr>
          <p:grpSpPr>
            <a:xfrm rot="0">
              <a:off x="182901" y="13864"/>
              <a:ext cx="10269812" cy="703579"/>
              <a:chOff x="0" y="0"/>
              <a:chExt cx="9991100" cy="684485"/>
            </a:xfrm>
          </p:grpSpPr>
          <p:sp>
            <p:nvSpPr>
              <p:cNvPr name="Freeform 32" id="32"/>
              <p:cNvSpPr/>
              <p:nvPr/>
            </p:nvSpPr>
            <p:spPr>
              <a:xfrm flipH="false" flipV="false" rot="0">
                <a:off x="0" y="0"/>
                <a:ext cx="9991106" cy="684481"/>
              </a:xfrm>
              <a:custGeom>
                <a:avLst/>
                <a:gdLst/>
                <a:ahLst/>
                <a:cxnLst/>
                <a:rect r="r" b="b" t="t" l="l"/>
                <a:pathLst>
                  <a:path h="684481" w="9991106">
                    <a:moveTo>
                      <a:pt x="0" y="0"/>
                    </a:moveTo>
                    <a:lnTo>
                      <a:pt x="9991106" y="0"/>
                    </a:lnTo>
                    <a:lnTo>
                      <a:pt x="9991106" y="684481"/>
                    </a:lnTo>
                    <a:lnTo>
                      <a:pt x="0" y="684481"/>
                    </a:lnTo>
                    <a:close/>
                  </a:path>
                </a:pathLst>
              </a:custGeom>
              <a:blipFill>
                <a:blip r:embed="rId5">
                  <a:alphaModFix amt="0"/>
                </a:blip>
                <a:stretch>
                  <a:fillRect l="0" t="-269251" r="-11221" b="-263410"/>
                </a:stretch>
              </a:blipFill>
            </p:spPr>
          </p:sp>
          <p:sp>
            <p:nvSpPr>
              <p:cNvPr name="TextBox 33" id="33"/>
              <p:cNvSpPr txBox="true"/>
              <p:nvPr/>
            </p:nvSpPr>
            <p:spPr>
              <a:xfrm>
                <a:off x="0" y="0"/>
                <a:ext cx="9991100" cy="684485"/>
              </a:xfrm>
              <a:prstGeom prst="rect">
                <a:avLst/>
              </a:prstGeom>
            </p:spPr>
            <p:txBody>
              <a:bodyPr anchor="ctr" rtlCol="false" tIns="0" lIns="0" bIns="0" rIns="0"/>
              <a:lstStyle/>
              <a:p>
                <a:pPr algn="l">
                  <a:lnSpc>
                    <a:spcPts val="2159"/>
                  </a:lnSpc>
                </a:pPr>
                <a:r>
                  <a:rPr lang="en-US" sz="1799">
                    <a:solidFill>
                      <a:srgbClr val="FFFFFF"/>
                    </a:solidFill>
                    <a:latin typeface="Aptos"/>
                    <a:ea typeface="Aptos"/>
                    <a:cs typeface="Aptos"/>
                    <a:sym typeface="Aptos"/>
                  </a:rPr>
                  <a:t>Industry Tailwinds</a:t>
                </a:r>
              </a:p>
            </p:txBody>
          </p:sp>
        </p:grpSp>
        <p:grpSp>
          <p:nvGrpSpPr>
            <p:cNvPr name="Group 34" id="34"/>
            <p:cNvGrpSpPr/>
            <p:nvPr/>
          </p:nvGrpSpPr>
          <p:grpSpPr>
            <a:xfrm rot="0">
              <a:off x="228136" y="888722"/>
              <a:ext cx="4901641" cy="583183"/>
              <a:chOff x="0" y="0"/>
              <a:chExt cx="4768615" cy="567356"/>
            </a:xfrm>
          </p:grpSpPr>
          <p:sp>
            <p:nvSpPr>
              <p:cNvPr name="Freeform 35" id="35"/>
              <p:cNvSpPr/>
              <p:nvPr/>
            </p:nvSpPr>
            <p:spPr>
              <a:xfrm flipH="false" flipV="false" rot="0">
                <a:off x="11419" y="13488"/>
                <a:ext cx="4745824" cy="540326"/>
              </a:xfrm>
              <a:custGeom>
                <a:avLst/>
                <a:gdLst/>
                <a:ahLst/>
                <a:cxnLst/>
                <a:rect r="r" b="b" t="t" l="l"/>
                <a:pathLst>
                  <a:path h="540326" w="4745824">
                    <a:moveTo>
                      <a:pt x="0" y="0"/>
                    </a:moveTo>
                    <a:lnTo>
                      <a:pt x="4745823" y="0"/>
                    </a:lnTo>
                    <a:lnTo>
                      <a:pt x="4745823" y="540326"/>
                    </a:lnTo>
                    <a:lnTo>
                      <a:pt x="0" y="540326"/>
                    </a:lnTo>
                    <a:close/>
                  </a:path>
                </a:pathLst>
              </a:custGeom>
              <a:solidFill>
                <a:srgbClr val="002060"/>
              </a:solidFill>
            </p:spPr>
          </p:sp>
          <p:sp>
            <p:nvSpPr>
              <p:cNvPr name="Freeform 36" id="36"/>
              <p:cNvSpPr/>
              <p:nvPr/>
            </p:nvSpPr>
            <p:spPr>
              <a:xfrm flipH="false" flipV="false" rot="0">
                <a:off x="0" y="0"/>
                <a:ext cx="4768666" cy="567302"/>
              </a:xfrm>
              <a:custGeom>
                <a:avLst/>
                <a:gdLst/>
                <a:ahLst/>
                <a:cxnLst/>
                <a:rect r="r" b="b" t="t" l="l"/>
                <a:pathLst>
                  <a:path h="567302" w="4768666">
                    <a:moveTo>
                      <a:pt x="11419" y="0"/>
                    </a:moveTo>
                    <a:lnTo>
                      <a:pt x="4757242" y="0"/>
                    </a:lnTo>
                    <a:cubicBezTo>
                      <a:pt x="4763522" y="0"/>
                      <a:pt x="4768666" y="6070"/>
                      <a:pt x="4768666" y="13488"/>
                    </a:cubicBezTo>
                    <a:lnTo>
                      <a:pt x="4768666" y="553814"/>
                    </a:lnTo>
                    <a:cubicBezTo>
                      <a:pt x="4768666" y="561232"/>
                      <a:pt x="4763522" y="567302"/>
                      <a:pt x="4757242" y="567302"/>
                    </a:cubicBezTo>
                    <a:lnTo>
                      <a:pt x="11419" y="567302"/>
                    </a:lnTo>
                    <a:cubicBezTo>
                      <a:pt x="5138" y="567302"/>
                      <a:pt x="0" y="561232"/>
                      <a:pt x="0" y="553814"/>
                    </a:cubicBezTo>
                    <a:lnTo>
                      <a:pt x="0" y="13488"/>
                    </a:lnTo>
                    <a:cubicBezTo>
                      <a:pt x="0" y="6070"/>
                      <a:pt x="5138" y="0"/>
                      <a:pt x="11419" y="0"/>
                    </a:cubicBezTo>
                    <a:moveTo>
                      <a:pt x="11419" y="26976"/>
                    </a:moveTo>
                    <a:lnTo>
                      <a:pt x="11419" y="13488"/>
                    </a:lnTo>
                    <a:lnTo>
                      <a:pt x="22837" y="13488"/>
                    </a:lnTo>
                    <a:lnTo>
                      <a:pt x="22837" y="553814"/>
                    </a:lnTo>
                    <a:lnTo>
                      <a:pt x="11419" y="553814"/>
                    </a:lnTo>
                    <a:lnTo>
                      <a:pt x="11419" y="540326"/>
                    </a:lnTo>
                    <a:lnTo>
                      <a:pt x="4757242" y="540326"/>
                    </a:lnTo>
                    <a:lnTo>
                      <a:pt x="4757242" y="553814"/>
                    </a:lnTo>
                    <a:lnTo>
                      <a:pt x="4745823" y="553814"/>
                    </a:lnTo>
                    <a:lnTo>
                      <a:pt x="4745823" y="13488"/>
                    </a:lnTo>
                    <a:lnTo>
                      <a:pt x="4757242" y="13488"/>
                    </a:lnTo>
                    <a:lnTo>
                      <a:pt x="4757242" y="26976"/>
                    </a:lnTo>
                    <a:lnTo>
                      <a:pt x="11419" y="26976"/>
                    </a:lnTo>
                    <a:close/>
                  </a:path>
                </a:pathLst>
              </a:custGeom>
              <a:solidFill>
                <a:srgbClr val="004400"/>
              </a:solidFill>
            </p:spPr>
          </p:sp>
        </p:grpSp>
        <p:grpSp>
          <p:nvGrpSpPr>
            <p:cNvPr name="Group 37" id="37"/>
            <p:cNvGrpSpPr/>
            <p:nvPr/>
          </p:nvGrpSpPr>
          <p:grpSpPr>
            <a:xfrm rot="0">
              <a:off x="182901" y="847046"/>
              <a:ext cx="4878167" cy="555455"/>
              <a:chOff x="0" y="0"/>
              <a:chExt cx="4745778" cy="540380"/>
            </a:xfrm>
          </p:grpSpPr>
          <p:sp>
            <p:nvSpPr>
              <p:cNvPr name="Freeform 38" id="38"/>
              <p:cNvSpPr/>
              <p:nvPr/>
            </p:nvSpPr>
            <p:spPr>
              <a:xfrm flipH="false" flipV="false" rot="0">
                <a:off x="0" y="0"/>
                <a:ext cx="4745775" cy="540379"/>
              </a:xfrm>
              <a:custGeom>
                <a:avLst/>
                <a:gdLst/>
                <a:ahLst/>
                <a:cxnLst/>
                <a:rect r="r" b="b" t="t" l="l"/>
                <a:pathLst>
                  <a:path h="540379" w="4745775">
                    <a:moveTo>
                      <a:pt x="0" y="0"/>
                    </a:moveTo>
                    <a:lnTo>
                      <a:pt x="4745775" y="0"/>
                    </a:lnTo>
                    <a:lnTo>
                      <a:pt x="4745775" y="540379"/>
                    </a:lnTo>
                    <a:lnTo>
                      <a:pt x="0" y="540379"/>
                    </a:lnTo>
                    <a:close/>
                  </a:path>
                </a:pathLst>
              </a:custGeom>
              <a:blipFill>
                <a:blip r:embed="rId5">
                  <a:alphaModFix amt="0"/>
                </a:blip>
                <a:stretch>
                  <a:fillRect l="0" t="-143246" r="-11221" b="-137405"/>
                </a:stretch>
              </a:blipFill>
            </p:spPr>
          </p:sp>
          <p:sp>
            <p:nvSpPr>
              <p:cNvPr name="TextBox 39" id="39"/>
              <p:cNvSpPr txBox="true"/>
              <p:nvPr/>
            </p:nvSpPr>
            <p:spPr>
              <a:xfrm>
                <a:off x="0" y="-9525"/>
                <a:ext cx="4745778" cy="549905"/>
              </a:xfrm>
              <a:prstGeom prst="rect">
                <a:avLst/>
              </a:prstGeom>
            </p:spPr>
            <p:txBody>
              <a:bodyPr anchor="ctr" rtlCol="false" tIns="0" lIns="0" bIns="0" rIns="0"/>
              <a:lstStyle/>
              <a:p>
                <a:pPr algn="ctr">
                  <a:lnSpc>
                    <a:spcPts val="1529"/>
                  </a:lnSpc>
                </a:pPr>
                <a:r>
                  <a:rPr lang="en-US" sz="1274" b="true">
                    <a:solidFill>
                      <a:srgbClr val="A6CAEC"/>
                    </a:solidFill>
                    <a:latin typeface="Aptos Bold"/>
                    <a:ea typeface="Aptos Bold"/>
                    <a:cs typeface="Aptos Bold"/>
                    <a:sym typeface="Aptos Bold"/>
                  </a:rPr>
                  <a:t>Scale &amp; Procurement</a:t>
                </a:r>
              </a:p>
            </p:txBody>
          </p:sp>
        </p:grpSp>
        <p:grpSp>
          <p:nvGrpSpPr>
            <p:cNvPr name="Group 40" id="40"/>
            <p:cNvGrpSpPr/>
            <p:nvPr/>
          </p:nvGrpSpPr>
          <p:grpSpPr>
            <a:xfrm rot="0">
              <a:off x="5562821" y="833182"/>
              <a:ext cx="4901641" cy="583183"/>
              <a:chOff x="0" y="0"/>
              <a:chExt cx="4768615" cy="567356"/>
            </a:xfrm>
          </p:grpSpPr>
          <p:sp>
            <p:nvSpPr>
              <p:cNvPr name="Freeform 41" id="41"/>
              <p:cNvSpPr/>
              <p:nvPr/>
            </p:nvSpPr>
            <p:spPr>
              <a:xfrm flipH="false" flipV="false" rot="0">
                <a:off x="11419" y="13488"/>
                <a:ext cx="4745824" cy="540326"/>
              </a:xfrm>
              <a:custGeom>
                <a:avLst/>
                <a:gdLst/>
                <a:ahLst/>
                <a:cxnLst/>
                <a:rect r="r" b="b" t="t" l="l"/>
                <a:pathLst>
                  <a:path h="540326" w="4745824">
                    <a:moveTo>
                      <a:pt x="0" y="0"/>
                    </a:moveTo>
                    <a:lnTo>
                      <a:pt x="4745823" y="0"/>
                    </a:lnTo>
                    <a:lnTo>
                      <a:pt x="4745823" y="540326"/>
                    </a:lnTo>
                    <a:lnTo>
                      <a:pt x="0" y="540326"/>
                    </a:lnTo>
                    <a:close/>
                  </a:path>
                </a:pathLst>
              </a:custGeom>
              <a:solidFill>
                <a:srgbClr val="002060"/>
              </a:solidFill>
            </p:spPr>
          </p:sp>
          <p:sp>
            <p:nvSpPr>
              <p:cNvPr name="Freeform 42" id="42"/>
              <p:cNvSpPr/>
              <p:nvPr/>
            </p:nvSpPr>
            <p:spPr>
              <a:xfrm flipH="false" flipV="false" rot="0">
                <a:off x="0" y="0"/>
                <a:ext cx="4768666" cy="567302"/>
              </a:xfrm>
              <a:custGeom>
                <a:avLst/>
                <a:gdLst/>
                <a:ahLst/>
                <a:cxnLst/>
                <a:rect r="r" b="b" t="t" l="l"/>
                <a:pathLst>
                  <a:path h="567302" w="4768666">
                    <a:moveTo>
                      <a:pt x="11419" y="0"/>
                    </a:moveTo>
                    <a:lnTo>
                      <a:pt x="4757242" y="0"/>
                    </a:lnTo>
                    <a:cubicBezTo>
                      <a:pt x="4763522" y="0"/>
                      <a:pt x="4768666" y="6070"/>
                      <a:pt x="4768666" y="13488"/>
                    </a:cubicBezTo>
                    <a:lnTo>
                      <a:pt x="4768666" y="553814"/>
                    </a:lnTo>
                    <a:cubicBezTo>
                      <a:pt x="4768666" y="561232"/>
                      <a:pt x="4763522" y="567302"/>
                      <a:pt x="4757242" y="567302"/>
                    </a:cubicBezTo>
                    <a:lnTo>
                      <a:pt x="11419" y="567302"/>
                    </a:lnTo>
                    <a:cubicBezTo>
                      <a:pt x="5138" y="567302"/>
                      <a:pt x="0" y="561232"/>
                      <a:pt x="0" y="553814"/>
                    </a:cubicBezTo>
                    <a:lnTo>
                      <a:pt x="0" y="13488"/>
                    </a:lnTo>
                    <a:cubicBezTo>
                      <a:pt x="0" y="6070"/>
                      <a:pt x="5138" y="0"/>
                      <a:pt x="11419" y="0"/>
                    </a:cubicBezTo>
                    <a:moveTo>
                      <a:pt x="11419" y="26976"/>
                    </a:moveTo>
                    <a:lnTo>
                      <a:pt x="11419" y="13488"/>
                    </a:lnTo>
                    <a:lnTo>
                      <a:pt x="22837" y="13488"/>
                    </a:lnTo>
                    <a:lnTo>
                      <a:pt x="22837" y="553814"/>
                    </a:lnTo>
                    <a:lnTo>
                      <a:pt x="11419" y="553814"/>
                    </a:lnTo>
                    <a:lnTo>
                      <a:pt x="11419" y="540326"/>
                    </a:lnTo>
                    <a:lnTo>
                      <a:pt x="4757242" y="540326"/>
                    </a:lnTo>
                    <a:lnTo>
                      <a:pt x="4757242" y="553814"/>
                    </a:lnTo>
                    <a:lnTo>
                      <a:pt x="4745823" y="553814"/>
                    </a:lnTo>
                    <a:lnTo>
                      <a:pt x="4745823" y="13488"/>
                    </a:lnTo>
                    <a:lnTo>
                      <a:pt x="4757242" y="13488"/>
                    </a:lnTo>
                    <a:lnTo>
                      <a:pt x="4757242" y="26976"/>
                    </a:lnTo>
                    <a:lnTo>
                      <a:pt x="11419" y="26976"/>
                    </a:lnTo>
                    <a:close/>
                  </a:path>
                </a:pathLst>
              </a:custGeom>
              <a:solidFill>
                <a:srgbClr val="002244"/>
              </a:solidFill>
            </p:spPr>
          </p:sp>
        </p:grpSp>
        <p:grpSp>
          <p:nvGrpSpPr>
            <p:cNvPr name="Group 43" id="43"/>
            <p:cNvGrpSpPr/>
            <p:nvPr/>
          </p:nvGrpSpPr>
          <p:grpSpPr>
            <a:xfrm rot="0">
              <a:off x="5586295" y="847046"/>
              <a:ext cx="4878167" cy="555454"/>
              <a:chOff x="0" y="0"/>
              <a:chExt cx="4745778" cy="540379"/>
            </a:xfrm>
          </p:grpSpPr>
          <p:sp>
            <p:nvSpPr>
              <p:cNvPr name="Freeform 44" id="44"/>
              <p:cNvSpPr/>
              <p:nvPr/>
            </p:nvSpPr>
            <p:spPr>
              <a:xfrm flipH="false" flipV="false" rot="0">
                <a:off x="0" y="0"/>
                <a:ext cx="4745775" cy="540378"/>
              </a:xfrm>
              <a:custGeom>
                <a:avLst/>
                <a:gdLst/>
                <a:ahLst/>
                <a:cxnLst/>
                <a:rect r="r" b="b" t="t" l="l"/>
                <a:pathLst>
                  <a:path h="540378" w="4745775">
                    <a:moveTo>
                      <a:pt x="0" y="0"/>
                    </a:moveTo>
                    <a:lnTo>
                      <a:pt x="4745775" y="0"/>
                    </a:lnTo>
                    <a:lnTo>
                      <a:pt x="4745775" y="540378"/>
                    </a:lnTo>
                    <a:lnTo>
                      <a:pt x="0" y="540378"/>
                    </a:lnTo>
                    <a:close/>
                  </a:path>
                </a:pathLst>
              </a:custGeom>
              <a:blipFill>
                <a:blip r:embed="rId5">
                  <a:alphaModFix amt="0"/>
                </a:blip>
                <a:stretch>
                  <a:fillRect l="0" t="-143247" r="-11221" b="-137405"/>
                </a:stretch>
              </a:blipFill>
            </p:spPr>
          </p:sp>
          <p:sp>
            <p:nvSpPr>
              <p:cNvPr name="TextBox 45" id="45"/>
              <p:cNvSpPr txBox="true"/>
              <p:nvPr/>
            </p:nvSpPr>
            <p:spPr>
              <a:xfrm>
                <a:off x="0" y="-9525"/>
                <a:ext cx="4745778" cy="549904"/>
              </a:xfrm>
              <a:prstGeom prst="rect">
                <a:avLst/>
              </a:prstGeom>
            </p:spPr>
            <p:txBody>
              <a:bodyPr anchor="ctr" rtlCol="false" tIns="0" lIns="0" bIns="0" rIns="0"/>
              <a:lstStyle/>
              <a:p>
                <a:pPr algn="ctr">
                  <a:lnSpc>
                    <a:spcPts val="1529"/>
                  </a:lnSpc>
                </a:pPr>
                <a:r>
                  <a:rPr lang="en-US" sz="1274" b="true">
                    <a:solidFill>
                      <a:srgbClr val="A6CAEC"/>
                    </a:solidFill>
                    <a:latin typeface="Aptos Bold"/>
                    <a:ea typeface="Aptos Bold"/>
                    <a:cs typeface="Aptos Bold"/>
                    <a:sym typeface="Aptos Bold"/>
                  </a:rPr>
                  <a:t>Demand Drivers</a:t>
                </a:r>
              </a:p>
            </p:txBody>
          </p:sp>
        </p:grpSp>
        <p:grpSp>
          <p:nvGrpSpPr>
            <p:cNvPr name="Group 46" id="46"/>
            <p:cNvGrpSpPr/>
            <p:nvPr/>
          </p:nvGrpSpPr>
          <p:grpSpPr>
            <a:xfrm rot="0">
              <a:off x="87900" y="1431361"/>
              <a:ext cx="5068157" cy="2619244"/>
              <a:chOff x="0" y="0"/>
              <a:chExt cx="4930612" cy="2548161"/>
            </a:xfrm>
          </p:grpSpPr>
          <p:sp>
            <p:nvSpPr>
              <p:cNvPr name="Freeform 47" id="47"/>
              <p:cNvSpPr/>
              <p:nvPr/>
            </p:nvSpPr>
            <p:spPr>
              <a:xfrm flipH="false" flipV="false" rot="0">
                <a:off x="0" y="0"/>
                <a:ext cx="4930611" cy="2548160"/>
              </a:xfrm>
              <a:custGeom>
                <a:avLst/>
                <a:gdLst/>
                <a:ahLst/>
                <a:cxnLst/>
                <a:rect r="r" b="b" t="t" l="l"/>
                <a:pathLst>
                  <a:path h="2548160" w="4930611">
                    <a:moveTo>
                      <a:pt x="0" y="0"/>
                    </a:moveTo>
                    <a:lnTo>
                      <a:pt x="4930611" y="0"/>
                    </a:lnTo>
                    <a:lnTo>
                      <a:pt x="4930611" y="2548160"/>
                    </a:lnTo>
                    <a:lnTo>
                      <a:pt x="0" y="2548160"/>
                    </a:lnTo>
                    <a:close/>
                  </a:path>
                </a:pathLst>
              </a:custGeom>
              <a:blipFill>
                <a:blip r:embed="rId5">
                  <a:alphaModFix amt="0"/>
                </a:blip>
                <a:stretch>
                  <a:fillRect l="0" t="-2075" r="-11221" b="18207"/>
                </a:stretch>
              </a:blipFill>
            </p:spPr>
          </p:sp>
          <p:sp>
            <p:nvSpPr>
              <p:cNvPr name="TextBox 48" id="48"/>
              <p:cNvSpPr txBox="true"/>
              <p:nvPr/>
            </p:nvSpPr>
            <p:spPr>
              <a:xfrm>
                <a:off x="0" y="-9525"/>
                <a:ext cx="4930612" cy="2557686"/>
              </a:xfrm>
              <a:prstGeom prst="rect">
                <a:avLst/>
              </a:prstGeom>
            </p:spPr>
            <p:txBody>
              <a:bodyPr anchor="ctr" rtlCol="false" tIns="0" lIns="0" bIns="0" rIns="0"/>
              <a:lstStyle/>
              <a:p>
                <a:pPr algn="l">
                  <a:lnSpc>
                    <a:spcPts val="1799"/>
                  </a:lnSpc>
                </a:pPr>
              </a:p>
              <a:p>
                <a:pPr algn="l" marL="271462" indent="-135731" lvl="1">
                  <a:lnSpc>
                    <a:spcPts val="1799"/>
                  </a:lnSpc>
                  <a:buFont typeface="Arial"/>
                  <a:buChar char="•"/>
                </a:pPr>
                <a:r>
                  <a:rPr lang="en-US" sz="1499">
                    <a:solidFill>
                      <a:srgbClr val="000000"/>
                    </a:solidFill>
                    <a:latin typeface="Arial"/>
                    <a:ea typeface="Arial"/>
                    <a:cs typeface="Arial"/>
                    <a:sym typeface="Arial"/>
                  </a:rPr>
                  <a:t>Larger distributors benefit from purchasing leverage, better inventory availability, and freight efficiency.</a:t>
                </a:r>
              </a:p>
              <a:p>
                <a:pPr algn="l" marL="271462" indent="-135731" lvl="1">
                  <a:lnSpc>
                    <a:spcPts val="1799"/>
                  </a:lnSpc>
                  <a:buFont typeface="Arial"/>
                  <a:buChar char="•"/>
                </a:pPr>
                <a:r>
                  <a:rPr lang="en-US" sz="1499">
                    <a:solidFill>
                      <a:srgbClr val="000000"/>
                    </a:solidFill>
                    <a:latin typeface="Arial"/>
                    <a:ea typeface="Arial"/>
                    <a:cs typeface="Arial"/>
                    <a:sym typeface="Arial"/>
                  </a:rPr>
                  <a:t>QXO’s scale can improve vendor terms, service levels, and working capital turns. </a:t>
                </a:r>
              </a:p>
            </p:txBody>
          </p:sp>
        </p:grpSp>
        <p:grpSp>
          <p:nvGrpSpPr>
            <p:cNvPr name="Group 49" id="49"/>
            <p:cNvGrpSpPr/>
            <p:nvPr/>
          </p:nvGrpSpPr>
          <p:grpSpPr>
            <a:xfrm rot="0">
              <a:off x="5568678" y="1720808"/>
              <a:ext cx="4942228" cy="2083136"/>
              <a:chOff x="0" y="0"/>
              <a:chExt cx="4808101" cy="2026601"/>
            </a:xfrm>
          </p:grpSpPr>
          <p:sp>
            <p:nvSpPr>
              <p:cNvPr name="Freeform 50" id="50"/>
              <p:cNvSpPr/>
              <p:nvPr/>
            </p:nvSpPr>
            <p:spPr>
              <a:xfrm flipH="false" flipV="false" rot="0">
                <a:off x="0" y="0"/>
                <a:ext cx="4808100" cy="2026602"/>
              </a:xfrm>
              <a:custGeom>
                <a:avLst/>
                <a:gdLst/>
                <a:ahLst/>
                <a:cxnLst/>
                <a:rect r="r" b="b" t="t" l="l"/>
                <a:pathLst>
                  <a:path h="2026602" w="4808100">
                    <a:moveTo>
                      <a:pt x="0" y="0"/>
                    </a:moveTo>
                    <a:lnTo>
                      <a:pt x="4808100" y="0"/>
                    </a:lnTo>
                    <a:lnTo>
                      <a:pt x="4808100" y="2026602"/>
                    </a:lnTo>
                    <a:lnTo>
                      <a:pt x="0" y="2026602"/>
                    </a:lnTo>
                    <a:close/>
                  </a:path>
                </a:pathLst>
              </a:custGeom>
              <a:blipFill>
                <a:blip r:embed="rId5">
                  <a:alphaModFix amt="0"/>
                </a:blip>
                <a:stretch>
                  <a:fillRect l="0" t="-4336" r="-11221" b="1505"/>
                </a:stretch>
              </a:blipFill>
            </p:spPr>
          </p:sp>
          <p:sp>
            <p:nvSpPr>
              <p:cNvPr name="TextBox 51" id="51"/>
              <p:cNvSpPr txBox="true"/>
              <p:nvPr/>
            </p:nvSpPr>
            <p:spPr>
              <a:xfrm>
                <a:off x="0" y="-19050"/>
                <a:ext cx="4808101" cy="2045651"/>
              </a:xfrm>
              <a:prstGeom prst="rect">
                <a:avLst/>
              </a:prstGeom>
            </p:spPr>
            <p:txBody>
              <a:bodyPr anchor="ctr" rtlCol="false" tIns="0" lIns="0" bIns="0" rIns="0"/>
              <a:lstStyle/>
              <a:p>
                <a:pPr algn="l">
                  <a:lnSpc>
                    <a:spcPts val="1440"/>
                  </a:lnSpc>
                </a:pPr>
              </a:p>
              <a:p>
                <a:pPr algn="l" marL="217170" indent="-108585" lvl="1">
                  <a:lnSpc>
                    <a:spcPts val="1440"/>
                  </a:lnSpc>
                  <a:buFont typeface="Arial"/>
                  <a:buChar char="•"/>
                </a:pPr>
                <a:r>
                  <a:rPr lang="en-US" sz="1200">
                    <a:solidFill>
                      <a:srgbClr val="000000"/>
                    </a:solidFill>
                    <a:latin typeface="Arial"/>
                    <a:ea typeface="Arial"/>
                    <a:cs typeface="Arial"/>
                    <a:sym typeface="Arial"/>
                  </a:rPr>
                  <a:t>Re-roofing drives the majority of roofing demand; rate resilient</a:t>
                </a:r>
              </a:p>
              <a:p>
                <a:pPr algn="l" marL="217170" indent="-108585" lvl="1">
                  <a:lnSpc>
                    <a:spcPts val="1440"/>
                  </a:lnSpc>
                  <a:buFont typeface="Arial"/>
                  <a:buChar char="•"/>
                </a:pPr>
                <a:r>
                  <a:rPr lang="en-US" sz="1200">
                    <a:solidFill>
                      <a:srgbClr val="000000"/>
                    </a:solidFill>
                    <a:latin typeface="Arial"/>
                    <a:ea typeface="Arial"/>
                    <a:cs typeface="Arial"/>
                    <a:sym typeface="Arial"/>
                  </a:rPr>
                  <a:t>Lower interest rates unlock unguided revenue</a:t>
                </a:r>
              </a:p>
              <a:p>
                <a:pPr algn="l" marL="217170" indent="-108585" lvl="1">
                  <a:lnSpc>
                    <a:spcPts val="1440"/>
                  </a:lnSpc>
                  <a:buFont typeface="Arial"/>
                  <a:buChar char="•"/>
                </a:pPr>
                <a:r>
                  <a:rPr lang="en-US" sz="1200">
                    <a:solidFill>
                      <a:srgbClr val="000000"/>
                    </a:solidFill>
                    <a:latin typeface="Arial"/>
                    <a:ea typeface="Arial"/>
                    <a:cs typeface="Arial"/>
                    <a:sym typeface="Arial"/>
                  </a:rPr>
                  <a:t>Countless untapped fragmented local markets = long runway for consolidations</a:t>
                </a:r>
              </a:p>
              <a:p>
                <a:pPr algn="l" marL="217170" indent="-108585" lvl="1">
                  <a:lnSpc>
                    <a:spcPts val="1440"/>
                  </a:lnSpc>
                </a:pPr>
              </a:p>
            </p:txBody>
          </p:sp>
        </p:grpSp>
      </p:grpSp>
      <p:grpSp>
        <p:nvGrpSpPr>
          <p:cNvPr name="Group 52" id="52"/>
          <p:cNvGrpSpPr/>
          <p:nvPr/>
        </p:nvGrpSpPr>
        <p:grpSpPr>
          <a:xfrm rot="0">
            <a:off x="3622977" y="2840495"/>
            <a:ext cx="5417220" cy="330727"/>
            <a:chOff x="0" y="0"/>
            <a:chExt cx="7222960" cy="440969"/>
          </a:xfrm>
        </p:grpSpPr>
        <p:sp>
          <p:nvSpPr>
            <p:cNvPr name="Freeform 53" id="53"/>
            <p:cNvSpPr/>
            <p:nvPr/>
          </p:nvSpPr>
          <p:spPr>
            <a:xfrm flipH="false" flipV="false" rot="0">
              <a:off x="0" y="0"/>
              <a:ext cx="7222964" cy="440970"/>
            </a:xfrm>
            <a:custGeom>
              <a:avLst/>
              <a:gdLst/>
              <a:ahLst/>
              <a:cxnLst/>
              <a:rect r="r" b="b" t="t" l="l"/>
              <a:pathLst>
                <a:path h="440970" w="7222964">
                  <a:moveTo>
                    <a:pt x="0" y="0"/>
                  </a:moveTo>
                  <a:lnTo>
                    <a:pt x="7222964" y="0"/>
                  </a:lnTo>
                  <a:lnTo>
                    <a:pt x="7222964" y="440970"/>
                  </a:lnTo>
                  <a:lnTo>
                    <a:pt x="0" y="440970"/>
                  </a:lnTo>
                  <a:close/>
                </a:path>
              </a:pathLst>
            </a:custGeom>
            <a:blipFill>
              <a:blip r:embed="rId5">
                <a:alphaModFix amt="0"/>
              </a:blip>
              <a:stretch>
                <a:fillRect l="0" t="-269159" r="0" b="-269159"/>
              </a:stretch>
            </a:blipFill>
          </p:spPr>
        </p:sp>
        <p:sp>
          <p:nvSpPr>
            <p:cNvPr name="TextBox 54" id="54"/>
            <p:cNvSpPr txBox="true"/>
            <p:nvPr/>
          </p:nvSpPr>
          <p:spPr>
            <a:xfrm>
              <a:off x="0" y="-28575"/>
              <a:ext cx="7222960" cy="469544"/>
            </a:xfrm>
            <a:prstGeom prst="rect">
              <a:avLst/>
            </a:prstGeom>
          </p:spPr>
          <p:txBody>
            <a:bodyPr anchor="ctr" rtlCol="false" tIns="0" lIns="0" bIns="0" rIns="0"/>
            <a:lstStyle/>
            <a:p>
              <a:pPr algn="ctr">
                <a:lnSpc>
                  <a:spcPts val="1980"/>
                </a:lnSpc>
              </a:pPr>
              <a:r>
                <a:rPr lang="en-US" sz="1650" b="true">
                  <a:solidFill>
                    <a:srgbClr val="FFFFFF"/>
                  </a:solidFill>
                  <a:latin typeface="Calibri (MS) Bold"/>
                  <a:ea typeface="Calibri (MS) Bold"/>
                  <a:cs typeface="Calibri (MS) Bold"/>
                  <a:sym typeface="Calibri (MS) Bold"/>
                </a:rPr>
                <a:t>Total Addressable Market</a:t>
              </a:r>
            </a:p>
          </p:txBody>
        </p:sp>
      </p:grpSp>
      <p:sp>
        <p:nvSpPr>
          <p:cNvPr name="Freeform 55" id="55"/>
          <p:cNvSpPr/>
          <p:nvPr/>
        </p:nvSpPr>
        <p:spPr>
          <a:xfrm flipH="false" flipV="false" rot="0">
            <a:off x="9436599" y="5269914"/>
            <a:ext cx="8643043" cy="4525334"/>
          </a:xfrm>
          <a:custGeom>
            <a:avLst/>
            <a:gdLst/>
            <a:ahLst/>
            <a:cxnLst/>
            <a:rect r="r" b="b" t="t" l="l"/>
            <a:pathLst>
              <a:path h="4525334" w="8643043">
                <a:moveTo>
                  <a:pt x="0" y="0"/>
                </a:moveTo>
                <a:lnTo>
                  <a:pt x="8643044" y="0"/>
                </a:lnTo>
                <a:lnTo>
                  <a:pt x="8643044" y="4525334"/>
                </a:lnTo>
                <a:lnTo>
                  <a:pt x="0" y="4525334"/>
                </a:lnTo>
                <a:lnTo>
                  <a:pt x="0" y="0"/>
                </a:lnTo>
                <a:close/>
              </a:path>
            </a:pathLst>
          </a:custGeom>
          <a:blipFill>
            <a:blip r:embed="rId6"/>
            <a:stretch>
              <a:fillRect l="0" t="0" r="0" b="-16266"/>
            </a:stretch>
          </a:blipFill>
        </p:spPr>
      </p:sp>
      <p:sp>
        <p:nvSpPr>
          <p:cNvPr name="TextBox 56" id="56"/>
          <p:cNvSpPr txBox="true"/>
          <p:nvPr/>
        </p:nvSpPr>
        <p:spPr>
          <a:xfrm rot="0">
            <a:off x="643061" y="320507"/>
            <a:ext cx="8091449" cy="878053"/>
          </a:xfrm>
          <a:prstGeom prst="rect">
            <a:avLst/>
          </a:prstGeom>
        </p:spPr>
        <p:txBody>
          <a:bodyPr anchor="t" rtlCol="false" tIns="0" lIns="0" bIns="0" rIns="0">
            <a:spAutoFit/>
          </a:bodyPr>
          <a:lstStyle/>
          <a:p>
            <a:pPr algn="l">
              <a:lnSpc>
                <a:spcPts val="6480"/>
              </a:lnSpc>
            </a:pPr>
            <a:r>
              <a:rPr lang="en-US" sz="5400">
                <a:solidFill>
                  <a:srgbClr val="FFFFFF"/>
                </a:solidFill>
                <a:latin typeface="Aptos"/>
                <a:ea typeface="Aptos"/>
                <a:cs typeface="Aptos"/>
                <a:sym typeface="Aptos"/>
              </a:rPr>
              <a:t>US industry overview</a:t>
            </a:r>
          </a:p>
        </p:txBody>
      </p:sp>
      <p:grpSp>
        <p:nvGrpSpPr>
          <p:cNvPr name="Group 57" id="57"/>
          <p:cNvGrpSpPr/>
          <p:nvPr/>
        </p:nvGrpSpPr>
        <p:grpSpPr>
          <a:xfrm rot="0">
            <a:off x="138513" y="1668046"/>
            <a:ext cx="4779547" cy="1503177"/>
            <a:chOff x="0" y="0"/>
            <a:chExt cx="9019247" cy="2836570"/>
          </a:xfrm>
        </p:grpSpPr>
        <p:sp>
          <p:nvSpPr>
            <p:cNvPr name="Freeform 58" id="58"/>
            <p:cNvSpPr/>
            <p:nvPr/>
          </p:nvSpPr>
          <p:spPr>
            <a:xfrm flipH="false" flipV="false" rot="0">
              <a:off x="27688" y="19050"/>
              <a:ext cx="8963796" cy="2798445"/>
            </a:xfrm>
            <a:custGeom>
              <a:avLst/>
              <a:gdLst/>
              <a:ahLst/>
              <a:cxnLst/>
              <a:rect r="r" b="b" t="t" l="l"/>
              <a:pathLst>
                <a:path h="2798445" w="8963796">
                  <a:moveTo>
                    <a:pt x="0" y="0"/>
                  </a:moveTo>
                  <a:lnTo>
                    <a:pt x="8963797" y="0"/>
                  </a:lnTo>
                  <a:lnTo>
                    <a:pt x="8963797" y="2798445"/>
                  </a:lnTo>
                  <a:lnTo>
                    <a:pt x="0" y="2798445"/>
                  </a:lnTo>
                  <a:close/>
                </a:path>
              </a:pathLst>
            </a:custGeom>
            <a:solidFill>
              <a:srgbClr val="FFFFFF"/>
            </a:solidFill>
          </p:spPr>
        </p:sp>
        <p:sp>
          <p:nvSpPr>
            <p:cNvPr name="Freeform 59" id="59"/>
            <p:cNvSpPr/>
            <p:nvPr/>
          </p:nvSpPr>
          <p:spPr>
            <a:xfrm flipH="false" flipV="false" rot="0">
              <a:off x="0" y="0"/>
              <a:ext cx="9019173" cy="2836545"/>
            </a:xfrm>
            <a:custGeom>
              <a:avLst/>
              <a:gdLst/>
              <a:ahLst/>
              <a:cxnLst/>
              <a:rect r="r" b="b" t="t" l="l"/>
              <a:pathLst>
                <a:path h="2836545" w="9019173">
                  <a:moveTo>
                    <a:pt x="27688" y="0"/>
                  </a:moveTo>
                  <a:lnTo>
                    <a:pt x="8991485" y="0"/>
                  </a:lnTo>
                  <a:cubicBezTo>
                    <a:pt x="9006805" y="0"/>
                    <a:pt x="9019173" y="8509"/>
                    <a:pt x="9019173" y="19050"/>
                  </a:cubicBezTo>
                  <a:lnTo>
                    <a:pt x="9019173" y="2817495"/>
                  </a:lnTo>
                  <a:cubicBezTo>
                    <a:pt x="9019173" y="2828036"/>
                    <a:pt x="9006805" y="2836545"/>
                    <a:pt x="8991485" y="2836545"/>
                  </a:cubicBezTo>
                  <a:lnTo>
                    <a:pt x="27688" y="2836545"/>
                  </a:lnTo>
                  <a:cubicBezTo>
                    <a:pt x="12367" y="2836545"/>
                    <a:pt x="0" y="2828036"/>
                    <a:pt x="0" y="2817495"/>
                  </a:cubicBezTo>
                  <a:lnTo>
                    <a:pt x="0" y="19050"/>
                  </a:lnTo>
                  <a:cubicBezTo>
                    <a:pt x="0" y="8509"/>
                    <a:pt x="12367" y="0"/>
                    <a:pt x="27688" y="0"/>
                  </a:cubicBezTo>
                  <a:moveTo>
                    <a:pt x="27688" y="38100"/>
                  </a:moveTo>
                  <a:lnTo>
                    <a:pt x="27688" y="19050"/>
                  </a:lnTo>
                  <a:lnTo>
                    <a:pt x="55377" y="19050"/>
                  </a:lnTo>
                  <a:lnTo>
                    <a:pt x="55377" y="2817495"/>
                  </a:lnTo>
                  <a:lnTo>
                    <a:pt x="27688" y="2817495"/>
                  </a:lnTo>
                  <a:lnTo>
                    <a:pt x="27688" y="2798445"/>
                  </a:lnTo>
                  <a:lnTo>
                    <a:pt x="8991485" y="2798445"/>
                  </a:lnTo>
                  <a:lnTo>
                    <a:pt x="8991485" y="2817495"/>
                  </a:lnTo>
                  <a:lnTo>
                    <a:pt x="8963796" y="2817495"/>
                  </a:lnTo>
                  <a:lnTo>
                    <a:pt x="8963796" y="19050"/>
                  </a:lnTo>
                  <a:lnTo>
                    <a:pt x="8991485" y="19050"/>
                  </a:lnTo>
                  <a:lnTo>
                    <a:pt x="8991485" y="38100"/>
                  </a:lnTo>
                  <a:lnTo>
                    <a:pt x="27688" y="38100"/>
                  </a:lnTo>
                  <a:close/>
                </a:path>
              </a:pathLst>
            </a:custGeom>
            <a:solidFill>
              <a:srgbClr val="156082"/>
            </a:solidFill>
          </p:spPr>
        </p:sp>
      </p:grpSp>
      <p:grpSp>
        <p:nvGrpSpPr>
          <p:cNvPr name="Group 60" id="60"/>
          <p:cNvGrpSpPr/>
          <p:nvPr/>
        </p:nvGrpSpPr>
        <p:grpSpPr>
          <a:xfrm rot="0">
            <a:off x="334221" y="1592817"/>
            <a:ext cx="5278317" cy="826818"/>
            <a:chOff x="0" y="0"/>
            <a:chExt cx="7037756" cy="1102424"/>
          </a:xfrm>
        </p:grpSpPr>
        <p:sp>
          <p:nvSpPr>
            <p:cNvPr name="Freeform 61" id="61"/>
            <p:cNvSpPr/>
            <p:nvPr/>
          </p:nvSpPr>
          <p:spPr>
            <a:xfrm flipH="false" flipV="false" rot="0">
              <a:off x="0" y="0"/>
              <a:ext cx="7037760" cy="1102426"/>
            </a:xfrm>
            <a:custGeom>
              <a:avLst/>
              <a:gdLst/>
              <a:ahLst/>
              <a:cxnLst/>
              <a:rect r="r" b="b" t="t" l="l"/>
              <a:pathLst>
                <a:path h="1102426" w="7037760">
                  <a:moveTo>
                    <a:pt x="0" y="0"/>
                  </a:moveTo>
                  <a:lnTo>
                    <a:pt x="7037760" y="0"/>
                  </a:lnTo>
                  <a:lnTo>
                    <a:pt x="7037760" y="1102426"/>
                  </a:lnTo>
                  <a:lnTo>
                    <a:pt x="0" y="1102426"/>
                  </a:lnTo>
                  <a:close/>
                </a:path>
              </a:pathLst>
            </a:custGeom>
            <a:blipFill>
              <a:blip r:embed="rId5">
                <a:alphaModFix amt="0"/>
              </a:blip>
              <a:stretch>
                <a:fillRect l="0" t="-74390" r="0" b="-74390"/>
              </a:stretch>
            </a:blipFill>
          </p:spPr>
        </p:sp>
        <p:sp>
          <p:nvSpPr>
            <p:cNvPr name="TextBox 62" id="62"/>
            <p:cNvSpPr txBox="true"/>
            <p:nvPr/>
          </p:nvSpPr>
          <p:spPr>
            <a:xfrm>
              <a:off x="0" y="-85725"/>
              <a:ext cx="7037756" cy="1188149"/>
            </a:xfrm>
            <a:prstGeom prst="rect">
              <a:avLst/>
            </a:prstGeom>
          </p:spPr>
          <p:txBody>
            <a:bodyPr anchor="ctr" rtlCol="false" tIns="0" lIns="0" bIns="0" rIns="0"/>
            <a:lstStyle/>
            <a:p>
              <a:pPr algn="ctr">
                <a:lnSpc>
                  <a:spcPts val="5759"/>
                </a:lnSpc>
              </a:pPr>
              <a:r>
                <a:rPr lang="en-US" sz="4800" b="true">
                  <a:solidFill>
                    <a:srgbClr val="0055FF"/>
                  </a:solidFill>
                  <a:latin typeface="Calibri (MS) Bold"/>
                  <a:ea typeface="Calibri (MS) Bold"/>
                  <a:cs typeface="Calibri (MS) Bold"/>
                  <a:sym typeface="Calibri (MS) Bold"/>
                </a:rPr>
                <a:t>$800B+</a:t>
              </a:r>
            </a:p>
          </p:txBody>
        </p:sp>
      </p:grpSp>
      <p:sp>
        <p:nvSpPr>
          <p:cNvPr name="Freeform 63" id="63"/>
          <p:cNvSpPr/>
          <p:nvPr/>
        </p:nvSpPr>
        <p:spPr>
          <a:xfrm flipH="false" flipV="false" rot="0">
            <a:off x="138513" y="1882182"/>
            <a:ext cx="1174759" cy="1074905"/>
          </a:xfrm>
          <a:custGeom>
            <a:avLst/>
            <a:gdLst/>
            <a:ahLst/>
            <a:cxnLst/>
            <a:rect r="r" b="b" t="t" l="l"/>
            <a:pathLst>
              <a:path h="1074905" w="1174759">
                <a:moveTo>
                  <a:pt x="0" y="0"/>
                </a:moveTo>
                <a:lnTo>
                  <a:pt x="1174759" y="0"/>
                </a:lnTo>
                <a:lnTo>
                  <a:pt x="1174759" y="1074905"/>
                </a:lnTo>
                <a:lnTo>
                  <a:pt x="0" y="107490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4" id="64"/>
          <p:cNvGrpSpPr/>
          <p:nvPr/>
        </p:nvGrpSpPr>
        <p:grpSpPr>
          <a:xfrm rot="0">
            <a:off x="4993341" y="1668046"/>
            <a:ext cx="4779547" cy="1503177"/>
            <a:chOff x="0" y="0"/>
            <a:chExt cx="9019247" cy="2836570"/>
          </a:xfrm>
        </p:grpSpPr>
        <p:sp>
          <p:nvSpPr>
            <p:cNvPr name="Freeform 65" id="65"/>
            <p:cNvSpPr/>
            <p:nvPr/>
          </p:nvSpPr>
          <p:spPr>
            <a:xfrm flipH="false" flipV="false" rot="0">
              <a:off x="27688" y="19050"/>
              <a:ext cx="8963796" cy="2798445"/>
            </a:xfrm>
            <a:custGeom>
              <a:avLst/>
              <a:gdLst/>
              <a:ahLst/>
              <a:cxnLst/>
              <a:rect r="r" b="b" t="t" l="l"/>
              <a:pathLst>
                <a:path h="2798445" w="8963796">
                  <a:moveTo>
                    <a:pt x="0" y="0"/>
                  </a:moveTo>
                  <a:lnTo>
                    <a:pt x="8963797" y="0"/>
                  </a:lnTo>
                  <a:lnTo>
                    <a:pt x="8963797" y="2798445"/>
                  </a:lnTo>
                  <a:lnTo>
                    <a:pt x="0" y="2798445"/>
                  </a:lnTo>
                  <a:close/>
                </a:path>
              </a:pathLst>
            </a:custGeom>
            <a:solidFill>
              <a:srgbClr val="FFFFFF"/>
            </a:solidFill>
          </p:spPr>
        </p:sp>
        <p:sp>
          <p:nvSpPr>
            <p:cNvPr name="Freeform 66" id="66"/>
            <p:cNvSpPr/>
            <p:nvPr/>
          </p:nvSpPr>
          <p:spPr>
            <a:xfrm flipH="false" flipV="false" rot="0">
              <a:off x="0" y="0"/>
              <a:ext cx="9019173" cy="2836545"/>
            </a:xfrm>
            <a:custGeom>
              <a:avLst/>
              <a:gdLst/>
              <a:ahLst/>
              <a:cxnLst/>
              <a:rect r="r" b="b" t="t" l="l"/>
              <a:pathLst>
                <a:path h="2836545" w="9019173">
                  <a:moveTo>
                    <a:pt x="27688" y="0"/>
                  </a:moveTo>
                  <a:lnTo>
                    <a:pt x="8991485" y="0"/>
                  </a:lnTo>
                  <a:cubicBezTo>
                    <a:pt x="9006805" y="0"/>
                    <a:pt x="9019173" y="8509"/>
                    <a:pt x="9019173" y="19050"/>
                  </a:cubicBezTo>
                  <a:lnTo>
                    <a:pt x="9019173" y="2817495"/>
                  </a:lnTo>
                  <a:cubicBezTo>
                    <a:pt x="9019173" y="2828036"/>
                    <a:pt x="9006805" y="2836545"/>
                    <a:pt x="8991485" y="2836545"/>
                  </a:cubicBezTo>
                  <a:lnTo>
                    <a:pt x="27688" y="2836545"/>
                  </a:lnTo>
                  <a:cubicBezTo>
                    <a:pt x="12367" y="2836545"/>
                    <a:pt x="0" y="2828036"/>
                    <a:pt x="0" y="2817495"/>
                  </a:cubicBezTo>
                  <a:lnTo>
                    <a:pt x="0" y="19050"/>
                  </a:lnTo>
                  <a:cubicBezTo>
                    <a:pt x="0" y="8509"/>
                    <a:pt x="12367" y="0"/>
                    <a:pt x="27688" y="0"/>
                  </a:cubicBezTo>
                  <a:moveTo>
                    <a:pt x="27688" y="38100"/>
                  </a:moveTo>
                  <a:lnTo>
                    <a:pt x="27688" y="19050"/>
                  </a:lnTo>
                  <a:lnTo>
                    <a:pt x="55377" y="19050"/>
                  </a:lnTo>
                  <a:lnTo>
                    <a:pt x="55377" y="2817495"/>
                  </a:lnTo>
                  <a:lnTo>
                    <a:pt x="27688" y="2817495"/>
                  </a:lnTo>
                  <a:lnTo>
                    <a:pt x="27688" y="2798445"/>
                  </a:lnTo>
                  <a:lnTo>
                    <a:pt x="8991485" y="2798445"/>
                  </a:lnTo>
                  <a:lnTo>
                    <a:pt x="8991485" y="2817495"/>
                  </a:lnTo>
                  <a:lnTo>
                    <a:pt x="8963796" y="2817495"/>
                  </a:lnTo>
                  <a:lnTo>
                    <a:pt x="8963796" y="19050"/>
                  </a:lnTo>
                  <a:lnTo>
                    <a:pt x="8991485" y="19050"/>
                  </a:lnTo>
                  <a:lnTo>
                    <a:pt x="8991485" y="38100"/>
                  </a:lnTo>
                  <a:lnTo>
                    <a:pt x="27688" y="38100"/>
                  </a:lnTo>
                  <a:close/>
                </a:path>
              </a:pathLst>
            </a:custGeom>
            <a:solidFill>
              <a:srgbClr val="156082"/>
            </a:solidFill>
          </p:spPr>
        </p:sp>
      </p:grpSp>
      <p:grpSp>
        <p:nvGrpSpPr>
          <p:cNvPr name="Group 67" id="67"/>
          <p:cNvGrpSpPr/>
          <p:nvPr/>
        </p:nvGrpSpPr>
        <p:grpSpPr>
          <a:xfrm rot="0">
            <a:off x="5096622" y="1539259"/>
            <a:ext cx="4930110" cy="960537"/>
            <a:chOff x="0" y="0"/>
            <a:chExt cx="6573481" cy="1280716"/>
          </a:xfrm>
        </p:grpSpPr>
        <p:sp>
          <p:nvSpPr>
            <p:cNvPr name="Freeform 68" id="68"/>
            <p:cNvSpPr/>
            <p:nvPr/>
          </p:nvSpPr>
          <p:spPr>
            <a:xfrm flipH="false" flipV="false" rot="0">
              <a:off x="0" y="0"/>
              <a:ext cx="6573479" cy="1280718"/>
            </a:xfrm>
            <a:custGeom>
              <a:avLst/>
              <a:gdLst/>
              <a:ahLst/>
              <a:cxnLst/>
              <a:rect r="r" b="b" t="t" l="l"/>
              <a:pathLst>
                <a:path h="1280718" w="6573479">
                  <a:moveTo>
                    <a:pt x="0" y="0"/>
                  </a:moveTo>
                  <a:lnTo>
                    <a:pt x="6573479" y="0"/>
                  </a:lnTo>
                  <a:lnTo>
                    <a:pt x="6573479" y="1280718"/>
                  </a:lnTo>
                  <a:lnTo>
                    <a:pt x="0" y="1280718"/>
                  </a:lnTo>
                  <a:close/>
                </a:path>
              </a:pathLst>
            </a:custGeom>
            <a:blipFill>
              <a:blip r:embed="rId5">
                <a:alphaModFix amt="0"/>
              </a:blip>
              <a:stretch>
                <a:fillRect l="0" t="-45996" r="10973" b="-32074"/>
              </a:stretch>
            </a:blipFill>
          </p:spPr>
        </p:sp>
        <p:sp>
          <p:nvSpPr>
            <p:cNvPr name="TextBox 69" id="69"/>
            <p:cNvSpPr txBox="true"/>
            <p:nvPr/>
          </p:nvSpPr>
          <p:spPr>
            <a:xfrm>
              <a:off x="0" y="-85725"/>
              <a:ext cx="6573481" cy="1366441"/>
            </a:xfrm>
            <a:prstGeom prst="rect">
              <a:avLst/>
            </a:prstGeom>
          </p:spPr>
          <p:txBody>
            <a:bodyPr anchor="ctr" rtlCol="false" tIns="0" lIns="0" bIns="0" rIns="0"/>
            <a:lstStyle/>
            <a:p>
              <a:pPr algn="ctr">
                <a:lnSpc>
                  <a:spcPts val="5759"/>
                </a:lnSpc>
              </a:pPr>
              <a:r>
                <a:rPr lang="en-US" sz="4800" b="true">
                  <a:solidFill>
                    <a:srgbClr val="0055FF"/>
                  </a:solidFill>
                  <a:latin typeface="Calibri (MS) Bold"/>
                  <a:ea typeface="Calibri (MS) Bold"/>
                  <a:cs typeface="Calibri (MS) Bold"/>
                  <a:sym typeface="Calibri (MS) Bold"/>
                </a:rPr>
                <a:t>~4-7M</a:t>
              </a:r>
            </a:p>
          </p:txBody>
        </p:sp>
      </p:grpSp>
      <p:sp>
        <p:nvSpPr>
          <p:cNvPr name="Freeform 70" id="70"/>
          <p:cNvSpPr/>
          <p:nvPr/>
        </p:nvSpPr>
        <p:spPr>
          <a:xfrm flipH="false" flipV="false" rot="0">
            <a:off x="4993341" y="1749936"/>
            <a:ext cx="1061268" cy="1033409"/>
          </a:xfrm>
          <a:custGeom>
            <a:avLst/>
            <a:gdLst/>
            <a:ahLst/>
            <a:cxnLst/>
            <a:rect r="r" b="b" t="t" l="l"/>
            <a:pathLst>
              <a:path h="1033409" w="1061268">
                <a:moveTo>
                  <a:pt x="0" y="0"/>
                </a:moveTo>
                <a:lnTo>
                  <a:pt x="1061268" y="0"/>
                </a:lnTo>
                <a:lnTo>
                  <a:pt x="1061268" y="1033409"/>
                </a:lnTo>
                <a:lnTo>
                  <a:pt x="0" y="103340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1" id="71"/>
          <p:cNvSpPr txBox="true"/>
          <p:nvPr/>
        </p:nvSpPr>
        <p:spPr>
          <a:xfrm rot="0">
            <a:off x="1313272" y="2242502"/>
            <a:ext cx="3430813" cy="914400"/>
          </a:xfrm>
          <a:prstGeom prst="rect">
            <a:avLst/>
          </a:prstGeom>
        </p:spPr>
        <p:txBody>
          <a:bodyPr anchor="t" rtlCol="false" tIns="0" lIns="0" bIns="0" rIns="0">
            <a:spAutoFit/>
          </a:bodyPr>
          <a:lstStyle/>
          <a:p>
            <a:pPr algn="ctr">
              <a:lnSpc>
                <a:spcPts val="1800"/>
              </a:lnSpc>
            </a:pPr>
            <a:r>
              <a:rPr lang="en-US" sz="1500">
                <a:solidFill>
                  <a:srgbClr val="000000"/>
                </a:solidFill>
                <a:latin typeface="Aptos"/>
                <a:ea typeface="Aptos"/>
                <a:cs typeface="Aptos"/>
                <a:sym typeface="Aptos"/>
              </a:rPr>
              <a:t>U.S. building products distribution (includes distribution, direct sales, installed products, and adjacent construction categories)</a:t>
            </a:r>
          </a:p>
        </p:txBody>
      </p:sp>
      <p:sp>
        <p:nvSpPr>
          <p:cNvPr name="TextBox 72" id="72"/>
          <p:cNvSpPr txBox="true"/>
          <p:nvPr/>
        </p:nvSpPr>
        <p:spPr>
          <a:xfrm rot="0">
            <a:off x="5946836" y="2262909"/>
            <a:ext cx="3665606" cy="742950"/>
          </a:xfrm>
          <a:prstGeom prst="rect">
            <a:avLst/>
          </a:prstGeom>
        </p:spPr>
        <p:txBody>
          <a:bodyPr anchor="t" rtlCol="false" tIns="0" lIns="0" bIns="0" rIns="0">
            <a:spAutoFit/>
          </a:bodyPr>
          <a:lstStyle/>
          <a:p>
            <a:pPr algn="ctr">
              <a:lnSpc>
                <a:spcPts val="1920"/>
              </a:lnSpc>
            </a:pPr>
            <a:r>
              <a:rPr lang="en-US" sz="1600">
                <a:solidFill>
                  <a:srgbClr val="000000"/>
                </a:solidFill>
                <a:latin typeface="Calibri (MS)"/>
                <a:ea typeface="Calibri (MS)"/>
                <a:cs typeface="Calibri (MS)"/>
                <a:sym typeface="Calibri (MS)"/>
              </a:rPr>
              <a:t>Structural undersupply is driving sustained demand for new construction &amp; repair/remodel activity (40-yr median age)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3428" cy="1165860"/>
            <a:chOff x="0" y="0"/>
            <a:chExt cx="24377904" cy="1554480"/>
          </a:xfrm>
        </p:grpSpPr>
        <p:sp>
          <p:nvSpPr>
            <p:cNvPr name="Freeform 3" id="3" descr="preencoded.png"/>
            <p:cNvSpPr/>
            <p:nvPr/>
          </p:nvSpPr>
          <p:spPr>
            <a:xfrm flipH="false" flipV="false" rot="0">
              <a:off x="0" y="0"/>
              <a:ext cx="24377904" cy="1554480"/>
            </a:xfrm>
            <a:custGeom>
              <a:avLst/>
              <a:gdLst/>
              <a:ahLst/>
              <a:cxnLst/>
              <a:rect r="r" b="b" t="t" l="l"/>
              <a:pathLst>
                <a:path h="1554480" w="24377904">
                  <a:moveTo>
                    <a:pt x="0" y="0"/>
                  </a:moveTo>
                  <a:lnTo>
                    <a:pt x="24377904" y="0"/>
                  </a:lnTo>
                  <a:lnTo>
                    <a:pt x="24377904" y="1554480"/>
                  </a:lnTo>
                  <a:lnTo>
                    <a:pt x="0" y="1554480"/>
                  </a:lnTo>
                  <a:lnTo>
                    <a:pt x="0" y="0"/>
                  </a:lnTo>
                  <a:close/>
                </a:path>
              </a:pathLst>
            </a:custGeom>
            <a:blipFill>
              <a:blip r:embed="rId3"/>
              <a:stretch>
                <a:fillRect l="0" t="0" r="0" b="-122166"/>
              </a:stretch>
            </a:blipFill>
          </p:spPr>
        </p:sp>
      </p:grpSp>
      <p:grpSp>
        <p:nvGrpSpPr>
          <p:cNvPr name="Group 4" id="4"/>
          <p:cNvGrpSpPr/>
          <p:nvPr/>
        </p:nvGrpSpPr>
        <p:grpSpPr>
          <a:xfrm rot="0">
            <a:off x="411480" y="137160"/>
            <a:ext cx="14401800" cy="891540"/>
            <a:chOff x="0" y="0"/>
            <a:chExt cx="19202400" cy="1188720"/>
          </a:xfrm>
        </p:grpSpPr>
        <p:sp>
          <p:nvSpPr>
            <p:cNvPr name="Freeform 5" id="5"/>
            <p:cNvSpPr/>
            <p:nvPr/>
          </p:nvSpPr>
          <p:spPr>
            <a:xfrm flipH="false" flipV="false" rot="0">
              <a:off x="0" y="0"/>
              <a:ext cx="19202400" cy="1188720"/>
            </a:xfrm>
            <a:custGeom>
              <a:avLst/>
              <a:gdLst/>
              <a:ahLst/>
              <a:cxnLst/>
              <a:rect r="r" b="b" t="t" l="l"/>
              <a:pathLst>
                <a:path h="1188720" w="19202400">
                  <a:moveTo>
                    <a:pt x="0" y="0"/>
                  </a:moveTo>
                  <a:lnTo>
                    <a:pt x="19202400" y="0"/>
                  </a:lnTo>
                  <a:lnTo>
                    <a:pt x="19202400" y="1188720"/>
                  </a:lnTo>
                  <a:lnTo>
                    <a:pt x="0" y="1188720"/>
                  </a:lnTo>
                  <a:close/>
                </a:path>
              </a:pathLst>
            </a:custGeom>
            <a:blipFill>
              <a:blip r:embed="rId4">
                <a:alphaModFix amt="0"/>
              </a:blip>
              <a:stretch>
                <a:fillRect l="0" t="-264758" r="0" b="-264758"/>
              </a:stretch>
            </a:blipFill>
          </p:spPr>
        </p:sp>
        <p:sp>
          <p:nvSpPr>
            <p:cNvPr name="TextBox 6" id="6"/>
            <p:cNvSpPr txBox="true"/>
            <p:nvPr/>
          </p:nvSpPr>
          <p:spPr>
            <a:xfrm>
              <a:off x="0" y="-95250"/>
              <a:ext cx="19202400" cy="1283970"/>
            </a:xfrm>
            <a:prstGeom prst="rect">
              <a:avLst/>
            </a:prstGeom>
          </p:spPr>
          <p:txBody>
            <a:bodyPr anchor="ctr" rtlCol="false" tIns="0" lIns="0" bIns="0" rIns="0"/>
            <a:lstStyle/>
            <a:p>
              <a:pPr algn="l">
                <a:lnSpc>
                  <a:spcPts val="5400"/>
                </a:lnSpc>
              </a:pPr>
              <a:r>
                <a:rPr lang="en-US" sz="4500">
                  <a:solidFill>
                    <a:srgbClr val="FFFFFF"/>
                  </a:solidFill>
                  <a:latin typeface="Calibri (MS)"/>
                  <a:ea typeface="Calibri (MS)"/>
                  <a:cs typeface="Calibri (MS)"/>
                  <a:sym typeface="Calibri (MS)"/>
                </a:rPr>
                <a:t>Investment Thesis</a:t>
              </a:r>
            </a:p>
          </p:txBody>
        </p:sp>
      </p:grpSp>
      <p:grpSp>
        <p:nvGrpSpPr>
          <p:cNvPr name="Group 7" id="7"/>
          <p:cNvGrpSpPr/>
          <p:nvPr/>
        </p:nvGrpSpPr>
        <p:grpSpPr>
          <a:xfrm rot="0">
            <a:off x="16527780" y="0"/>
            <a:ext cx="1755648" cy="1165860"/>
            <a:chOff x="0" y="0"/>
            <a:chExt cx="2340864" cy="1554480"/>
          </a:xfrm>
        </p:grpSpPr>
        <p:sp>
          <p:nvSpPr>
            <p:cNvPr name="Freeform 8" id="8"/>
            <p:cNvSpPr/>
            <p:nvPr/>
          </p:nvSpPr>
          <p:spPr>
            <a:xfrm flipH="false" flipV="false" rot="0">
              <a:off x="0" y="0"/>
              <a:ext cx="2340864" cy="1554480"/>
            </a:xfrm>
            <a:custGeom>
              <a:avLst/>
              <a:gdLst/>
              <a:ahLst/>
              <a:cxnLst/>
              <a:rect r="r" b="b" t="t" l="l"/>
              <a:pathLst>
                <a:path h="1554480" w="2340864">
                  <a:moveTo>
                    <a:pt x="0" y="0"/>
                  </a:moveTo>
                  <a:lnTo>
                    <a:pt x="2340864" y="0"/>
                  </a:lnTo>
                  <a:lnTo>
                    <a:pt x="2340864" y="1554480"/>
                  </a:lnTo>
                  <a:lnTo>
                    <a:pt x="0" y="1554480"/>
                  </a:lnTo>
                  <a:close/>
                </a:path>
              </a:pathLst>
            </a:custGeom>
            <a:solidFill>
              <a:srgbClr val="1F5BD7"/>
            </a:solidFill>
          </p:spPr>
        </p:sp>
      </p:grpSp>
      <p:grpSp>
        <p:nvGrpSpPr>
          <p:cNvPr name="Group 9" id="9"/>
          <p:cNvGrpSpPr/>
          <p:nvPr/>
        </p:nvGrpSpPr>
        <p:grpSpPr>
          <a:xfrm rot="0">
            <a:off x="16527780" y="0"/>
            <a:ext cx="1755648" cy="1165860"/>
            <a:chOff x="0" y="0"/>
            <a:chExt cx="2340864" cy="1554480"/>
          </a:xfrm>
        </p:grpSpPr>
        <p:sp>
          <p:nvSpPr>
            <p:cNvPr name="Freeform 10" id="10"/>
            <p:cNvSpPr/>
            <p:nvPr/>
          </p:nvSpPr>
          <p:spPr>
            <a:xfrm flipH="false" flipV="false" rot="0">
              <a:off x="0" y="0"/>
              <a:ext cx="2340864" cy="1554480"/>
            </a:xfrm>
            <a:custGeom>
              <a:avLst/>
              <a:gdLst/>
              <a:ahLst/>
              <a:cxnLst/>
              <a:rect r="r" b="b" t="t" l="l"/>
              <a:pathLst>
                <a:path h="1554480" w="2340864">
                  <a:moveTo>
                    <a:pt x="0" y="0"/>
                  </a:moveTo>
                  <a:lnTo>
                    <a:pt x="2340864" y="0"/>
                  </a:lnTo>
                  <a:lnTo>
                    <a:pt x="2340864" y="1554480"/>
                  </a:lnTo>
                  <a:lnTo>
                    <a:pt x="0" y="1554480"/>
                  </a:lnTo>
                  <a:close/>
                </a:path>
              </a:pathLst>
            </a:custGeom>
            <a:blipFill>
              <a:blip r:embed="rId4">
                <a:alphaModFix amt="0"/>
              </a:blip>
              <a:stretch>
                <a:fillRect l="-35201" t="0" r="-35201" b="0"/>
              </a:stretch>
            </a:blipFill>
          </p:spPr>
        </p:sp>
        <p:sp>
          <p:nvSpPr>
            <p:cNvPr name="TextBox 11" id="11"/>
            <p:cNvSpPr txBox="true"/>
            <p:nvPr/>
          </p:nvSpPr>
          <p:spPr>
            <a:xfrm>
              <a:off x="0" y="-76200"/>
              <a:ext cx="2340864" cy="1630680"/>
            </a:xfrm>
            <a:prstGeom prst="rect">
              <a:avLst/>
            </a:prstGeom>
          </p:spPr>
          <p:txBody>
            <a:bodyPr anchor="ctr" rtlCol="false" tIns="0" lIns="0" bIns="0" rIns="0"/>
            <a:lstStyle/>
            <a:p>
              <a:pPr algn="ctr">
                <a:lnSpc>
                  <a:spcPts val="4680"/>
                </a:lnSpc>
              </a:pPr>
              <a:r>
                <a:rPr lang="en-US" b="true" sz="3900" spc="149">
                  <a:solidFill>
                    <a:srgbClr val="FFFFFF"/>
                  </a:solidFill>
                  <a:latin typeface="Calibri (MS) Bold"/>
                  <a:ea typeface="Calibri (MS) Bold"/>
                  <a:cs typeface="Calibri (MS) Bold"/>
                  <a:sym typeface="Calibri (MS) Bold"/>
                </a:rPr>
                <a:t>QXO</a:t>
              </a:r>
            </a:p>
          </p:txBody>
        </p:sp>
      </p:grpSp>
      <p:grpSp>
        <p:nvGrpSpPr>
          <p:cNvPr name="Group 12" id="12"/>
          <p:cNvGrpSpPr/>
          <p:nvPr/>
        </p:nvGrpSpPr>
        <p:grpSpPr>
          <a:xfrm rot="0">
            <a:off x="404336" y="1433036"/>
            <a:ext cx="5669852" cy="4471988"/>
            <a:chOff x="0" y="0"/>
            <a:chExt cx="7559802" cy="5962650"/>
          </a:xfrm>
        </p:grpSpPr>
        <p:sp>
          <p:nvSpPr>
            <p:cNvPr name="Freeform 13" id="13"/>
            <p:cNvSpPr/>
            <p:nvPr/>
          </p:nvSpPr>
          <p:spPr>
            <a:xfrm flipH="false" flipV="false" rot="0">
              <a:off x="9525" y="9525"/>
              <a:ext cx="7540752" cy="5943600"/>
            </a:xfrm>
            <a:custGeom>
              <a:avLst/>
              <a:gdLst/>
              <a:ahLst/>
              <a:cxnLst/>
              <a:rect r="r" b="b" t="t" l="l"/>
              <a:pathLst>
                <a:path h="5943600" w="7540752">
                  <a:moveTo>
                    <a:pt x="0" y="0"/>
                  </a:moveTo>
                  <a:lnTo>
                    <a:pt x="7540752" y="0"/>
                  </a:lnTo>
                  <a:lnTo>
                    <a:pt x="7540752" y="5943600"/>
                  </a:lnTo>
                  <a:lnTo>
                    <a:pt x="0" y="5943600"/>
                  </a:lnTo>
                  <a:close/>
                </a:path>
              </a:pathLst>
            </a:custGeom>
            <a:solidFill>
              <a:srgbClr val="FFFFFF"/>
            </a:solidFill>
          </p:spPr>
        </p:sp>
        <p:sp>
          <p:nvSpPr>
            <p:cNvPr name="Freeform 14" id="14"/>
            <p:cNvSpPr/>
            <p:nvPr/>
          </p:nvSpPr>
          <p:spPr>
            <a:xfrm flipH="false" flipV="false" rot="0">
              <a:off x="0" y="0"/>
              <a:ext cx="7559802" cy="5962650"/>
            </a:xfrm>
            <a:custGeom>
              <a:avLst/>
              <a:gdLst/>
              <a:ahLst/>
              <a:cxnLst/>
              <a:rect r="r" b="b" t="t" l="l"/>
              <a:pathLst>
                <a:path h="5962650" w="7559802">
                  <a:moveTo>
                    <a:pt x="9525" y="0"/>
                  </a:moveTo>
                  <a:lnTo>
                    <a:pt x="7550277" y="0"/>
                  </a:lnTo>
                  <a:cubicBezTo>
                    <a:pt x="7555484" y="0"/>
                    <a:pt x="7559802" y="4318"/>
                    <a:pt x="7559802" y="9525"/>
                  </a:cubicBezTo>
                  <a:lnTo>
                    <a:pt x="7559802" y="5953125"/>
                  </a:lnTo>
                  <a:cubicBezTo>
                    <a:pt x="7559802" y="5958332"/>
                    <a:pt x="7555484" y="5962650"/>
                    <a:pt x="7550277" y="5962650"/>
                  </a:cubicBezTo>
                  <a:lnTo>
                    <a:pt x="9525" y="5962650"/>
                  </a:lnTo>
                  <a:cubicBezTo>
                    <a:pt x="4318" y="5962650"/>
                    <a:pt x="0" y="5958332"/>
                    <a:pt x="0" y="5953125"/>
                  </a:cubicBezTo>
                  <a:lnTo>
                    <a:pt x="0" y="9525"/>
                  </a:lnTo>
                  <a:cubicBezTo>
                    <a:pt x="0" y="4318"/>
                    <a:pt x="4318" y="0"/>
                    <a:pt x="9525" y="0"/>
                  </a:cubicBezTo>
                  <a:moveTo>
                    <a:pt x="9525" y="19050"/>
                  </a:moveTo>
                  <a:lnTo>
                    <a:pt x="9525" y="9525"/>
                  </a:lnTo>
                  <a:lnTo>
                    <a:pt x="19050" y="9525"/>
                  </a:lnTo>
                  <a:lnTo>
                    <a:pt x="19050" y="5953125"/>
                  </a:lnTo>
                  <a:lnTo>
                    <a:pt x="9525" y="5953125"/>
                  </a:lnTo>
                  <a:lnTo>
                    <a:pt x="9525" y="5943600"/>
                  </a:lnTo>
                  <a:lnTo>
                    <a:pt x="7550277" y="5943600"/>
                  </a:lnTo>
                  <a:lnTo>
                    <a:pt x="7550277" y="5953125"/>
                  </a:lnTo>
                  <a:lnTo>
                    <a:pt x="7540752" y="5953125"/>
                  </a:lnTo>
                  <a:lnTo>
                    <a:pt x="7540752" y="9525"/>
                  </a:lnTo>
                  <a:lnTo>
                    <a:pt x="7550277" y="9525"/>
                  </a:lnTo>
                  <a:lnTo>
                    <a:pt x="7550277" y="19050"/>
                  </a:lnTo>
                  <a:lnTo>
                    <a:pt x="9525" y="19050"/>
                  </a:lnTo>
                  <a:close/>
                </a:path>
              </a:pathLst>
            </a:custGeom>
            <a:solidFill>
              <a:srgbClr val="0A1F3D"/>
            </a:solidFill>
          </p:spPr>
        </p:sp>
      </p:grpSp>
      <p:grpSp>
        <p:nvGrpSpPr>
          <p:cNvPr name="Group 15" id="15"/>
          <p:cNvGrpSpPr/>
          <p:nvPr/>
        </p:nvGrpSpPr>
        <p:grpSpPr>
          <a:xfrm rot="0">
            <a:off x="411480" y="1440180"/>
            <a:ext cx="5655564" cy="754380"/>
            <a:chOff x="0" y="0"/>
            <a:chExt cx="7540752" cy="1005840"/>
          </a:xfrm>
        </p:grpSpPr>
        <p:sp>
          <p:nvSpPr>
            <p:cNvPr name="Freeform 16" id="16" descr="preencoded.png"/>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lnTo>
                    <a:pt x="0" y="0"/>
                  </a:lnTo>
                  <a:close/>
                </a:path>
              </a:pathLst>
            </a:custGeom>
            <a:blipFill>
              <a:blip r:embed="rId5"/>
              <a:stretch>
                <a:fillRect l="0" t="0" r="-6709" b="0"/>
              </a:stretch>
            </a:blipFill>
          </p:spPr>
        </p:sp>
      </p:grpSp>
      <p:grpSp>
        <p:nvGrpSpPr>
          <p:cNvPr name="Group 17" id="17"/>
          <p:cNvGrpSpPr/>
          <p:nvPr/>
        </p:nvGrpSpPr>
        <p:grpSpPr>
          <a:xfrm rot="0">
            <a:off x="411480" y="1440180"/>
            <a:ext cx="5655564" cy="754380"/>
            <a:chOff x="0" y="0"/>
            <a:chExt cx="7540752" cy="1005840"/>
          </a:xfrm>
        </p:grpSpPr>
        <p:sp>
          <p:nvSpPr>
            <p:cNvPr name="Freeform 18" id="18"/>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close/>
                </a:path>
              </a:pathLst>
            </a:custGeom>
            <a:blipFill>
              <a:blip r:embed="rId4">
                <a:alphaModFix amt="0"/>
              </a:blip>
              <a:stretch>
                <a:fillRect l="0" t="-96078" r="0" b="-96078"/>
              </a:stretch>
            </a:blipFill>
          </p:spPr>
        </p:sp>
        <p:sp>
          <p:nvSpPr>
            <p:cNvPr name="TextBox 19" id="19"/>
            <p:cNvSpPr txBox="true"/>
            <p:nvPr/>
          </p:nvSpPr>
          <p:spPr>
            <a:xfrm>
              <a:off x="0" y="-47625"/>
              <a:ext cx="7540752" cy="1053465"/>
            </a:xfrm>
            <a:prstGeom prst="rect">
              <a:avLst/>
            </a:prstGeom>
          </p:spPr>
          <p:txBody>
            <a:bodyPr anchor="ctr" rtlCol="false" tIns="0" lIns="0" bIns="0" rIns="0"/>
            <a:lstStyle/>
            <a:p>
              <a:pPr algn="ctr">
                <a:lnSpc>
                  <a:spcPts val="3060"/>
                </a:lnSpc>
              </a:pPr>
              <a:r>
                <a:rPr lang="en-US" sz="2550">
                  <a:solidFill>
                    <a:srgbClr val="FFFFFF"/>
                  </a:solidFill>
                  <a:latin typeface="Calibri (MS)"/>
                  <a:ea typeface="Calibri (MS)"/>
                  <a:cs typeface="Calibri (MS)"/>
                  <a:sym typeface="Calibri (MS)"/>
                </a:rPr>
                <a:t>U.S. Economy and Macro</a:t>
              </a:r>
            </a:p>
          </p:txBody>
        </p:sp>
      </p:grpSp>
      <p:sp>
        <p:nvSpPr>
          <p:cNvPr name="TextBox 20" id="20"/>
          <p:cNvSpPr txBox="true"/>
          <p:nvPr/>
        </p:nvSpPr>
        <p:spPr>
          <a:xfrm rot="0">
            <a:off x="795528" y="2374773"/>
            <a:ext cx="4887468" cy="3333750"/>
          </a:xfrm>
          <a:prstGeom prst="rect">
            <a:avLst/>
          </a:prstGeom>
        </p:spPr>
        <p:txBody>
          <a:bodyPr anchor="t" rtlCol="false" tIns="0" lIns="0" bIns="0" rIns="0">
            <a:spAutoFit/>
          </a:bodyPr>
          <a:lstStyle/>
          <a:p>
            <a:pPr algn="l" marL="561018" indent="-280509" lvl="1">
              <a:lnSpc>
                <a:spcPts val="3719"/>
              </a:lnSpc>
              <a:buFont typeface="Arial"/>
              <a:buChar char="•"/>
            </a:pPr>
            <a:r>
              <a:rPr lang="en-US" sz="3099">
                <a:solidFill>
                  <a:srgbClr val="1F2937"/>
                </a:solidFill>
                <a:latin typeface="Calibri (MS)"/>
                <a:ea typeface="Calibri (MS)"/>
                <a:cs typeface="Calibri (MS)"/>
                <a:sym typeface="Calibri (MS)"/>
              </a:rPr>
              <a:t>7M unit housing shortage</a:t>
            </a:r>
          </a:p>
          <a:p>
            <a:pPr algn="l" marL="561018" indent="-280509" lvl="1">
              <a:lnSpc>
                <a:spcPts val="3719"/>
              </a:lnSpc>
              <a:buFont typeface="Arial"/>
              <a:buChar char="•"/>
            </a:pPr>
            <a:r>
              <a:rPr lang="en-US" sz="3099">
                <a:solidFill>
                  <a:srgbClr val="1F2937"/>
                </a:solidFill>
                <a:latin typeface="Calibri (MS)"/>
                <a:ea typeface="Calibri (MS)"/>
                <a:cs typeface="Calibri (MS)"/>
                <a:sym typeface="Calibri (MS)"/>
              </a:rPr>
              <a:t>AI data center insulation and infrastructure boom</a:t>
            </a:r>
          </a:p>
          <a:p>
            <a:pPr algn="l" marL="561018" indent="-280509" lvl="1">
              <a:lnSpc>
                <a:spcPts val="3719"/>
              </a:lnSpc>
              <a:buFont typeface="Arial"/>
              <a:buChar char="•"/>
            </a:pPr>
            <a:r>
              <a:rPr lang="en-US" sz="3099">
                <a:solidFill>
                  <a:srgbClr val="1F2937"/>
                </a:solidFill>
                <a:latin typeface="Calibri (MS)"/>
                <a:ea typeface="Calibri (MS)"/>
                <a:cs typeface="Calibri (MS)"/>
                <a:sym typeface="Calibri (MS)"/>
              </a:rPr>
              <a:t>Non-residential = rate-resilient</a:t>
            </a:r>
          </a:p>
          <a:p>
            <a:pPr algn="l" marL="561018" indent="-280509" lvl="1">
              <a:lnSpc>
                <a:spcPts val="3719"/>
              </a:lnSpc>
              <a:buFont typeface="Arial"/>
              <a:buChar char="•"/>
            </a:pPr>
            <a:r>
              <a:rPr lang="en-US" sz="3099">
                <a:solidFill>
                  <a:srgbClr val="1F2937"/>
                </a:solidFill>
                <a:latin typeface="Calibri (MS)"/>
                <a:ea typeface="Calibri (MS)"/>
                <a:cs typeface="Calibri (MS)"/>
                <a:sym typeface="Calibri (MS)"/>
              </a:rPr>
              <a:t>Potential lower-rate tailwind</a:t>
            </a:r>
          </a:p>
        </p:txBody>
      </p:sp>
      <p:grpSp>
        <p:nvGrpSpPr>
          <p:cNvPr name="Group 21" id="21"/>
          <p:cNvGrpSpPr/>
          <p:nvPr/>
        </p:nvGrpSpPr>
        <p:grpSpPr>
          <a:xfrm rot="0">
            <a:off x="6306788" y="1433036"/>
            <a:ext cx="5669852" cy="4471988"/>
            <a:chOff x="0" y="0"/>
            <a:chExt cx="7559802" cy="5962650"/>
          </a:xfrm>
        </p:grpSpPr>
        <p:sp>
          <p:nvSpPr>
            <p:cNvPr name="Freeform 22" id="22"/>
            <p:cNvSpPr/>
            <p:nvPr/>
          </p:nvSpPr>
          <p:spPr>
            <a:xfrm flipH="false" flipV="false" rot="0">
              <a:off x="9525" y="9525"/>
              <a:ext cx="7540752" cy="5943600"/>
            </a:xfrm>
            <a:custGeom>
              <a:avLst/>
              <a:gdLst/>
              <a:ahLst/>
              <a:cxnLst/>
              <a:rect r="r" b="b" t="t" l="l"/>
              <a:pathLst>
                <a:path h="5943600" w="7540752">
                  <a:moveTo>
                    <a:pt x="0" y="0"/>
                  </a:moveTo>
                  <a:lnTo>
                    <a:pt x="7540752" y="0"/>
                  </a:lnTo>
                  <a:lnTo>
                    <a:pt x="7540752" y="5943600"/>
                  </a:lnTo>
                  <a:lnTo>
                    <a:pt x="0" y="5943600"/>
                  </a:lnTo>
                  <a:close/>
                </a:path>
              </a:pathLst>
            </a:custGeom>
            <a:solidFill>
              <a:srgbClr val="FFFFFF"/>
            </a:solidFill>
          </p:spPr>
        </p:sp>
        <p:sp>
          <p:nvSpPr>
            <p:cNvPr name="Freeform 23" id="23"/>
            <p:cNvSpPr/>
            <p:nvPr/>
          </p:nvSpPr>
          <p:spPr>
            <a:xfrm flipH="false" flipV="false" rot="0">
              <a:off x="0" y="0"/>
              <a:ext cx="7559802" cy="5962650"/>
            </a:xfrm>
            <a:custGeom>
              <a:avLst/>
              <a:gdLst/>
              <a:ahLst/>
              <a:cxnLst/>
              <a:rect r="r" b="b" t="t" l="l"/>
              <a:pathLst>
                <a:path h="5962650" w="7559802">
                  <a:moveTo>
                    <a:pt x="9525" y="0"/>
                  </a:moveTo>
                  <a:lnTo>
                    <a:pt x="7550277" y="0"/>
                  </a:lnTo>
                  <a:cubicBezTo>
                    <a:pt x="7555484" y="0"/>
                    <a:pt x="7559802" y="4318"/>
                    <a:pt x="7559802" y="9525"/>
                  </a:cubicBezTo>
                  <a:lnTo>
                    <a:pt x="7559802" y="5953125"/>
                  </a:lnTo>
                  <a:cubicBezTo>
                    <a:pt x="7559802" y="5958332"/>
                    <a:pt x="7555484" y="5962650"/>
                    <a:pt x="7550277" y="5962650"/>
                  </a:cubicBezTo>
                  <a:lnTo>
                    <a:pt x="9525" y="5962650"/>
                  </a:lnTo>
                  <a:cubicBezTo>
                    <a:pt x="4318" y="5962650"/>
                    <a:pt x="0" y="5958332"/>
                    <a:pt x="0" y="5953125"/>
                  </a:cubicBezTo>
                  <a:lnTo>
                    <a:pt x="0" y="9525"/>
                  </a:lnTo>
                  <a:cubicBezTo>
                    <a:pt x="0" y="4318"/>
                    <a:pt x="4318" y="0"/>
                    <a:pt x="9525" y="0"/>
                  </a:cubicBezTo>
                  <a:moveTo>
                    <a:pt x="9525" y="19050"/>
                  </a:moveTo>
                  <a:lnTo>
                    <a:pt x="9525" y="9525"/>
                  </a:lnTo>
                  <a:lnTo>
                    <a:pt x="19050" y="9525"/>
                  </a:lnTo>
                  <a:lnTo>
                    <a:pt x="19050" y="5953125"/>
                  </a:lnTo>
                  <a:lnTo>
                    <a:pt x="9525" y="5953125"/>
                  </a:lnTo>
                  <a:lnTo>
                    <a:pt x="9525" y="5943600"/>
                  </a:lnTo>
                  <a:lnTo>
                    <a:pt x="7550277" y="5943600"/>
                  </a:lnTo>
                  <a:lnTo>
                    <a:pt x="7550277" y="5953125"/>
                  </a:lnTo>
                  <a:lnTo>
                    <a:pt x="7540752" y="5953125"/>
                  </a:lnTo>
                  <a:lnTo>
                    <a:pt x="7540752" y="9525"/>
                  </a:lnTo>
                  <a:lnTo>
                    <a:pt x="7550277" y="9525"/>
                  </a:lnTo>
                  <a:lnTo>
                    <a:pt x="7550277" y="19050"/>
                  </a:lnTo>
                  <a:lnTo>
                    <a:pt x="9525" y="19050"/>
                  </a:lnTo>
                  <a:close/>
                </a:path>
              </a:pathLst>
            </a:custGeom>
            <a:solidFill>
              <a:srgbClr val="0A1F3D"/>
            </a:solidFill>
          </p:spPr>
        </p:sp>
      </p:grpSp>
      <p:grpSp>
        <p:nvGrpSpPr>
          <p:cNvPr name="Group 24" id="24"/>
          <p:cNvGrpSpPr/>
          <p:nvPr/>
        </p:nvGrpSpPr>
        <p:grpSpPr>
          <a:xfrm rot="0">
            <a:off x="6313932" y="1440180"/>
            <a:ext cx="5655564" cy="754380"/>
            <a:chOff x="0" y="0"/>
            <a:chExt cx="7540752" cy="1005840"/>
          </a:xfrm>
        </p:grpSpPr>
        <p:sp>
          <p:nvSpPr>
            <p:cNvPr name="Freeform 25" id="25" descr="preencoded.png"/>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lnTo>
                    <a:pt x="0" y="0"/>
                  </a:lnTo>
                  <a:close/>
                </a:path>
              </a:pathLst>
            </a:custGeom>
            <a:blipFill>
              <a:blip r:embed="rId5"/>
              <a:stretch>
                <a:fillRect l="0" t="0" r="-6709" b="0"/>
              </a:stretch>
            </a:blipFill>
          </p:spPr>
        </p:sp>
      </p:grpSp>
      <p:grpSp>
        <p:nvGrpSpPr>
          <p:cNvPr name="Group 26" id="26"/>
          <p:cNvGrpSpPr/>
          <p:nvPr/>
        </p:nvGrpSpPr>
        <p:grpSpPr>
          <a:xfrm rot="0">
            <a:off x="6313932" y="1440180"/>
            <a:ext cx="5655564" cy="754380"/>
            <a:chOff x="0" y="0"/>
            <a:chExt cx="7540752" cy="1005840"/>
          </a:xfrm>
        </p:grpSpPr>
        <p:sp>
          <p:nvSpPr>
            <p:cNvPr name="Freeform 27" id="27"/>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close/>
                </a:path>
              </a:pathLst>
            </a:custGeom>
            <a:blipFill>
              <a:blip r:embed="rId4">
                <a:alphaModFix amt="0"/>
              </a:blip>
              <a:stretch>
                <a:fillRect l="0" t="-96078" r="0" b="-96078"/>
              </a:stretch>
            </a:blipFill>
          </p:spPr>
        </p:sp>
        <p:sp>
          <p:nvSpPr>
            <p:cNvPr name="TextBox 28" id="28"/>
            <p:cNvSpPr txBox="true"/>
            <p:nvPr/>
          </p:nvSpPr>
          <p:spPr>
            <a:xfrm>
              <a:off x="0" y="-47625"/>
              <a:ext cx="7540752" cy="1053465"/>
            </a:xfrm>
            <a:prstGeom prst="rect">
              <a:avLst/>
            </a:prstGeom>
          </p:spPr>
          <p:txBody>
            <a:bodyPr anchor="ctr" rtlCol="false" tIns="0" lIns="0" bIns="0" rIns="0"/>
            <a:lstStyle/>
            <a:p>
              <a:pPr algn="ctr">
                <a:lnSpc>
                  <a:spcPts val="3060"/>
                </a:lnSpc>
              </a:pPr>
              <a:r>
                <a:rPr lang="en-US" sz="2550">
                  <a:solidFill>
                    <a:srgbClr val="FFFFFF"/>
                  </a:solidFill>
                  <a:latin typeface="Calibri (MS)"/>
                  <a:ea typeface="Calibri (MS)"/>
                  <a:cs typeface="Calibri (MS)"/>
                  <a:sym typeface="Calibri (MS)"/>
                </a:rPr>
                <a:t>3 Acts and Roadmap</a:t>
              </a:r>
            </a:p>
          </p:txBody>
        </p:sp>
      </p:grpSp>
      <p:sp>
        <p:nvSpPr>
          <p:cNvPr name="TextBox 29" id="29"/>
          <p:cNvSpPr txBox="true"/>
          <p:nvPr/>
        </p:nvSpPr>
        <p:spPr>
          <a:xfrm rot="0">
            <a:off x="6697980" y="2393823"/>
            <a:ext cx="4887468" cy="3390900"/>
          </a:xfrm>
          <a:prstGeom prst="rect">
            <a:avLst/>
          </a:prstGeom>
        </p:spPr>
        <p:txBody>
          <a:bodyPr anchor="t" rtlCol="false" tIns="0" lIns="0" bIns="0" rIns="0">
            <a:spAutoFit/>
          </a:bodyPr>
          <a:lstStyle/>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Act 1: $11B Beacon Acquisition (closed Apr ‘25)</a:t>
            </a:r>
          </a:p>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Act 2: $2.25B Kodiak Acquisition (Feb ‘26)</a:t>
            </a:r>
          </a:p>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Act 3: $17B TopBuild Acquisition announced (Apr ‘26; expected close Q3 ‘26)</a:t>
            </a:r>
          </a:p>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Long-term roadmap: $50B revenue / $7.5B EBITDA</a:t>
            </a:r>
          </a:p>
        </p:txBody>
      </p:sp>
      <p:grpSp>
        <p:nvGrpSpPr>
          <p:cNvPr name="Group 30" id="30"/>
          <p:cNvGrpSpPr/>
          <p:nvPr/>
        </p:nvGrpSpPr>
        <p:grpSpPr>
          <a:xfrm rot="0">
            <a:off x="12209240" y="1433036"/>
            <a:ext cx="5669852" cy="4471988"/>
            <a:chOff x="0" y="0"/>
            <a:chExt cx="7559802" cy="5962650"/>
          </a:xfrm>
        </p:grpSpPr>
        <p:sp>
          <p:nvSpPr>
            <p:cNvPr name="Freeform 31" id="31"/>
            <p:cNvSpPr/>
            <p:nvPr/>
          </p:nvSpPr>
          <p:spPr>
            <a:xfrm flipH="false" flipV="false" rot="0">
              <a:off x="9525" y="9525"/>
              <a:ext cx="7540752" cy="5943600"/>
            </a:xfrm>
            <a:custGeom>
              <a:avLst/>
              <a:gdLst/>
              <a:ahLst/>
              <a:cxnLst/>
              <a:rect r="r" b="b" t="t" l="l"/>
              <a:pathLst>
                <a:path h="5943600" w="7540752">
                  <a:moveTo>
                    <a:pt x="0" y="0"/>
                  </a:moveTo>
                  <a:lnTo>
                    <a:pt x="7540752" y="0"/>
                  </a:lnTo>
                  <a:lnTo>
                    <a:pt x="7540752" y="5943600"/>
                  </a:lnTo>
                  <a:lnTo>
                    <a:pt x="0" y="5943600"/>
                  </a:lnTo>
                  <a:close/>
                </a:path>
              </a:pathLst>
            </a:custGeom>
            <a:solidFill>
              <a:srgbClr val="FFFFFF"/>
            </a:solidFill>
          </p:spPr>
        </p:sp>
        <p:sp>
          <p:nvSpPr>
            <p:cNvPr name="Freeform 32" id="32"/>
            <p:cNvSpPr/>
            <p:nvPr/>
          </p:nvSpPr>
          <p:spPr>
            <a:xfrm flipH="false" flipV="false" rot="0">
              <a:off x="0" y="0"/>
              <a:ext cx="7559802" cy="5962650"/>
            </a:xfrm>
            <a:custGeom>
              <a:avLst/>
              <a:gdLst/>
              <a:ahLst/>
              <a:cxnLst/>
              <a:rect r="r" b="b" t="t" l="l"/>
              <a:pathLst>
                <a:path h="5962650" w="7559802">
                  <a:moveTo>
                    <a:pt x="9525" y="0"/>
                  </a:moveTo>
                  <a:lnTo>
                    <a:pt x="7550277" y="0"/>
                  </a:lnTo>
                  <a:cubicBezTo>
                    <a:pt x="7555484" y="0"/>
                    <a:pt x="7559802" y="4318"/>
                    <a:pt x="7559802" y="9525"/>
                  </a:cubicBezTo>
                  <a:lnTo>
                    <a:pt x="7559802" y="5953125"/>
                  </a:lnTo>
                  <a:cubicBezTo>
                    <a:pt x="7559802" y="5958332"/>
                    <a:pt x="7555484" y="5962650"/>
                    <a:pt x="7550277" y="5962650"/>
                  </a:cubicBezTo>
                  <a:lnTo>
                    <a:pt x="9525" y="5962650"/>
                  </a:lnTo>
                  <a:cubicBezTo>
                    <a:pt x="4318" y="5962650"/>
                    <a:pt x="0" y="5958332"/>
                    <a:pt x="0" y="5953125"/>
                  </a:cubicBezTo>
                  <a:lnTo>
                    <a:pt x="0" y="9525"/>
                  </a:lnTo>
                  <a:cubicBezTo>
                    <a:pt x="0" y="4318"/>
                    <a:pt x="4318" y="0"/>
                    <a:pt x="9525" y="0"/>
                  </a:cubicBezTo>
                  <a:moveTo>
                    <a:pt x="9525" y="19050"/>
                  </a:moveTo>
                  <a:lnTo>
                    <a:pt x="9525" y="9525"/>
                  </a:lnTo>
                  <a:lnTo>
                    <a:pt x="19050" y="9525"/>
                  </a:lnTo>
                  <a:lnTo>
                    <a:pt x="19050" y="5953125"/>
                  </a:lnTo>
                  <a:lnTo>
                    <a:pt x="9525" y="5953125"/>
                  </a:lnTo>
                  <a:lnTo>
                    <a:pt x="9525" y="5943600"/>
                  </a:lnTo>
                  <a:lnTo>
                    <a:pt x="7550277" y="5943600"/>
                  </a:lnTo>
                  <a:lnTo>
                    <a:pt x="7550277" y="5953125"/>
                  </a:lnTo>
                  <a:lnTo>
                    <a:pt x="7540752" y="5953125"/>
                  </a:lnTo>
                  <a:lnTo>
                    <a:pt x="7540752" y="9525"/>
                  </a:lnTo>
                  <a:lnTo>
                    <a:pt x="7550277" y="9525"/>
                  </a:lnTo>
                  <a:lnTo>
                    <a:pt x="7550277" y="19050"/>
                  </a:lnTo>
                  <a:lnTo>
                    <a:pt x="9525" y="19050"/>
                  </a:lnTo>
                  <a:close/>
                </a:path>
              </a:pathLst>
            </a:custGeom>
            <a:solidFill>
              <a:srgbClr val="0A1F3D"/>
            </a:solidFill>
          </p:spPr>
        </p:sp>
      </p:grpSp>
      <p:grpSp>
        <p:nvGrpSpPr>
          <p:cNvPr name="Group 33" id="33"/>
          <p:cNvGrpSpPr/>
          <p:nvPr/>
        </p:nvGrpSpPr>
        <p:grpSpPr>
          <a:xfrm rot="0">
            <a:off x="12216384" y="1440180"/>
            <a:ext cx="5655564" cy="754380"/>
            <a:chOff x="0" y="0"/>
            <a:chExt cx="7540752" cy="1005840"/>
          </a:xfrm>
        </p:grpSpPr>
        <p:sp>
          <p:nvSpPr>
            <p:cNvPr name="Freeform 34" id="34" descr="preencoded.png"/>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lnTo>
                    <a:pt x="0" y="0"/>
                  </a:lnTo>
                  <a:close/>
                </a:path>
              </a:pathLst>
            </a:custGeom>
            <a:blipFill>
              <a:blip r:embed="rId5"/>
              <a:stretch>
                <a:fillRect l="0" t="0" r="-6709" b="0"/>
              </a:stretch>
            </a:blipFill>
          </p:spPr>
        </p:sp>
      </p:grpSp>
      <p:grpSp>
        <p:nvGrpSpPr>
          <p:cNvPr name="Group 35" id="35"/>
          <p:cNvGrpSpPr/>
          <p:nvPr/>
        </p:nvGrpSpPr>
        <p:grpSpPr>
          <a:xfrm rot="0">
            <a:off x="12216384" y="1440180"/>
            <a:ext cx="5655564" cy="754380"/>
            <a:chOff x="0" y="0"/>
            <a:chExt cx="7540752" cy="1005840"/>
          </a:xfrm>
        </p:grpSpPr>
        <p:sp>
          <p:nvSpPr>
            <p:cNvPr name="Freeform 36" id="36"/>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close/>
                </a:path>
              </a:pathLst>
            </a:custGeom>
            <a:blipFill>
              <a:blip r:embed="rId4">
                <a:alphaModFix amt="0"/>
              </a:blip>
              <a:stretch>
                <a:fillRect l="0" t="-96078" r="0" b="-96078"/>
              </a:stretch>
            </a:blipFill>
          </p:spPr>
        </p:sp>
        <p:sp>
          <p:nvSpPr>
            <p:cNvPr name="TextBox 37" id="37"/>
            <p:cNvSpPr txBox="true"/>
            <p:nvPr/>
          </p:nvSpPr>
          <p:spPr>
            <a:xfrm>
              <a:off x="0" y="-47625"/>
              <a:ext cx="7540752" cy="1053465"/>
            </a:xfrm>
            <a:prstGeom prst="rect">
              <a:avLst/>
            </a:prstGeom>
          </p:spPr>
          <p:txBody>
            <a:bodyPr anchor="ctr" rtlCol="false" tIns="0" lIns="0" bIns="0" rIns="0"/>
            <a:lstStyle/>
            <a:p>
              <a:pPr algn="ctr">
                <a:lnSpc>
                  <a:spcPts val="3060"/>
                </a:lnSpc>
              </a:pPr>
              <a:r>
                <a:rPr lang="en-US" sz="2550">
                  <a:solidFill>
                    <a:srgbClr val="FFFFFF"/>
                  </a:solidFill>
                  <a:latin typeface="Calibri (MS)"/>
                  <a:ea typeface="Calibri (MS)"/>
                  <a:cs typeface="Calibri (MS)"/>
                  <a:sym typeface="Calibri (MS)"/>
                </a:rPr>
                <a:t>TAM</a:t>
              </a:r>
            </a:p>
          </p:txBody>
        </p:sp>
      </p:grpSp>
      <p:sp>
        <p:nvSpPr>
          <p:cNvPr name="TextBox 38" id="38"/>
          <p:cNvSpPr txBox="true"/>
          <p:nvPr/>
        </p:nvSpPr>
        <p:spPr>
          <a:xfrm rot="0">
            <a:off x="12600432" y="2384298"/>
            <a:ext cx="4887468" cy="3600450"/>
          </a:xfrm>
          <a:prstGeom prst="rect">
            <a:avLst/>
          </a:prstGeom>
        </p:spPr>
        <p:txBody>
          <a:bodyPr anchor="t" rtlCol="false" tIns="0" lIns="0" bIns="0" rIns="0">
            <a:spAutoFit/>
          </a:bodyPr>
          <a:lstStyle/>
          <a:p>
            <a:pPr algn="l" marL="542921" indent="-271460" lvl="1">
              <a:lnSpc>
                <a:spcPts val="3599"/>
              </a:lnSpc>
              <a:buFont typeface="Arial"/>
              <a:buChar char="•"/>
            </a:pPr>
            <a:r>
              <a:rPr lang="en-US" sz="2999">
                <a:solidFill>
                  <a:srgbClr val="1F2937"/>
                </a:solidFill>
                <a:latin typeface="Calibri (MS)"/>
                <a:ea typeface="Calibri (MS)"/>
                <a:cs typeface="Calibri (MS)"/>
                <a:sym typeface="Calibri (MS)"/>
              </a:rPr>
              <a:t>$300B current verticals</a:t>
            </a:r>
          </a:p>
          <a:p>
            <a:pPr algn="l" marL="542921" indent="-271460" lvl="1">
              <a:lnSpc>
                <a:spcPts val="3599"/>
              </a:lnSpc>
              <a:buFont typeface="Arial"/>
              <a:buChar char="•"/>
            </a:pPr>
            <a:r>
              <a:rPr lang="en-US" sz="2999">
                <a:solidFill>
                  <a:srgbClr val="1F2937"/>
                </a:solidFill>
                <a:latin typeface="Calibri (MS)"/>
                <a:ea typeface="Calibri (MS)"/>
                <a:cs typeface="Calibri (MS)"/>
                <a:sym typeface="Calibri (MS)"/>
              </a:rPr>
              <a:t>$800B TAM</a:t>
            </a:r>
          </a:p>
          <a:p>
            <a:pPr algn="l" marL="542921" indent="-271460" lvl="1">
              <a:lnSpc>
                <a:spcPts val="3599"/>
              </a:lnSpc>
              <a:buFont typeface="Arial"/>
              <a:buChar char="•"/>
            </a:pPr>
            <a:r>
              <a:rPr lang="en-US" sz="2999">
                <a:solidFill>
                  <a:srgbClr val="1F2937"/>
                </a:solidFill>
                <a:latin typeface="Calibri (MS)"/>
                <a:ea typeface="Calibri (MS)"/>
                <a:cs typeface="Calibri (MS)"/>
                <a:sym typeface="Calibri (MS)"/>
              </a:rPr>
              <a:t>Fragmented; no cross-vertical leader</a:t>
            </a:r>
          </a:p>
          <a:p>
            <a:pPr algn="l" marL="542921" indent="-271460" lvl="1">
              <a:lnSpc>
                <a:spcPts val="3599"/>
              </a:lnSpc>
              <a:buFont typeface="Arial"/>
              <a:buChar char="•"/>
            </a:pPr>
            <a:r>
              <a:rPr lang="en-US" sz="2999">
                <a:solidFill>
                  <a:srgbClr val="1F2937"/>
                </a:solidFill>
                <a:latin typeface="Calibri (MS)"/>
                <a:ea typeface="Calibri (MS)"/>
                <a:cs typeface="Calibri (MS)"/>
                <a:sym typeface="Calibri (MS)"/>
              </a:rPr>
              <a:t>$18B = ~6% of current $300B vertical TAM</a:t>
            </a:r>
          </a:p>
          <a:p>
            <a:pPr algn="l" marL="1267510" indent="-422503" lvl="2">
              <a:lnSpc>
                <a:spcPts val="3419"/>
              </a:lnSpc>
              <a:buFont typeface="Arial"/>
              <a:buChar char="⚬"/>
            </a:pPr>
            <a:r>
              <a:rPr lang="en-US" sz="2849" i="true">
                <a:solidFill>
                  <a:srgbClr val="475569"/>
                </a:solidFill>
                <a:latin typeface="Calibri (MS) Italics"/>
                <a:ea typeface="Calibri (MS) Italics"/>
                <a:cs typeface="Calibri (MS) Italics"/>
                <a:sym typeface="Calibri (MS) Italics"/>
              </a:rPr>
              <a:t>~2% of broader $800B industry TAM</a:t>
            </a:r>
          </a:p>
        </p:txBody>
      </p:sp>
      <p:grpSp>
        <p:nvGrpSpPr>
          <p:cNvPr name="Group 39" id="39"/>
          <p:cNvGrpSpPr/>
          <p:nvPr/>
        </p:nvGrpSpPr>
        <p:grpSpPr>
          <a:xfrm rot="0">
            <a:off x="404336" y="6137624"/>
            <a:ext cx="5669852" cy="3745040"/>
            <a:chOff x="0" y="0"/>
            <a:chExt cx="7559802" cy="4993386"/>
          </a:xfrm>
        </p:grpSpPr>
        <p:sp>
          <p:nvSpPr>
            <p:cNvPr name="Freeform 40" id="40"/>
            <p:cNvSpPr/>
            <p:nvPr/>
          </p:nvSpPr>
          <p:spPr>
            <a:xfrm flipH="false" flipV="false" rot="0">
              <a:off x="9525" y="9525"/>
              <a:ext cx="7540752" cy="4974336"/>
            </a:xfrm>
            <a:custGeom>
              <a:avLst/>
              <a:gdLst/>
              <a:ahLst/>
              <a:cxnLst/>
              <a:rect r="r" b="b" t="t" l="l"/>
              <a:pathLst>
                <a:path h="4974336" w="7540752">
                  <a:moveTo>
                    <a:pt x="0" y="0"/>
                  </a:moveTo>
                  <a:lnTo>
                    <a:pt x="7540752" y="0"/>
                  </a:lnTo>
                  <a:lnTo>
                    <a:pt x="7540752" y="4974336"/>
                  </a:lnTo>
                  <a:lnTo>
                    <a:pt x="0" y="4974336"/>
                  </a:lnTo>
                  <a:close/>
                </a:path>
              </a:pathLst>
            </a:custGeom>
            <a:solidFill>
              <a:srgbClr val="FFFFFF"/>
            </a:solidFill>
          </p:spPr>
        </p:sp>
        <p:sp>
          <p:nvSpPr>
            <p:cNvPr name="Freeform 41" id="41"/>
            <p:cNvSpPr/>
            <p:nvPr/>
          </p:nvSpPr>
          <p:spPr>
            <a:xfrm flipH="false" flipV="false" rot="0">
              <a:off x="0" y="0"/>
              <a:ext cx="7559802" cy="4993386"/>
            </a:xfrm>
            <a:custGeom>
              <a:avLst/>
              <a:gdLst/>
              <a:ahLst/>
              <a:cxnLst/>
              <a:rect r="r" b="b" t="t" l="l"/>
              <a:pathLst>
                <a:path h="4993386" w="7559802">
                  <a:moveTo>
                    <a:pt x="9525" y="0"/>
                  </a:moveTo>
                  <a:lnTo>
                    <a:pt x="7550277" y="0"/>
                  </a:lnTo>
                  <a:cubicBezTo>
                    <a:pt x="7555484" y="0"/>
                    <a:pt x="7559802" y="4318"/>
                    <a:pt x="7559802" y="9525"/>
                  </a:cubicBezTo>
                  <a:lnTo>
                    <a:pt x="7559802" y="4983861"/>
                  </a:lnTo>
                  <a:cubicBezTo>
                    <a:pt x="7559802" y="4989068"/>
                    <a:pt x="7555484" y="4993386"/>
                    <a:pt x="7550277" y="4993386"/>
                  </a:cubicBezTo>
                  <a:lnTo>
                    <a:pt x="9525" y="4993386"/>
                  </a:lnTo>
                  <a:cubicBezTo>
                    <a:pt x="4318" y="4993386"/>
                    <a:pt x="0" y="4989068"/>
                    <a:pt x="0" y="4983861"/>
                  </a:cubicBezTo>
                  <a:lnTo>
                    <a:pt x="0" y="9525"/>
                  </a:lnTo>
                  <a:cubicBezTo>
                    <a:pt x="0" y="4318"/>
                    <a:pt x="4318" y="0"/>
                    <a:pt x="9525" y="0"/>
                  </a:cubicBezTo>
                  <a:moveTo>
                    <a:pt x="9525" y="19050"/>
                  </a:moveTo>
                  <a:lnTo>
                    <a:pt x="9525" y="9525"/>
                  </a:lnTo>
                  <a:lnTo>
                    <a:pt x="19050" y="9525"/>
                  </a:lnTo>
                  <a:lnTo>
                    <a:pt x="19050" y="4983861"/>
                  </a:lnTo>
                  <a:lnTo>
                    <a:pt x="9525" y="4983861"/>
                  </a:lnTo>
                  <a:lnTo>
                    <a:pt x="9525" y="4974336"/>
                  </a:lnTo>
                  <a:lnTo>
                    <a:pt x="7550277" y="4974336"/>
                  </a:lnTo>
                  <a:lnTo>
                    <a:pt x="7550277" y="4983861"/>
                  </a:lnTo>
                  <a:lnTo>
                    <a:pt x="7540752" y="4983861"/>
                  </a:lnTo>
                  <a:lnTo>
                    <a:pt x="7540752" y="9525"/>
                  </a:lnTo>
                  <a:lnTo>
                    <a:pt x="7550277" y="9525"/>
                  </a:lnTo>
                  <a:lnTo>
                    <a:pt x="7550277" y="19050"/>
                  </a:lnTo>
                  <a:lnTo>
                    <a:pt x="9525" y="19050"/>
                  </a:lnTo>
                  <a:close/>
                </a:path>
              </a:pathLst>
            </a:custGeom>
            <a:solidFill>
              <a:srgbClr val="0A1F3D"/>
            </a:solidFill>
          </p:spPr>
        </p:sp>
      </p:grpSp>
      <p:grpSp>
        <p:nvGrpSpPr>
          <p:cNvPr name="Group 42" id="42"/>
          <p:cNvGrpSpPr/>
          <p:nvPr/>
        </p:nvGrpSpPr>
        <p:grpSpPr>
          <a:xfrm rot="0">
            <a:off x="411480" y="6144768"/>
            <a:ext cx="5655564" cy="754380"/>
            <a:chOff x="0" y="0"/>
            <a:chExt cx="7540752" cy="1005840"/>
          </a:xfrm>
        </p:grpSpPr>
        <p:sp>
          <p:nvSpPr>
            <p:cNvPr name="Freeform 43" id="43" descr="preencoded.png"/>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lnTo>
                    <a:pt x="0" y="0"/>
                  </a:lnTo>
                  <a:close/>
                </a:path>
              </a:pathLst>
            </a:custGeom>
            <a:blipFill>
              <a:blip r:embed="rId5"/>
              <a:stretch>
                <a:fillRect l="0" t="0" r="-6709" b="0"/>
              </a:stretch>
            </a:blipFill>
          </p:spPr>
        </p:sp>
      </p:grpSp>
      <p:grpSp>
        <p:nvGrpSpPr>
          <p:cNvPr name="Group 44" id="44"/>
          <p:cNvGrpSpPr/>
          <p:nvPr/>
        </p:nvGrpSpPr>
        <p:grpSpPr>
          <a:xfrm rot="0">
            <a:off x="411480" y="6144768"/>
            <a:ext cx="5655564" cy="754380"/>
            <a:chOff x="0" y="0"/>
            <a:chExt cx="7540752" cy="1005840"/>
          </a:xfrm>
        </p:grpSpPr>
        <p:sp>
          <p:nvSpPr>
            <p:cNvPr name="Freeform 45" id="45"/>
            <p:cNvSpPr/>
            <p:nvPr/>
          </p:nvSpPr>
          <p:spPr>
            <a:xfrm flipH="false" flipV="false" rot="0">
              <a:off x="0" y="0"/>
              <a:ext cx="7540752" cy="1005840"/>
            </a:xfrm>
            <a:custGeom>
              <a:avLst/>
              <a:gdLst/>
              <a:ahLst/>
              <a:cxnLst/>
              <a:rect r="r" b="b" t="t" l="l"/>
              <a:pathLst>
                <a:path h="1005840" w="7540752">
                  <a:moveTo>
                    <a:pt x="0" y="0"/>
                  </a:moveTo>
                  <a:lnTo>
                    <a:pt x="7540752" y="0"/>
                  </a:lnTo>
                  <a:lnTo>
                    <a:pt x="7540752" y="1005840"/>
                  </a:lnTo>
                  <a:lnTo>
                    <a:pt x="0" y="1005840"/>
                  </a:lnTo>
                  <a:close/>
                </a:path>
              </a:pathLst>
            </a:custGeom>
            <a:blipFill>
              <a:blip r:embed="rId4">
                <a:alphaModFix amt="0"/>
              </a:blip>
              <a:stretch>
                <a:fillRect l="0" t="-96078" r="0" b="-96078"/>
              </a:stretch>
            </a:blipFill>
          </p:spPr>
        </p:sp>
        <p:sp>
          <p:nvSpPr>
            <p:cNvPr name="TextBox 46" id="46"/>
            <p:cNvSpPr txBox="true"/>
            <p:nvPr/>
          </p:nvSpPr>
          <p:spPr>
            <a:xfrm>
              <a:off x="0" y="-47625"/>
              <a:ext cx="7540752" cy="1053465"/>
            </a:xfrm>
            <a:prstGeom prst="rect">
              <a:avLst/>
            </a:prstGeom>
          </p:spPr>
          <p:txBody>
            <a:bodyPr anchor="ctr" rtlCol="false" tIns="0" lIns="0" bIns="0" rIns="0"/>
            <a:lstStyle/>
            <a:p>
              <a:pPr algn="ctr">
                <a:lnSpc>
                  <a:spcPts val="3060"/>
                </a:lnSpc>
              </a:pPr>
              <a:r>
                <a:rPr lang="en-US" sz="2550">
                  <a:solidFill>
                    <a:srgbClr val="FFFFFF"/>
                  </a:solidFill>
                  <a:latin typeface="Calibri (MS)"/>
                  <a:ea typeface="Calibri (MS)"/>
                  <a:cs typeface="Calibri (MS)"/>
                  <a:sym typeface="Calibri (MS)"/>
                </a:rPr>
                <a:t>Fundamentals (Cash-Flow)</a:t>
              </a:r>
            </a:p>
          </p:txBody>
        </p:sp>
      </p:grpSp>
      <p:sp>
        <p:nvSpPr>
          <p:cNvPr name="TextBox 47" id="47"/>
          <p:cNvSpPr txBox="true"/>
          <p:nvPr/>
        </p:nvSpPr>
        <p:spPr>
          <a:xfrm rot="0">
            <a:off x="795528" y="7098411"/>
            <a:ext cx="4887468" cy="2276475"/>
          </a:xfrm>
          <a:prstGeom prst="rect">
            <a:avLst/>
          </a:prstGeom>
        </p:spPr>
        <p:txBody>
          <a:bodyPr anchor="t" rtlCol="false" tIns="0" lIns="0" bIns="0" rIns="0">
            <a:spAutoFit/>
          </a:bodyPr>
          <a:lstStyle/>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TopBuild FCF: $4.2–$5.0B cumulative ‘26–‘30</a:t>
            </a:r>
          </a:p>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Illustrative EBITDA path: ~$2.1B pro forma → ~$3B+ with TopBuild growth + synergies → $7.5B</a:t>
            </a:r>
          </a:p>
          <a:p>
            <a:pPr algn="l" marL="452436" indent="-226218" lvl="1">
              <a:lnSpc>
                <a:spcPts val="2999"/>
              </a:lnSpc>
              <a:buFont typeface="Arial"/>
              <a:buChar char="•"/>
            </a:pPr>
            <a:r>
              <a:rPr lang="en-US" sz="2499">
                <a:solidFill>
                  <a:srgbClr val="1F2937"/>
                </a:solidFill>
                <a:latin typeface="Calibri (MS)"/>
                <a:ea typeface="Calibri (MS)"/>
                <a:cs typeface="Calibri (MS)"/>
                <a:sym typeface="Calibri (MS)"/>
              </a:rPr>
              <a:t>$300M synergy target</a:t>
            </a:r>
          </a:p>
        </p:txBody>
      </p:sp>
      <p:grpSp>
        <p:nvGrpSpPr>
          <p:cNvPr name="Group 48" id="48"/>
          <p:cNvGrpSpPr/>
          <p:nvPr/>
        </p:nvGrpSpPr>
        <p:grpSpPr>
          <a:xfrm rot="0">
            <a:off x="6306788" y="6137624"/>
            <a:ext cx="11572304" cy="3745040"/>
            <a:chOff x="0" y="0"/>
            <a:chExt cx="15429738" cy="4993386"/>
          </a:xfrm>
        </p:grpSpPr>
        <p:sp>
          <p:nvSpPr>
            <p:cNvPr name="Freeform 49" id="49"/>
            <p:cNvSpPr/>
            <p:nvPr/>
          </p:nvSpPr>
          <p:spPr>
            <a:xfrm flipH="false" flipV="false" rot="0">
              <a:off x="9525" y="9525"/>
              <a:ext cx="15410687" cy="4974336"/>
            </a:xfrm>
            <a:custGeom>
              <a:avLst/>
              <a:gdLst/>
              <a:ahLst/>
              <a:cxnLst/>
              <a:rect r="r" b="b" t="t" l="l"/>
              <a:pathLst>
                <a:path h="4974336" w="15410687">
                  <a:moveTo>
                    <a:pt x="0" y="0"/>
                  </a:moveTo>
                  <a:lnTo>
                    <a:pt x="15410687" y="0"/>
                  </a:lnTo>
                  <a:lnTo>
                    <a:pt x="15410687" y="4974336"/>
                  </a:lnTo>
                  <a:lnTo>
                    <a:pt x="0" y="4974336"/>
                  </a:lnTo>
                  <a:close/>
                </a:path>
              </a:pathLst>
            </a:custGeom>
            <a:solidFill>
              <a:srgbClr val="FFFFFF"/>
            </a:solidFill>
          </p:spPr>
        </p:sp>
        <p:sp>
          <p:nvSpPr>
            <p:cNvPr name="Freeform 50" id="50"/>
            <p:cNvSpPr/>
            <p:nvPr/>
          </p:nvSpPr>
          <p:spPr>
            <a:xfrm flipH="false" flipV="false" rot="0">
              <a:off x="0" y="0"/>
              <a:ext cx="15429737" cy="4993386"/>
            </a:xfrm>
            <a:custGeom>
              <a:avLst/>
              <a:gdLst/>
              <a:ahLst/>
              <a:cxnLst/>
              <a:rect r="r" b="b" t="t" l="l"/>
              <a:pathLst>
                <a:path h="4993386" w="15429737">
                  <a:moveTo>
                    <a:pt x="9525" y="0"/>
                  </a:moveTo>
                  <a:lnTo>
                    <a:pt x="15420212" y="0"/>
                  </a:lnTo>
                  <a:cubicBezTo>
                    <a:pt x="15425420" y="0"/>
                    <a:pt x="15429737" y="4318"/>
                    <a:pt x="15429737" y="9525"/>
                  </a:cubicBezTo>
                  <a:lnTo>
                    <a:pt x="15429737" y="4983861"/>
                  </a:lnTo>
                  <a:cubicBezTo>
                    <a:pt x="15429737" y="4989068"/>
                    <a:pt x="15425420" y="4993386"/>
                    <a:pt x="15420212" y="4993386"/>
                  </a:cubicBezTo>
                  <a:lnTo>
                    <a:pt x="9525" y="4993386"/>
                  </a:lnTo>
                  <a:cubicBezTo>
                    <a:pt x="4318" y="4993386"/>
                    <a:pt x="0" y="4989068"/>
                    <a:pt x="0" y="4983861"/>
                  </a:cubicBezTo>
                  <a:lnTo>
                    <a:pt x="0" y="9525"/>
                  </a:lnTo>
                  <a:cubicBezTo>
                    <a:pt x="0" y="4318"/>
                    <a:pt x="4318" y="0"/>
                    <a:pt x="9525" y="0"/>
                  </a:cubicBezTo>
                  <a:moveTo>
                    <a:pt x="9525" y="19050"/>
                  </a:moveTo>
                  <a:lnTo>
                    <a:pt x="9525" y="9525"/>
                  </a:lnTo>
                  <a:lnTo>
                    <a:pt x="19050" y="9525"/>
                  </a:lnTo>
                  <a:lnTo>
                    <a:pt x="19050" y="4983861"/>
                  </a:lnTo>
                  <a:lnTo>
                    <a:pt x="9525" y="4983861"/>
                  </a:lnTo>
                  <a:lnTo>
                    <a:pt x="9525" y="4974336"/>
                  </a:lnTo>
                  <a:lnTo>
                    <a:pt x="15420212" y="4974336"/>
                  </a:lnTo>
                  <a:lnTo>
                    <a:pt x="15420212" y="4983861"/>
                  </a:lnTo>
                  <a:lnTo>
                    <a:pt x="15410687" y="4983861"/>
                  </a:lnTo>
                  <a:lnTo>
                    <a:pt x="15410687" y="9525"/>
                  </a:lnTo>
                  <a:lnTo>
                    <a:pt x="15420212" y="9525"/>
                  </a:lnTo>
                  <a:lnTo>
                    <a:pt x="15420212" y="19050"/>
                  </a:lnTo>
                  <a:lnTo>
                    <a:pt x="9525" y="19050"/>
                  </a:lnTo>
                  <a:close/>
                </a:path>
              </a:pathLst>
            </a:custGeom>
            <a:solidFill>
              <a:srgbClr val="0A1F3D"/>
            </a:solidFill>
          </p:spPr>
        </p:sp>
      </p:grpSp>
      <p:grpSp>
        <p:nvGrpSpPr>
          <p:cNvPr name="Group 51" id="51"/>
          <p:cNvGrpSpPr/>
          <p:nvPr/>
        </p:nvGrpSpPr>
        <p:grpSpPr>
          <a:xfrm rot="0">
            <a:off x="6313932" y="6144768"/>
            <a:ext cx="11558016" cy="754380"/>
            <a:chOff x="0" y="0"/>
            <a:chExt cx="15410688" cy="1005840"/>
          </a:xfrm>
        </p:grpSpPr>
        <p:sp>
          <p:nvSpPr>
            <p:cNvPr name="Freeform 52" id="52" descr="preencoded.png"/>
            <p:cNvSpPr/>
            <p:nvPr/>
          </p:nvSpPr>
          <p:spPr>
            <a:xfrm flipH="false" flipV="false" rot="0">
              <a:off x="0" y="0"/>
              <a:ext cx="15410687" cy="1005840"/>
            </a:xfrm>
            <a:custGeom>
              <a:avLst/>
              <a:gdLst/>
              <a:ahLst/>
              <a:cxnLst/>
              <a:rect r="r" b="b" t="t" l="l"/>
              <a:pathLst>
                <a:path h="1005840" w="15410687">
                  <a:moveTo>
                    <a:pt x="0" y="0"/>
                  </a:moveTo>
                  <a:lnTo>
                    <a:pt x="15410687" y="0"/>
                  </a:lnTo>
                  <a:lnTo>
                    <a:pt x="15410687" y="1005840"/>
                  </a:lnTo>
                  <a:lnTo>
                    <a:pt x="0" y="1005840"/>
                  </a:lnTo>
                  <a:lnTo>
                    <a:pt x="0" y="0"/>
                  </a:lnTo>
                  <a:close/>
                </a:path>
              </a:pathLst>
            </a:custGeom>
            <a:blipFill>
              <a:blip r:embed="rId5"/>
              <a:stretch>
                <a:fillRect l="0" t="0" r="0" b="-91515"/>
              </a:stretch>
            </a:blipFill>
          </p:spPr>
        </p:sp>
      </p:grpSp>
      <p:grpSp>
        <p:nvGrpSpPr>
          <p:cNvPr name="Group 53" id="53"/>
          <p:cNvGrpSpPr/>
          <p:nvPr/>
        </p:nvGrpSpPr>
        <p:grpSpPr>
          <a:xfrm rot="0">
            <a:off x="6313932" y="6144768"/>
            <a:ext cx="11558016" cy="754380"/>
            <a:chOff x="0" y="0"/>
            <a:chExt cx="15410688" cy="1005840"/>
          </a:xfrm>
        </p:grpSpPr>
        <p:sp>
          <p:nvSpPr>
            <p:cNvPr name="Freeform 54" id="54"/>
            <p:cNvSpPr/>
            <p:nvPr/>
          </p:nvSpPr>
          <p:spPr>
            <a:xfrm flipH="false" flipV="false" rot="0">
              <a:off x="0" y="0"/>
              <a:ext cx="15410689" cy="1005840"/>
            </a:xfrm>
            <a:custGeom>
              <a:avLst/>
              <a:gdLst/>
              <a:ahLst/>
              <a:cxnLst/>
              <a:rect r="r" b="b" t="t" l="l"/>
              <a:pathLst>
                <a:path h="1005840" w="15410689">
                  <a:moveTo>
                    <a:pt x="0" y="0"/>
                  </a:moveTo>
                  <a:lnTo>
                    <a:pt x="15410689" y="0"/>
                  </a:lnTo>
                  <a:lnTo>
                    <a:pt x="15410689" y="1005840"/>
                  </a:lnTo>
                  <a:lnTo>
                    <a:pt x="0" y="1005840"/>
                  </a:lnTo>
                  <a:close/>
                </a:path>
              </a:pathLst>
            </a:custGeom>
            <a:blipFill>
              <a:blip r:embed="rId4">
                <a:alphaModFix amt="0"/>
              </a:blip>
              <a:stretch>
                <a:fillRect l="0" t="-248534" r="0" b="-248534"/>
              </a:stretch>
            </a:blipFill>
          </p:spPr>
        </p:sp>
        <p:sp>
          <p:nvSpPr>
            <p:cNvPr name="TextBox 55" id="55"/>
            <p:cNvSpPr txBox="true"/>
            <p:nvPr/>
          </p:nvSpPr>
          <p:spPr>
            <a:xfrm>
              <a:off x="0" y="-47625"/>
              <a:ext cx="15410688" cy="1053465"/>
            </a:xfrm>
            <a:prstGeom prst="rect">
              <a:avLst/>
            </a:prstGeom>
          </p:spPr>
          <p:txBody>
            <a:bodyPr anchor="ctr" rtlCol="false" tIns="0" lIns="0" bIns="0" rIns="0"/>
            <a:lstStyle/>
            <a:p>
              <a:pPr algn="ctr">
                <a:lnSpc>
                  <a:spcPts val="3060"/>
                </a:lnSpc>
              </a:pPr>
              <a:r>
                <a:rPr lang="en-US" sz="2550">
                  <a:solidFill>
                    <a:srgbClr val="FFFFFF"/>
                  </a:solidFill>
                  <a:latin typeface="Calibri (MS)"/>
                  <a:ea typeface="Calibri (MS)"/>
                  <a:cs typeface="Calibri (MS)"/>
                  <a:sym typeface="Calibri (MS)"/>
                </a:rPr>
                <a:t>Our thesis</a:t>
              </a:r>
            </a:p>
          </p:txBody>
        </p:sp>
      </p:grpSp>
      <p:sp>
        <p:nvSpPr>
          <p:cNvPr name="TextBox 56" id="56"/>
          <p:cNvSpPr txBox="true"/>
          <p:nvPr/>
        </p:nvSpPr>
        <p:spPr>
          <a:xfrm rot="0">
            <a:off x="6459123" y="6943725"/>
            <a:ext cx="11412825" cy="3048000"/>
          </a:xfrm>
          <a:prstGeom prst="rect">
            <a:avLst/>
          </a:prstGeom>
        </p:spPr>
        <p:txBody>
          <a:bodyPr anchor="t" rtlCol="false" tIns="0" lIns="0" bIns="0" rIns="0">
            <a:spAutoFit/>
          </a:bodyPr>
          <a:lstStyle/>
          <a:p>
            <a:pPr algn="l">
              <a:lnSpc>
                <a:spcPts val="2699"/>
              </a:lnSpc>
            </a:pPr>
            <a:r>
              <a:rPr lang="en-US" sz="2249">
                <a:solidFill>
                  <a:srgbClr val="1F2937"/>
                </a:solidFill>
                <a:latin typeface="Calibri (MS)"/>
                <a:ea typeface="Calibri (MS)"/>
                <a:cs typeface="Calibri (MS)"/>
                <a:sym typeface="Calibri (MS)"/>
              </a:rPr>
              <a:t>QXO is building a Jacobs-led consolidation platform in the fragmented building-products distribution industry. The TopBuild deal adds scale, higher margins, and a strong free cash flow engine. As QXO integrates Beacon, Kodiak, and TopBuild, captures ~$300M of synergies by 2030, and uses post-interest cash flow to reduce debt, the company can materially improve its earnings quality and financial flexibility. If management executes, QXO can transition from a leveraged roll-up into a scaled, higher-margin building-products compounder that self-funds growth, reduces leverage, and creates value for equity holders.</a:t>
            </a:r>
          </a:p>
          <a:p>
            <a:pPr algn="l">
              <a:lnSpc>
                <a:spcPts val="2699"/>
              </a:lnSpc>
            </a:pPr>
            <a:r>
              <a:rPr lang="en-US" sz="2249" b="true">
                <a:solidFill>
                  <a:srgbClr val="1F2937"/>
                </a:solidFill>
                <a:latin typeface="Calibri (MS) Bold"/>
                <a:ea typeface="Calibri (MS) Bold"/>
                <a:cs typeface="Calibri (MS) Bold"/>
                <a:sym typeface="Calibri (MS) Bold"/>
              </a:rPr>
              <a:t>Key risk: </a:t>
            </a:r>
            <a:r>
              <a:rPr lang="en-US" sz="2249">
                <a:solidFill>
                  <a:srgbClr val="1F2937"/>
                </a:solidFill>
                <a:latin typeface="Calibri (MS)"/>
                <a:ea typeface="Calibri (MS)"/>
                <a:cs typeface="Calibri (MS)"/>
                <a:sym typeface="Calibri (MS)"/>
              </a:rPr>
              <a:t>Simultaneous integration of Beacon, Kodiak, and TopBuild while carrying elevated leverage.</a:t>
            </a:r>
          </a:p>
        </p:txBody>
      </p:sp>
      <p:grpSp>
        <p:nvGrpSpPr>
          <p:cNvPr name="Group 57" id="57"/>
          <p:cNvGrpSpPr/>
          <p:nvPr/>
        </p:nvGrpSpPr>
        <p:grpSpPr>
          <a:xfrm rot="0">
            <a:off x="411480" y="9957816"/>
            <a:ext cx="17460468" cy="246888"/>
            <a:chOff x="0" y="0"/>
            <a:chExt cx="23280624" cy="329184"/>
          </a:xfrm>
        </p:grpSpPr>
        <p:sp>
          <p:nvSpPr>
            <p:cNvPr name="Freeform 58" id="58"/>
            <p:cNvSpPr/>
            <p:nvPr/>
          </p:nvSpPr>
          <p:spPr>
            <a:xfrm flipH="false" flipV="false" rot="0">
              <a:off x="0" y="0"/>
              <a:ext cx="23280624" cy="329184"/>
            </a:xfrm>
            <a:custGeom>
              <a:avLst/>
              <a:gdLst/>
              <a:ahLst/>
              <a:cxnLst/>
              <a:rect r="r" b="b" t="t" l="l"/>
              <a:pathLst>
                <a:path h="329184" w="23280624">
                  <a:moveTo>
                    <a:pt x="0" y="0"/>
                  </a:moveTo>
                  <a:lnTo>
                    <a:pt x="23280624" y="0"/>
                  </a:lnTo>
                  <a:lnTo>
                    <a:pt x="23280624" y="329184"/>
                  </a:lnTo>
                  <a:lnTo>
                    <a:pt x="0" y="329184"/>
                  </a:lnTo>
                  <a:close/>
                </a:path>
              </a:pathLst>
            </a:custGeom>
            <a:blipFill>
              <a:blip r:embed="rId4">
                <a:alphaModFix amt="0"/>
              </a:blip>
              <a:stretch>
                <a:fillRect l="0" t="-1328025" r="0" b="-1328025"/>
              </a:stretch>
            </a:blipFill>
          </p:spPr>
        </p:sp>
        <p:sp>
          <p:nvSpPr>
            <p:cNvPr name="TextBox 59" id="59"/>
            <p:cNvSpPr txBox="true"/>
            <p:nvPr/>
          </p:nvSpPr>
          <p:spPr>
            <a:xfrm>
              <a:off x="0" y="-19050"/>
              <a:ext cx="23280624" cy="348234"/>
            </a:xfrm>
            <a:prstGeom prst="rect">
              <a:avLst/>
            </a:prstGeom>
          </p:spPr>
          <p:txBody>
            <a:bodyPr anchor="ctr" rtlCol="false" tIns="0" lIns="0" bIns="0" rIns="0"/>
            <a:lstStyle/>
            <a:p>
              <a:pPr algn="l">
                <a:lnSpc>
                  <a:spcPts val="1439"/>
                </a:lnSpc>
              </a:pPr>
              <a:r>
                <a:rPr lang="en-US" sz="1200" i="true">
                  <a:solidFill>
                    <a:srgbClr val="475569"/>
                  </a:solidFill>
                  <a:latin typeface="Calibri (MS) Italics"/>
                  <a:ea typeface="Calibri (MS) Italics"/>
                  <a:cs typeface="Calibri (MS) Italics"/>
                  <a:sym typeface="Calibri (MS) Italics"/>
                </a:rPr>
                <a:t>Source: QXO investor materials and company filings; peer-multiple framework illustrative. Pro forma financials exclude TopBuild synergies unless otherwise noted.</a:t>
              </a:r>
            </a:p>
          </p:txBody>
        </p:sp>
      </p:grpSp>
      <p:grpSp>
        <p:nvGrpSpPr>
          <p:cNvPr name="Group 60" id="60"/>
          <p:cNvGrpSpPr/>
          <p:nvPr/>
        </p:nvGrpSpPr>
        <p:grpSpPr>
          <a:xfrm rot="0">
            <a:off x="0" y="0"/>
            <a:ext cx="18288000" cy="1519085"/>
            <a:chOff x="0" y="0"/>
            <a:chExt cx="24384000" cy="2025447"/>
          </a:xfrm>
        </p:grpSpPr>
        <p:sp>
          <p:nvSpPr>
            <p:cNvPr name="Freeform 61" id="61"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6"/>
              <a:stretch>
                <a:fillRect l="0" t="-37518" r="0" b="-470157"/>
              </a:stretch>
            </a:blipFill>
          </p:spPr>
        </p:sp>
      </p:grpSp>
      <p:grpSp>
        <p:nvGrpSpPr>
          <p:cNvPr name="Group 62" id="62"/>
          <p:cNvGrpSpPr/>
          <p:nvPr/>
        </p:nvGrpSpPr>
        <p:grpSpPr>
          <a:xfrm rot="0">
            <a:off x="-19050" y="0"/>
            <a:ext cx="16265385" cy="1519085"/>
            <a:chOff x="0" y="0"/>
            <a:chExt cx="21687180" cy="2025447"/>
          </a:xfrm>
        </p:grpSpPr>
        <p:sp>
          <p:nvSpPr>
            <p:cNvPr name="Freeform 63" id="63"/>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4" id="64"/>
          <p:cNvGrpSpPr/>
          <p:nvPr/>
        </p:nvGrpSpPr>
        <p:grpSpPr>
          <a:xfrm rot="0">
            <a:off x="-3" y="-19050"/>
            <a:ext cx="14481315" cy="1519085"/>
            <a:chOff x="0" y="0"/>
            <a:chExt cx="19308420" cy="2025447"/>
          </a:xfrm>
        </p:grpSpPr>
        <p:sp>
          <p:nvSpPr>
            <p:cNvPr name="Freeform 65" id="65"/>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66" id="66"/>
          <p:cNvGrpSpPr/>
          <p:nvPr/>
        </p:nvGrpSpPr>
        <p:grpSpPr>
          <a:xfrm rot="0">
            <a:off x="0" y="0"/>
            <a:ext cx="14481315" cy="1519085"/>
            <a:chOff x="0" y="0"/>
            <a:chExt cx="19308420" cy="2025447"/>
          </a:xfrm>
        </p:grpSpPr>
        <p:sp>
          <p:nvSpPr>
            <p:cNvPr name="Freeform 67" id="6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68" id="68"/>
          <p:cNvGrpSpPr/>
          <p:nvPr/>
        </p:nvGrpSpPr>
        <p:grpSpPr>
          <a:xfrm rot="0">
            <a:off x="0" y="0"/>
            <a:ext cx="12458700" cy="1519085"/>
            <a:chOff x="0" y="0"/>
            <a:chExt cx="16611600" cy="2025447"/>
          </a:xfrm>
        </p:grpSpPr>
        <p:sp>
          <p:nvSpPr>
            <p:cNvPr name="Freeform 69" id="69"/>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grpSp>
        <p:nvGrpSpPr>
          <p:cNvPr name="Group 70" id="70"/>
          <p:cNvGrpSpPr/>
          <p:nvPr/>
        </p:nvGrpSpPr>
        <p:grpSpPr>
          <a:xfrm rot="0">
            <a:off x="15565269" y="-32442"/>
            <a:ext cx="2722731" cy="1531534"/>
            <a:chOff x="0" y="0"/>
            <a:chExt cx="3630308" cy="2042046"/>
          </a:xfrm>
        </p:grpSpPr>
        <p:sp>
          <p:nvSpPr>
            <p:cNvPr name="Freeform 71" id="71"/>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7"/>
              <a:stretch>
                <a:fillRect l="0" t="0" r="0" b="0"/>
              </a:stretch>
            </a:blipFill>
          </p:spPr>
        </p:sp>
      </p:grpSp>
      <p:sp>
        <p:nvSpPr>
          <p:cNvPr name="TextBox 72" id="72"/>
          <p:cNvSpPr txBox="true"/>
          <p:nvPr/>
        </p:nvSpPr>
        <p:spPr>
          <a:xfrm rot="0">
            <a:off x="643061" y="332556"/>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Investment Thesis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show="false">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2" id="12"/>
          <p:cNvSpPr txBox="true"/>
          <p:nvPr/>
        </p:nvSpPr>
        <p:spPr>
          <a:xfrm rot="0">
            <a:off x="643061" y="332556"/>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Recent Performance – 4Q24 Review</a:t>
            </a:r>
          </a:p>
        </p:txBody>
      </p:sp>
      <p:grpSp>
        <p:nvGrpSpPr>
          <p:cNvPr name="Group 13" id="13"/>
          <p:cNvGrpSpPr/>
          <p:nvPr/>
        </p:nvGrpSpPr>
        <p:grpSpPr>
          <a:xfrm rot="0">
            <a:off x="9144000" y="1697915"/>
            <a:ext cx="8712154" cy="8371105"/>
            <a:chOff x="0" y="0"/>
            <a:chExt cx="10717962" cy="10298393"/>
          </a:xfrm>
        </p:grpSpPr>
        <p:sp>
          <p:nvSpPr>
            <p:cNvPr name="Freeform 14" id="14"/>
            <p:cNvSpPr/>
            <p:nvPr/>
          </p:nvSpPr>
          <p:spPr>
            <a:xfrm flipH="false" flipV="false" rot="0">
              <a:off x="0" y="0"/>
              <a:ext cx="10717911" cy="10298381"/>
            </a:xfrm>
            <a:custGeom>
              <a:avLst/>
              <a:gdLst/>
              <a:ahLst/>
              <a:cxnLst/>
              <a:rect r="r" b="b" t="t" l="l"/>
              <a:pathLst>
                <a:path h="10298381" w="10717911">
                  <a:moveTo>
                    <a:pt x="0" y="0"/>
                  </a:moveTo>
                  <a:lnTo>
                    <a:pt x="10717911" y="0"/>
                  </a:lnTo>
                  <a:lnTo>
                    <a:pt x="10717911" y="10298381"/>
                  </a:lnTo>
                  <a:lnTo>
                    <a:pt x="0" y="10298381"/>
                  </a:lnTo>
                  <a:lnTo>
                    <a:pt x="0" y="0"/>
                  </a:lnTo>
                  <a:close/>
                </a:path>
              </a:pathLst>
            </a:custGeom>
            <a:blipFill>
              <a:blip r:embed="rId4"/>
              <a:stretch>
                <a:fillRect l="0" t="-252" r="-1495" b="-3003"/>
              </a:stretch>
            </a:blipFill>
            <a:ln w="9525" cap="sq">
              <a:solidFill>
                <a:srgbClr val="0C326D"/>
              </a:solidFill>
              <a:prstDash val="solid"/>
              <a:miter/>
            </a:ln>
          </p:spPr>
        </p:sp>
      </p:grpSp>
      <p:sp>
        <p:nvSpPr>
          <p:cNvPr name="TextBox 15" id="15"/>
          <p:cNvSpPr txBox="true"/>
          <p:nvPr/>
        </p:nvSpPr>
        <p:spPr>
          <a:xfrm rot="0">
            <a:off x="43744" y="2572132"/>
            <a:ext cx="8838098" cy="6289295"/>
          </a:xfrm>
          <a:prstGeom prst="rect">
            <a:avLst/>
          </a:prstGeom>
        </p:spPr>
        <p:txBody>
          <a:bodyPr anchor="t" rtlCol="false" tIns="0" lIns="0" bIns="0" rIns="0">
            <a:spAutoFit/>
          </a:bodyPr>
          <a:lstStyle/>
          <a:p>
            <a:pPr algn="l" marL="561021" indent="-280510" lvl="1">
              <a:lnSpc>
                <a:spcPts val="7222"/>
              </a:lnSpc>
              <a:buFont typeface="Arial"/>
              <a:buChar char="•"/>
            </a:pPr>
            <a:r>
              <a:rPr lang="en-US" sz="3099">
                <a:solidFill>
                  <a:srgbClr val="000000"/>
                </a:solidFill>
                <a:latin typeface="Aptos"/>
                <a:ea typeface="Aptos"/>
                <a:cs typeface="Aptos"/>
                <a:sym typeface="Aptos"/>
              </a:rPr>
              <a:t>Earnings beat: +7% vs consensus</a:t>
            </a:r>
          </a:p>
          <a:p>
            <a:pPr algn="l" marL="561021" indent="-280510" lvl="1">
              <a:lnSpc>
                <a:spcPts val="7222"/>
              </a:lnSpc>
              <a:buFont typeface="Arial"/>
              <a:buChar char="•"/>
            </a:pPr>
            <a:r>
              <a:rPr lang="en-US" sz="3099">
                <a:solidFill>
                  <a:srgbClr val="000000"/>
                </a:solidFill>
                <a:latin typeface="Aptos"/>
                <a:ea typeface="Aptos"/>
                <a:cs typeface="Aptos"/>
                <a:sym typeface="Aptos"/>
              </a:rPr>
              <a:t>Key Metrics</a:t>
            </a:r>
          </a:p>
          <a:p>
            <a:pPr algn="l" marL="1348418" indent="-449473" lvl="2">
              <a:lnSpc>
                <a:spcPts val="7222"/>
              </a:lnSpc>
              <a:buFont typeface="Arial"/>
              <a:buChar char="⚬"/>
            </a:pPr>
            <a:r>
              <a:rPr lang="en-US" b="true" sz="3099">
                <a:solidFill>
                  <a:srgbClr val="000000"/>
                </a:solidFill>
                <a:latin typeface="Aptos Bold"/>
                <a:ea typeface="Aptos Bold"/>
                <a:cs typeface="Aptos Bold"/>
                <a:sym typeface="Aptos Bold"/>
              </a:rPr>
              <a:t>Revenue: </a:t>
            </a:r>
            <a:r>
              <a:rPr lang="en-US" sz="3099">
                <a:solidFill>
                  <a:srgbClr val="000000"/>
                </a:solidFill>
                <a:latin typeface="Aptos"/>
                <a:ea typeface="Aptos"/>
                <a:cs typeface="Aptos"/>
                <a:sym typeface="Aptos"/>
              </a:rPr>
              <a:t>2.85b (+5% vs expected)</a:t>
            </a:r>
          </a:p>
          <a:p>
            <a:pPr algn="l" marL="1348418" indent="-449473" lvl="2">
              <a:lnSpc>
                <a:spcPts val="7222"/>
              </a:lnSpc>
              <a:buFont typeface="Arial"/>
              <a:buChar char="⚬"/>
            </a:pPr>
            <a:r>
              <a:rPr lang="en-US" b="true" sz="3099">
                <a:solidFill>
                  <a:srgbClr val="000000"/>
                </a:solidFill>
                <a:latin typeface="Aptos Bold"/>
                <a:ea typeface="Aptos Bold"/>
                <a:cs typeface="Aptos Bold"/>
                <a:sym typeface="Aptos Bold"/>
              </a:rPr>
              <a:t>EBITDA Margin: </a:t>
            </a:r>
            <a:r>
              <a:rPr lang="en-US" sz="3099">
                <a:solidFill>
                  <a:srgbClr val="000000"/>
                </a:solidFill>
                <a:latin typeface="Aptos"/>
                <a:ea typeface="Aptos"/>
                <a:cs typeface="Aptos"/>
                <a:sym typeface="Aptos"/>
              </a:rPr>
              <a:t>23.25% (vs. Expected 22.8)</a:t>
            </a:r>
          </a:p>
          <a:p>
            <a:pPr algn="l" marL="1348418" indent="-449473" lvl="2">
              <a:lnSpc>
                <a:spcPts val="7222"/>
              </a:lnSpc>
              <a:buFont typeface="Arial"/>
              <a:buChar char="⚬"/>
            </a:pPr>
            <a:r>
              <a:rPr lang="en-US" b="true" sz="3099">
                <a:solidFill>
                  <a:srgbClr val="000000"/>
                </a:solidFill>
                <a:latin typeface="Aptos Bold"/>
                <a:ea typeface="Aptos Bold"/>
                <a:cs typeface="Aptos Bold"/>
                <a:sym typeface="Aptos Bold"/>
              </a:rPr>
              <a:t>Dividend Increased:</a:t>
            </a:r>
            <a:r>
              <a:rPr lang="en-US" sz="3099">
                <a:solidFill>
                  <a:srgbClr val="000000"/>
                </a:solidFill>
                <a:latin typeface="Aptos"/>
                <a:ea typeface="Aptos"/>
                <a:cs typeface="Aptos"/>
                <a:sym typeface="Aptos"/>
              </a:rPr>
              <a:t> $0.83 per share</a:t>
            </a:r>
          </a:p>
          <a:p>
            <a:pPr algn="l" marL="561021" indent="-280510" lvl="1">
              <a:lnSpc>
                <a:spcPts val="7222"/>
              </a:lnSpc>
              <a:buFont typeface="Arial"/>
              <a:buChar char="•"/>
            </a:pPr>
            <a:r>
              <a:rPr lang="en-US" sz="3099">
                <a:solidFill>
                  <a:srgbClr val="000000"/>
                </a:solidFill>
                <a:latin typeface="Aptos"/>
                <a:ea typeface="Aptos"/>
                <a:cs typeface="Aptos"/>
                <a:sym typeface="Aptos"/>
              </a:rPr>
              <a:t>Strong Balance Sheet: USD3.64bn of net cash </a:t>
            </a:r>
          </a:p>
          <a:p>
            <a:pPr algn="l" marL="561021" indent="-280510" lvl="1">
              <a:lnSpc>
                <a:spcPts val="7222"/>
              </a:lnSpc>
            </a:pPr>
          </a:p>
        </p:txBody>
      </p:sp>
      <p:grpSp>
        <p:nvGrpSpPr>
          <p:cNvPr name="Group 16" id="16"/>
          <p:cNvGrpSpPr/>
          <p:nvPr/>
        </p:nvGrpSpPr>
        <p:grpSpPr>
          <a:xfrm rot="0">
            <a:off x="15565269" y="-32442"/>
            <a:ext cx="2722731" cy="1531534"/>
            <a:chOff x="0" y="0"/>
            <a:chExt cx="3630308" cy="2042046"/>
          </a:xfrm>
        </p:grpSpPr>
        <p:sp>
          <p:nvSpPr>
            <p:cNvPr name="Freeform 17" id="17"/>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5"/>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2" id="12"/>
          <p:cNvSpPr txBox="true"/>
          <p:nvPr/>
        </p:nvSpPr>
        <p:spPr>
          <a:xfrm rot="0">
            <a:off x="621687" y="334070"/>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Technical Analysis</a:t>
            </a:r>
          </a:p>
        </p:txBody>
      </p:sp>
      <p:grpSp>
        <p:nvGrpSpPr>
          <p:cNvPr name="Group 13" id="13"/>
          <p:cNvGrpSpPr/>
          <p:nvPr/>
        </p:nvGrpSpPr>
        <p:grpSpPr>
          <a:xfrm rot="0">
            <a:off x="6523559" y="7234167"/>
            <a:ext cx="4945675" cy="611925"/>
            <a:chOff x="0" y="0"/>
            <a:chExt cx="6594234" cy="815901"/>
          </a:xfrm>
        </p:grpSpPr>
        <p:sp>
          <p:nvSpPr>
            <p:cNvPr name="Freeform 14" id="14"/>
            <p:cNvSpPr/>
            <p:nvPr/>
          </p:nvSpPr>
          <p:spPr>
            <a:xfrm flipH="false" flipV="false" rot="0">
              <a:off x="0" y="0"/>
              <a:ext cx="6594221" cy="815896"/>
            </a:xfrm>
            <a:custGeom>
              <a:avLst/>
              <a:gdLst/>
              <a:ahLst/>
              <a:cxnLst/>
              <a:rect r="r" b="b" t="t" l="l"/>
              <a:pathLst>
                <a:path h="815896" w="6594221">
                  <a:moveTo>
                    <a:pt x="0" y="0"/>
                  </a:moveTo>
                  <a:lnTo>
                    <a:pt x="6594221" y="0"/>
                  </a:lnTo>
                  <a:lnTo>
                    <a:pt x="6594221" y="815896"/>
                  </a:lnTo>
                  <a:lnTo>
                    <a:pt x="0" y="815896"/>
                  </a:lnTo>
                  <a:close/>
                </a:path>
              </a:pathLst>
            </a:custGeom>
            <a:solidFill>
              <a:srgbClr val="000000">
                <a:alpha val="24706"/>
              </a:srgbClr>
            </a:solidFill>
          </p:spPr>
        </p:sp>
        <p:sp>
          <p:nvSpPr>
            <p:cNvPr name="TextBox 15" id="15"/>
            <p:cNvSpPr txBox="true"/>
            <p:nvPr/>
          </p:nvSpPr>
          <p:spPr>
            <a:xfrm>
              <a:off x="0" y="0"/>
              <a:ext cx="6594234" cy="815901"/>
            </a:xfrm>
            <a:prstGeom prst="rect">
              <a:avLst/>
            </a:prstGeom>
          </p:spPr>
          <p:txBody>
            <a:bodyPr anchor="ctr" rtlCol="false" tIns="50800" lIns="50800" bIns="50800" rIns="50800"/>
            <a:lstStyle/>
            <a:p>
              <a:pPr algn="ctr">
                <a:lnSpc>
                  <a:spcPts val="3240"/>
                </a:lnSpc>
              </a:pPr>
              <a:r>
                <a:rPr lang="en-US" sz="2700">
                  <a:solidFill>
                    <a:srgbClr val="FFFFFF"/>
                  </a:solidFill>
                  <a:latin typeface="Aptos"/>
                  <a:ea typeface="Aptos"/>
                  <a:cs typeface="Aptos"/>
                  <a:sym typeface="Aptos"/>
                </a:rPr>
                <a:t>Short-term support at $20.00</a:t>
              </a:r>
            </a:p>
          </p:txBody>
        </p:sp>
      </p:grpSp>
      <p:grpSp>
        <p:nvGrpSpPr>
          <p:cNvPr name="Group 16" id="16"/>
          <p:cNvGrpSpPr/>
          <p:nvPr/>
        </p:nvGrpSpPr>
        <p:grpSpPr>
          <a:xfrm rot="0">
            <a:off x="15529726" y="-32442"/>
            <a:ext cx="2758274" cy="1551527"/>
            <a:chOff x="0" y="0"/>
            <a:chExt cx="3630308" cy="2042046"/>
          </a:xfrm>
        </p:grpSpPr>
        <p:sp>
          <p:nvSpPr>
            <p:cNvPr name="Freeform 17" id="17"/>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grpSp>
        <p:nvGrpSpPr>
          <p:cNvPr name="Group 18" id="18"/>
          <p:cNvGrpSpPr/>
          <p:nvPr/>
        </p:nvGrpSpPr>
        <p:grpSpPr>
          <a:xfrm rot="0">
            <a:off x="9647024" y="1697933"/>
            <a:ext cx="7983960" cy="5411484"/>
            <a:chOff x="0" y="0"/>
            <a:chExt cx="9053779" cy="6136602"/>
          </a:xfrm>
        </p:grpSpPr>
        <p:sp>
          <p:nvSpPr>
            <p:cNvPr name="Freeform 19" id="19"/>
            <p:cNvSpPr/>
            <p:nvPr/>
          </p:nvSpPr>
          <p:spPr>
            <a:xfrm flipH="false" flipV="false" rot="0">
              <a:off x="0" y="0"/>
              <a:ext cx="9053830" cy="6136640"/>
            </a:xfrm>
            <a:custGeom>
              <a:avLst/>
              <a:gdLst/>
              <a:ahLst/>
              <a:cxnLst/>
              <a:rect r="r" b="b" t="t" l="l"/>
              <a:pathLst>
                <a:path h="6136640" w="9053830">
                  <a:moveTo>
                    <a:pt x="0" y="0"/>
                  </a:moveTo>
                  <a:lnTo>
                    <a:pt x="9053830" y="0"/>
                  </a:lnTo>
                  <a:lnTo>
                    <a:pt x="9053830" y="6136640"/>
                  </a:lnTo>
                  <a:lnTo>
                    <a:pt x="0" y="6136640"/>
                  </a:lnTo>
                  <a:lnTo>
                    <a:pt x="0" y="0"/>
                  </a:lnTo>
                  <a:close/>
                </a:path>
              </a:pathLst>
            </a:custGeom>
            <a:blipFill>
              <a:blip r:embed="rId5"/>
              <a:stretch>
                <a:fillRect l="0" t="0" r="0" b="0"/>
              </a:stretch>
            </a:blipFill>
          </p:spPr>
        </p:sp>
      </p:grpSp>
      <p:grpSp>
        <p:nvGrpSpPr>
          <p:cNvPr name="Group 20" id="20"/>
          <p:cNvGrpSpPr/>
          <p:nvPr/>
        </p:nvGrpSpPr>
        <p:grpSpPr>
          <a:xfrm rot="0">
            <a:off x="447437" y="9082461"/>
            <a:ext cx="8548960" cy="1048021"/>
            <a:chOff x="0" y="0"/>
            <a:chExt cx="11398613" cy="1397361"/>
          </a:xfrm>
        </p:grpSpPr>
        <p:sp>
          <p:nvSpPr>
            <p:cNvPr name="Freeform 21" id="21"/>
            <p:cNvSpPr/>
            <p:nvPr/>
          </p:nvSpPr>
          <p:spPr>
            <a:xfrm flipH="false" flipV="false" rot="0">
              <a:off x="0" y="0"/>
              <a:ext cx="11398591" cy="1397353"/>
            </a:xfrm>
            <a:custGeom>
              <a:avLst/>
              <a:gdLst/>
              <a:ahLst/>
              <a:cxnLst/>
              <a:rect r="r" b="b" t="t" l="l"/>
              <a:pathLst>
                <a:path h="1397353" w="11398591">
                  <a:moveTo>
                    <a:pt x="0" y="0"/>
                  </a:moveTo>
                  <a:lnTo>
                    <a:pt x="11398591" y="0"/>
                  </a:lnTo>
                  <a:lnTo>
                    <a:pt x="11398591" y="1397353"/>
                  </a:lnTo>
                  <a:lnTo>
                    <a:pt x="0" y="1397353"/>
                  </a:lnTo>
                  <a:close/>
                </a:path>
              </a:pathLst>
            </a:custGeom>
            <a:solidFill>
              <a:srgbClr val="000000">
                <a:alpha val="24706"/>
              </a:srgbClr>
            </a:solidFill>
          </p:spPr>
        </p:sp>
        <p:sp>
          <p:nvSpPr>
            <p:cNvPr name="TextBox 22" id="22"/>
            <p:cNvSpPr txBox="true"/>
            <p:nvPr/>
          </p:nvSpPr>
          <p:spPr>
            <a:xfrm>
              <a:off x="0" y="0"/>
              <a:ext cx="11398613" cy="1397361"/>
            </a:xfrm>
            <a:prstGeom prst="rect">
              <a:avLst/>
            </a:prstGeom>
          </p:spPr>
          <p:txBody>
            <a:bodyPr anchor="ctr" rtlCol="false" tIns="50800" lIns="50800" bIns="50800" rIns="50800"/>
            <a:lstStyle/>
            <a:p>
              <a:pPr algn="ctr">
                <a:lnSpc>
                  <a:spcPts val="2160"/>
                </a:lnSpc>
              </a:pPr>
              <a:r>
                <a:rPr lang="en-US" sz="1800">
                  <a:solidFill>
                    <a:srgbClr val="FFFFFF"/>
                  </a:solidFill>
                  <a:latin typeface="Aptos"/>
                  <a:ea typeface="Aptos"/>
                  <a:cs typeface="Aptos"/>
                  <a:sym typeface="Aptos"/>
                </a:rPr>
                <a:t>Broke the Down trend on the ceasefire announcement. Broke 22.30 resistance, lost over the past few days. Earnings May 12ᵗʰ = Big catalyst</a:t>
              </a:r>
            </a:p>
          </p:txBody>
        </p:sp>
      </p:grpSp>
      <p:grpSp>
        <p:nvGrpSpPr>
          <p:cNvPr name="Group 23" id="23"/>
          <p:cNvGrpSpPr/>
          <p:nvPr/>
        </p:nvGrpSpPr>
        <p:grpSpPr>
          <a:xfrm rot="0">
            <a:off x="9064551" y="7970842"/>
            <a:ext cx="8776013" cy="1050315"/>
            <a:chOff x="0" y="0"/>
            <a:chExt cx="11701350" cy="1400420"/>
          </a:xfrm>
        </p:grpSpPr>
        <p:sp>
          <p:nvSpPr>
            <p:cNvPr name="Freeform 24" id="24"/>
            <p:cNvSpPr/>
            <p:nvPr/>
          </p:nvSpPr>
          <p:spPr>
            <a:xfrm flipH="false" flipV="false" rot="0">
              <a:off x="0" y="0"/>
              <a:ext cx="11701327" cy="1400412"/>
            </a:xfrm>
            <a:custGeom>
              <a:avLst/>
              <a:gdLst/>
              <a:ahLst/>
              <a:cxnLst/>
              <a:rect r="r" b="b" t="t" l="l"/>
              <a:pathLst>
                <a:path h="1400412" w="11701327">
                  <a:moveTo>
                    <a:pt x="0" y="0"/>
                  </a:moveTo>
                  <a:lnTo>
                    <a:pt x="11701327" y="0"/>
                  </a:lnTo>
                  <a:lnTo>
                    <a:pt x="11701327" y="1400412"/>
                  </a:lnTo>
                  <a:lnTo>
                    <a:pt x="0" y="1400412"/>
                  </a:lnTo>
                  <a:close/>
                </a:path>
              </a:pathLst>
            </a:custGeom>
            <a:solidFill>
              <a:srgbClr val="000000">
                <a:alpha val="24706"/>
              </a:srgbClr>
            </a:solidFill>
          </p:spPr>
        </p:sp>
        <p:sp>
          <p:nvSpPr>
            <p:cNvPr name="TextBox 25" id="25"/>
            <p:cNvSpPr txBox="true"/>
            <p:nvPr/>
          </p:nvSpPr>
          <p:spPr>
            <a:xfrm>
              <a:off x="0" y="0"/>
              <a:ext cx="11701350" cy="1400420"/>
            </a:xfrm>
            <a:prstGeom prst="rect">
              <a:avLst/>
            </a:prstGeom>
          </p:spPr>
          <p:txBody>
            <a:bodyPr anchor="ctr" rtlCol="false" tIns="50800" lIns="50800" bIns="50800" rIns="50800"/>
            <a:lstStyle/>
            <a:p>
              <a:pPr algn="ctr">
                <a:lnSpc>
                  <a:spcPts val="2160"/>
                </a:lnSpc>
              </a:pPr>
              <a:r>
                <a:rPr lang="en-US" sz="1800" b="true">
                  <a:solidFill>
                    <a:srgbClr val="FFFFFF"/>
                  </a:solidFill>
                  <a:latin typeface="Aptos Bold"/>
                  <a:ea typeface="Aptos Bold"/>
                  <a:cs typeface="Aptos Bold"/>
                  <a:sym typeface="Aptos Bold"/>
                </a:rPr>
                <a:t>June 2024: Float squeeze to ~$290</a:t>
              </a:r>
              <a:r>
                <a:rPr lang="en-US" sz="1800">
                  <a:solidFill>
                    <a:srgbClr val="FFFFFF"/>
                  </a:solidFill>
                  <a:latin typeface="Aptos"/>
                  <a:ea typeface="Aptos"/>
                  <a:cs typeface="Aptos"/>
                  <a:sym typeface="Aptos"/>
                </a:rPr>
                <a:t> </a:t>
              </a:r>
            </a:p>
            <a:p>
              <a:pPr algn="ctr">
                <a:lnSpc>
                  <a:spcPts val="2160"/>
                </a:lnSpc>
              </a:pPr>
              <a:r>
                <a:rPr lang="en-US" sz="1800">
                  <a:solidFill>
                    <a:srgbClr val="FFFFFF"/>
                  </a:solidFill>
                  <a:latin typeface="Aptos"/>
                  <a:ea typeface="Aptos"/>
                  <a:cs typeface="Aptos"/>
                  <a:sym typeface="Aptos"/>
                </a:rPr>
                <a:t>8-for-1 reverse split + &lt;1% free float creates short-term supply shock; implied valuation briefly exceeded $90B with zero operating revenue</a:t>
              </a:r>
            </a:p>
          </p:txBody>
        </p:sp>
      </p:grpSp>
      <p:grpSp>
        <p:nvGrpSpPr>
          <p:cNvPr name="Group 26" id="26"/>
          <p:cNvGrpSpPr/>
          <p:nvPr/>
        </p:nvGrpSpPr>
        <p:grpSpPr>
          <a:xfrm rot="0">
            <a:off x="9064551" y="9083547"/>
            <a:ext cx="8776013" cy="1046934"/>
            <a:chOff x="0" y="0"/>
            <a:chExt cx="11701350" cy="1395912"/>
          </a:xfrm>
        </p:grpSpPr>
        <p:sp>
          <p:nvSpPr>
            <p:cNvPr name="Freeform 27" id="27"/>
            <p:cNvSpPr/>
            <p:nvPr/>
          </p:nvSpPr>
          <p:spPr>
            <a:xfrm flipH="false" flipV="false" rot="0">
              <a:off x="0" y="0"/>
              <a:ext cx="11701327" cy="1395904"/>
            </a:xfrm>
            <a:custGeom>
              <a:avLst/>
              <a:gdLst/>
              <a:ahLst/>
              <a:cxnLst/>
              <a:rect r="r" b="b" t="t" l="l"/>
              <a:pathLst>
                <a:path h="1395904" w="11701327">
                  <a:moveTo>
                    <a:pt x="0" y="0"/>
                  </a:moveTo>
                  <a:lnTo>
                    <a:pt x="11701327" y="0"/>
                  </a:lnTo>
                  <a:lnTo>
                    <a:pt x="11701327" y="1395904"/>
                  </a:lnTo>
                  <a:lnTo>
                    <a:pt x="0" y="1395904"/>
                  </a:lnTo>
                  <a:close/>
                </a:path>
              </a:pathLst>
            </a:custGeom>
            <a:solidFill>
              <a:srgbClr val="000000">
                <a:alpha val="24706"/>
              </a:srgbClr>
            </a:solidFill>
          </p:spPr>
        </p:sp>
        <p:sp>
          <p:nvSpPr>
            <p:cNvPr name="TextBox 28" id="28"/>
            <p:cNvSpPr txBox="true"/>
            <p:nvPr/>
          </p:nvSpPr>
          <p:spPr>
            <a:xfrm>
              <a:off x="0" y="0"/>
              <a:ext cx="11701350" cy="1395912"/>
            </a:xfrm>
            <a:prstGeom prst="rect">
              <a:avLst/>
            </a:prstGeom>
          </p:spPr>
          <p:txBody>
            <a:bodyPr anchor="ctr" rtlCol="false" tIns="50800" lIns="50800" bIns="50800" rIns="50800"/>
            <a:lstStyle/>
            <a:p>
              <a:pPr algn="ctr">
                <a:lnSpc>
                  <a:spcPts val="2160"/>
                </a:lnSpc>
              </a:pPr>
              <a:r>
                <a:rPr lang="en-US" sz="1800" b="true">
                  <a:solidFill>
                    <a:srgbClr val="FFFFFF"/>
                  </a:solidFill>
                  <a:latin typeface="Aptos Bold"/>
                  <a:ea typeface="Aptos Bold"/>
                  <a:cs typeface="Aptos Bold"/>
                  <a:sym typeface="Aptos Bold"/>
                </a:rPr>
                <a:t>July 2024: -82% dilution reset</a:t>
              </a:r>
              <a:r>
                <a:rPr lang="en-US" sz="1800">
                  <a:solidFill>
                    <a:srgbClr val="FFFFFF"/>
                  </a:solidFill>
                  <a:latin typeface="Aptos"/>
                  <a:ea typeface="Aptos"/>
                  <a:cs typeface="Aptos"/>
                  <a:sym typeface="Aptos"/>
                </a:rPr>
                <a:t> </a:t>
              </a:r>
            </a:p>
            <a:p>
              <a:pPr algn="ctr">
                <a:lnSpc>
                  <a:spcPts val="2160"/>
                </a:lnSpc>
              </a:pPr>
              <a:r>
                <a:rPr lang="en-US" sz="1800">
                  <a:solidFill>
                    <a:srgbClr val="FFFFFF"/>
                  </a:solidFill>
                  <a:latin typeface="Aptos"/>
                  <a:ea typeface="Aptos"/>
                  <a:cs typeface="Aptos"/>
                  <a:sym typeface="Aptos"/>
                </a:rPr>
                <a:t>Private placement shares registered with SEC unlock float; stock repriced to ~$11, closer to $5B cash value</a:t>
              </a:r>
            </a:p>
          </p:txBody>
        </p:sp>
      </p:grpSp>
      <p:grpSp>
        <p:nvGrpSpPr>
          <p:cNvPr name="Group 29" id="29"/>
          <p:cNvGrpSpPr/>
          <p:nvPr/>
        </p:nvGrpSpPr>
        <p:grpSpPr>
          <a:xfrm rot="0">
            <a:off x="447437" y="7970842"/>
            <a:ext cx="8548960" cy="1038778"/>
            <a:chOff x="0" y="0"/>
            <a:chExt cx="11012727" cy="1338149"/>
          </a:xfrm>
        </p:grpSpPr>
        <p:sp>
          <p:nvSpPr>
            <p:cNvPr name="Freeform 30" id="30"/>
            <p:cNvSpPr/>
            <p:nvPr/>
          </p:nvSpPr>
          <p:spPr>
            <a:xfrm flipH="false" flipV="false" rot="0">
              <a:off x="0" y="0"/>
              <a:ext cx="11012705" cy="1338141"/>
            </a:xfrm>
            <a:custGeom>
              <a:avLst/>
              <a:gdLst/>
              <a:ahLst/>
              <a:cxnLst/>
              <a:rect r="r" b="b" t="t" l="l"/>
              <a:pathLst>
                <a:path h="1338141" w="11012705">
                  <a:moveTo>
                    <a:pt x="0" y="0"/>
                  </a:moveTo>
                  <a:lnTo>
                    <a:pt x="11012705" y="0"/>
                  </a:lnTo>
                  <a:lnTo>
                    <a:pt x="11012705" y="1338141"/>
                  </a:lnTo>
                  <a:lnTo>
                    <a:pt x="0" y="1338141"/>
                  </a:lnTo>
                  <a:close/>
                </a:path>
              </a:pathLst>
            </a:custGeom>
            <a:solidFill>
              <a:srgbClr val="000000">
                <a:alpha val="24706"/>
              </a:srgbClr>
            </a:solidFill>
          </p:spPr>
        </p:sp>
        <p:sp>
          <p:nvSpPr>
            <p:cNvPr name="TextBox 31" id="31"/>
            <p:cNvSpPr txBox="true"/>
            <p:nvPr/>
          </p:nvSpPr>
          <p:spPr>
            <a:xfrm>
              <a:off x="0" y="0"/>
              <a:ext cx="11012727" cy="1338149"/>
            </a:xfrm>
            <a:prstGeom prst="rect">
              <a:avLst/>
            </a:prstGeom>
          </p:spPr>
          <p:txBody>
            <a:bodyPr anchor="ctr" rtlCol="false" tIns="50800" lIns="50800" bIns="50800" rIns="50800"/>
            <a:lstStyle/>
            <a:p>
              <a:pPr algn="ctr">
                <a:lnSpc>
                  <a:spcPts val="2160"/>
                </a:lnSpc>
              </a:pPr>
              <a:r>
                <a:rPr lang="en-US" sz="1800" b="true">
                  <a:solidFill>
                    <a:srgbClr val="FFFFFF"/>
                  </a:solidFill>
                  <a:latin typeface="Aptos Bold"/>
                  <a:ea typeface="Aptos Bold"/>
                  <a:cs typeface="Aptos Bold"/>
                  <a:sym typeface="Aptos Bold"/>
                </a:rPr>
                <a:t>Dec 2023: Jacobs takeover announced</a:t>
              </a:r>
              <a:r>
                <a:rPr lang="en-US" sz="1800">
                  <a:solidFill>
                    <a:srgbClr val="FFFFFF"/>
                  </a:solidFill>
                  <a:latin typeface="Aptos"/>
                  <a:ea typeface="Aptos"/>
                  <a:cs typeface="Aptos"/>
                  <a:sym typeface="Aptos"/>
                </a:rPr>
                <a:t> </a:t>
              </a:r>
            </a:p>
            <a:p>
              <a:pPr algn="ctr">
                <a:lnSpc>
                  <a:spcPts val="2160"/>
                </a:lnSpc>
              </a:pPr>
              <a:r>
                <a:rPr lang="en-US" sz="1800">
                  <a:solidFill>
                    <a:srgbClr val="FFFFFF"/>
                  </a:solidFill>
                  <a:latin typeface="Aptos"/>
                  <a:ea typeface="Aptos"/>
                  <a:cs typeface="Aptos"/>
                  <a:sym typeface="Aptos"/>
                </a:rPr>
                <a:t>SilverSun shell repurposed into QXO vehicle; stock re-rates on Jacobs' track record (XPO, GXO, RXO, United Rentals)</a:t>
              </a:r>
            </a:p>
          </p:txBody>
        </p:sp>
      </p:grpSp>
      <p:grpSp>
        <p:nvGrpSpPr>
          <p:cNvPr name="Group 32" id="32"/>
          <p:cNvGrpSpPr/>
          <p:nvPr/>
        </p:nvGrpSpPr>
        <p:grpSpPr>
          <a:xfrm rot="0">
            <a:off x="657016" y="1697933"/>
            <a:ext cx="8753165" cy="5411484"/>
            <a:chOff x="0" y="0"/>
            <a:chExt cx="10905211" cy="6741947"/>
          </a:xfrm>
        </p:grpSpPr>
        <p:sp>
          <p:nvSpPr>
            <p:cNvPr name="Freeform 33" id="33" descr="A screen shot of a graph  AI-generated content may be incorrect."/>
            <p:cNvSpPr/>
            <p:nvPr/>
          </p:nvSpPr>
          <p:spPr>
            <a:xfrm flipH="false" flipV="false" rot="0">
              <a:off x="0" y="0"/>
              <a:ext cx="10905236" cy="6741922"/>
            </a:xfrm>
            <a:custGeom>
              <a:avLst/>
              <a:gdLst/>
              <a:ahLst/>
              <a:cxnLst/>
              <a:rect r="r" b="b" t="t" l="l"/>
              <a:pathLst>
                <a:path h="6741922" w="10905236">
                  <a:moveTo>
                    <a:pt x="0" y="0"/>
                  </a:moveTo>
                  <a:lnTo>
                    <a:pt x="10905236" y="0"/>
                  </a:lnTo>
                  <a:lnTo>
                    <a:pt x="10905236" y="6741922"/>
                  </a:lnTo>
                  <a:lnTo>
                    <a:pt x="0" y="6741922"/>
                  </a:lnTo>
                  <a:lnTo>
                    <a:pt x="0" y="0"/>
                  </a:lnTo>
                  <a:close/>
                </a:path>
              </a:pathLst>
            </a:custGeom>
            <a:blipFill>
              <a:blip r:embed="rId6"/>
              <a:stretch>
                <a:fillRect l="0" t="0" r="0" b="0"/>
              </a:stretch>
            </a:blipFill>
          </p:spPr>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2" id="12"/>
          <p:cNvSpPr txBox="true"/>
          <p:nvPr/>
        </p:nvSpPr>
        <p:spPr>
          <a:xfrm rot="0">
            <a:off x="643061" y="332556"/>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DCF Valuation</a:t>
            </a:r>
          </a:p>
        </p:txBody>
      </p:sp>
      <p:grpSp>
        <p:nvGrpSpPr>
          <p:cNvPr name="Group 13" id="13"/>
          <p:cNvGrpSpPr/>
          <p:nvPr/>
        </p:nvGrpSpPr>
        <p:grpSpPr>
          <a:xfrm rot="0">
            <a:off x="15529726" y="-32442"/>
            <a:ext cx="2758274" cy="1551527"/>
            <a:chOff x="0" y="0"/>
            <a:chExt cx="3630308" cy="2042046"/>
          </a:xfrm>
        </p:grpSpPr>
        <p:sp>
          <p:nvSpPr>
            <p:cNvPr name="Freeform 14" id="14"/>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grpSp>
        <p:nvGrpSpPr>
          <p:cNvPr name="Group 15" id="15"/>
          <p:cNvGrpSpPr/>
          <p:nvPr/>
        </p:nvGrpSpPr>
        <p:grpSpPr>
          <a:xfrm rot="0">
            <a:off x="76134" y="1675241"/>
            <a:ext cx="18135732" cy="8611759"/>
            <a:chOff x="0" y="0"/>
            <a:chExt cx="24180976" cy="11482345"/>
          </a:xfrm>
        </p:grpSpPr>
        <p:grpSp>
          <p:nvGrpSpPr>
            <p:cNvPr name="Group 16" id="16"/>
            <p:cNvGrpSpPr/>
            <p:nvPr/>
          </p:nvGrpSpPr>
          <p:grpSpPr>
            <a:xfrm rot="0">
              <a:off x="17060044" y="10488434"/>
              <a:ext cx="5435058" cy="723416"/>
              <a:chOff x="0" y="0"/>
              <a:chExt cx="5486400" cy="730250"/>
            </a:xfrm>
          </p:grpSpPr>
          <p:sp>
            <p:nvSpPr>
              <p:cNvPr name="Freeform 17" id="17"/>
              <p:cNvSpPr/>
              <p:nvPr/>
            </p:nvSpPr>
            <p:spPr>
              <a:xfrm flipH="false" flipV="false" rot="0">
                <a:off x="0" y="0"/>
                <a:ext cx="5486400" cy="730250"/>
              </a:xfrm>
              <a:custGeom>
                <a:avLst/>
                <a:gdLst/>
                <a:ahLst/>
                <a:cxnLst/>
                <a:rect r="r" b="b" t="t" l="l"/>
                <a:pathLst>
                  <a:path h="730250" w="5486400">
                    <a:moveTo>
                      <a:pt x="0" y="0"/>
                    </a:moveTo>
                    <a:lnTo>
                      <a:pt x="5486400" y="0"/>
                    </a:lnTo>
                    <a:lnTo>
                      <a:pt x="5486400" y="730250"/>
                    </a:lnTo>
                    <a:lnTo>
                      <a:pt x="0" y="730250"/>
                    </a:lnTo>
                    <a:close/>
                  </a:path>
                </a:pathLst>
              </a:custGeom>
              <a:blipFill>
                <a:blip r:embed="rId5">
                  <a:alphaModFix amt="0"/>
                </a:blip>
                <a:stretch>
                  <a:fillRect l="0" t="-96391" r="0" b="-96391"/>
                </a:stretch>
              </a:blipFill>
            </p:spPr>
          </p:sp>
          <p:sp>
            <p:nvSpPr>
              <p:cNvPr name="TextBox 18" id="18"/>
              <p:cNvSpPr txBox="true"/>
              <p:nvPr/>
            </p:nvSpPr>
            <p:spPr>
              <a:xfrm>
                <a:off x="0" y="0"/>
                <a:ext cx="5486400" cy="730250"/>
              </a:xfrm>
              <a:prstGeom prst="rect">
                <a:avLst/>
              </a:prstGeom>
            </p:spPr>
            <p:txBody>
              <a:bodyPr anchor="ctr" rtlCol="false" tIns="0" lIns="0" bIns="0" rIns="0"/>
              <a:lstStyle/>
              <a:p>
                <a:pPr algn="r">
                  <a:lnSpc>
                    <a:spcPts val="2159"/>
                  </a:lnSpc>
                </a:pPr>
                <a:r>
                  <a:rPr lang="en-US" sz="1799">
                    <a:solidFill>
                      <a:srgbClr val="767676"/>
                    </a:solidFill>
                    <a:latin typeface="Aptos"/>
                    <a:ea typeface="Aptos"/>
                    <a:cs typeface="Aptos"/>
                    <a:sym typeface="Aptos"/>
                  </a:rPr>
                  <a:t>14</a:t>
                </a:r>
              </a:p>
            </p:txBody>
          </p:sp>
        </p:grpSp>
        <p:grpSp>
          <p:nvGrpSpPr>
            <p:cNvPr name="Group 19" id="19"/>
            <p:cNvGrpSpPr/>
            <p:nvPr/>
          </p:nvGrpSpPr>
          <p:grpSpPr>
            <a:xfrm rot="0">
              <a:off x="0" y="0"/>
              <a:ext cx="24180976" cy="10970762"/>
              <a:chOff x="0" y="0"/>
              <a:chExt cx="18309603" cy="8306956"/>
            </a:xfrm>
          </p:grpSpPr>
          <p:sp>
            <p:nvSpPr>
              <p:cNvPr name="Freeform 20" id="20" descr="A screenshot of a computer  AI-generated content may be incorrect."/>
              <p:cNvSpPr/>
              <p:nvPr/>
            </p:nvSpPr>
            <p:spPr>
              <a:xfrm flipH="false" flipV="false" rot="0">
                <a:off x="0" y="0"/>
                <a:ext cx="18309589" cy="8306943"/>
              </a:xfrm>
              <a:custGeom>
                <a:avLst/>
                <a:gdLst/>
                <a:ahLst/>
                <a:cxnLst/>
                <a:rect r="r" b="b" t="t" l="l"/>
                <a:pathLst>
                  <a:path h="8306943" w="18309589">
                    <a:moveTo>
                      <a:pt x="0" y="0"/>
                    </a:moveTo>
                    <a:lnTo>
                      <a:pt x="18309589" y="0"/>
                    </a:lnTo>
                    <a:lnTo>
                      <a:pt x="18309589" y="8306943"/>
                    </a:lnTo>
                    <a:lnTo>
                      <a:pt x="0" y="8306943"/>
                    </a:lnTo>
                    <a:lnTo>
                      <a:pt x="0" y="0"/>
                    </a:lnTo>
                    <a:close/>
                  </a:path>
                </a:pathLst>
              </a:custGeom>
              <a:blipFill>
                <a:blip r:embed="rId6"/>
                <a:stretch>
                  <a:fillRect l="0" t="0" r="0" b="0"/>
                </a:stretch>
              </a:blipFill>
            </p:spPr>
          </p:sp>
        </p:grpSp>
        <p:grpSp>
          <p:nvGrpSpPr>
            <p:cNvPr name="Group 21" id="21"/>
            <p:cNvGrpSpPr/>
            <p:nvPr/>
          </p:nvGrpSpPr>
          <p:grpSpPr>
            <a:xfrm rot="0">
              <a:off x="9990114" y="5549834"/>
              <a:ext cx="7323250" cy="5265942"/>
              <a:chOff x="0" y="0"/>
              <a:chExt cx="7392429" cy="5315687"/>
            </a:xfrm>
          </p:grpSpPr>
          <p:sp>
            <p:nvSpPr>
              <p:cNvPr name="Freeform 22" id="22" descr="A screenshot of a financial report  AI-generated content may be incorrect."/>
              <p:cNvSpPr/>
              <p:nvPr/>
            </p:nvSpPr>
            <p:spPr>
              <a:xfrm flipH="false" flipV="false" rot="0">
                <a:off x="0" y="0"/>
                <a:ext cx="7392416" cy="5315712"/>
              </a:xfrm>
              <a:custGeom>
                <a:avLst/>
                <a:gdLst/>
                <a:ahLst/>
                <a:cxnLst/>
                <a:rect r="r" b="b" t="t" l="l"/>
                <a:pathLst>
                  <a:path h="5315712" w="7392416">
                    <a:moveTo>
                      <a:pt x="0" y="0"/>
                    </a:moveTo>
                    <a:lnTo>
                      <a:pt x="7392416" y="0"/>
                    </a:lnTo>
                    <a:lnTo>
                      <a:pt x="7392416" y="5315712"/>
                    </a:lnTo>
                    <a:lnTo>
                      <a:pt x="0" y="5315712"/>
                    </a:lnTo>
                    <a:lnTo>
                      <a:pt x="0" y="0"/>
                    </a:lnTo>
                    <a:close/>
                  </a:path>
                </a:pathLst>
              </a:custGeom>
              <a:blipFill>
                <a:blip r:embed="rId7"/>
                <a:stretch>
                  <a:fillRect l="0" t="0" r="0" b="0"/>
                </a:stretch>
              </a:blipFill>
            </p:spPr>
          </p:sp>
        </p:grpSp>
        <p:grpSp>
          <p:nvGrpSpPr>
            <p:cNvPr name="Group 23" id="23"/>
            <p:cNvGrpSpPr/>
            <p:nvPr/>
          </p:nvGrpSpPr>
          <p:grpSpPr>
            <a:xfrm rot="0">
              <a:off x="17594414" y="5333733"/>
              <a:ext cx="5988909" cy="6148612"/>
              <a:chOff x="0" y="0"/>
              <a:chExt cx="7144753" cy="7335279"/>
            </a:xfrm>
          </p:grpSpPr>
          <p:sp>
            <p:nvSpPr>
              <p:cNvPr name="Freeform 24" id="24" descr="A screenshot of a computer screen  AI-generated content may be incorrect."/>
              <p:cNvSpPr/>
              <p:nvPr/>
            </p:nvSpPr>
            <p:spPr>
              <a:xfrm flipH="false" flipV="false" rot="0">
                <a:off x="0" y="0"/>
                <a:ext cx="7144766" cy="7335266"/>
              </a:xfrm>
              <a:custGeom>
                <a:avLst/>
                <a:gdLst/>
                <a:ahLst/>
                <a:cxnLst/>
                <a:rect r="r" b="b" t="t" l="l"/>
                <a:pathLst>
                  <a:path h="7335266" w="7144766">
                    <a:moveTo>
                      <a:pt x="0" y="0"/>
                    </a:moveTo>
                    <a:lnTo>
                      <a:pt x="7144766" y="0"/>
                    </a:lnTo>
                    <a:lnTo>
                      <a:pt x="7144766" y="7335266"/>
                    </a:lnTo>
                    <a:lnTo>
                      <a:pt x="0" y="7335266"/>
                    </a:lnTo>
                    <a:lnTo>
                      <a:pt x="0" y="0"/>
                    </a:lnTo>
                    <a:close/>
                  </a:path>
                </a:pathLst>
              </a:custGeom>
              <a:blipFill>
                <a:blip r:embed="rId8"/>
                <a:stretch>
                  <a:fillRect l="0" t="0" r="0" b="0"/>
                </a:stretch>
              </a:blipFill>
            </p:spPr>
          </p:sp>
        </p:gr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show="false">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2" id="12"/>
          <p:cNvSpPr txBox="true"/>
          <p:nvPr/>
        </p:nvSpPr>
        <p:spPr>
          <a:xfrm rot="0">
            <a:off x="643061" y="332556"/>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Income Statement</a:t>
            </a:r>
          </a:p>
        </p:txBody>
      </p:sp>
      <p:grpSp>
        <p:nvGrpSpPr>
          <p:cNvPr name="Group 13" id="13"/>
          <p:cNvGrpSpPr/>
          <p:nvPr/>
        </p:nvGrpSpPr>
        <p:grpSpPr>
          <a:xfrm rot="0">
            <a:off x="15565269" y="-32442"/>
            <a:ext cx="2722731" cy="1531534"/>
            <a:chOff x="0" y="0"/>
            <a:chExt cx="3630308" cy="2042046"/>
          </a:xfrm>
        </p:grpSpPr>
        <p:sp>
          <p:nvSpPr>
            <p:cNvPr name="Freeform 14" id="14"/>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grpSp>
        <p:nvGrpSpPr>
          <p:cNvPr name="Group 15" id="15"/>
          <p:cNvGrpSpPr/>
          <p:nvPr/>
        </p:nvGrpSpPr>
        <p:grpSpPr>
          <a:xfrm rot="0">
            <a:off x="2173957" y="1638176"/>
            <a:ext cx="13940085" cy="8170193"/>
            <a:chOff x="0" y="0"/>
            <a:chExt cx="18586780" cy="10893590"/>
          </a:xfrm>
        </p:grpSpPr>
        <p:sp>
          <p:nvSpPr>
            <p:cNvPr name="Freeform 16" id="16" descr="A blue and white striped report  AI-generated content may be incorrect."/>
            <p:cNvSpPr/>
            <p:nvPr/>
          </p:nvSpPr>
          <p:spPr>
            <a:xfrm flipH="false" flipV="false" rot="0">
              <a:off x="0" y="0"/>
              <a:ext cx="18586831" cy="10893552"/>
            </a:xfrm>
            <a:custGeom>
              <a:avLst/>
              <a:gdLst/>
              <a:ahLst/>
              <a:cxnLst/>
              <a:rect r="r" b="b" t="t" l="l"/>
              <a:pathLst>
                <a:path h="10893552" w="18586831">
                  <a:moveTo>
                    <a:pt x="0" y="0"/>
                  </a:moveTo>
                  <a:lnTo>
                    <a:pt x="18586831" y="0"/>
                  </a:lnTo>
                  <a:lnTo>
                    <a:pt x="18586831" y="10893552"/>
                  </a:lnTo>
                  <a:lnTo>
                    <a:pt x="0" y="10893552"/>
                  </a:lnTo>
                  <a:lnTo>
                    <a:pt x="0" y="0"/>
                  </a:lnTo>
                  <a:close/>
                </a:path>
              </a:pathLst>
            </a:custGeom>
            <a:blipFill>
              <a:blip r:embed="rId5"/>
              <a:stretch>
                <a:fillRect l="0" t="-161" r="0" b="-161"/>
              </a:stretch>
            </a:blipFill>
          </p:spPr>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show="false">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2" id="12"/>
          <p:cNvSpPr txBox="true"/>
          <p:nvPr/>
        </p:nvSpPr>
        <p:spPr>
          <a:xfrm rot="0">
            <a:off x="643061" y="332556"/>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Balance Sheet</a:t>
            </a:r>
          </a:p>
        </p:txBody>
      </p:sp>
      <p:grpSp>
        <p:nvGrpSpPr>
          <p:cNvPr name="Group 13" id="13"/>
          <p:cNvGrpSpPr/>
          <p:nvPr/>
        </p:nvGrpSpPr>
        <p:grpSpPr>
          <a:xfrm rot="0">
            <a:off x="15565269" y="-32442"/>
            <a:ext cx="2722731" cy="1531534"/>
            <a:chOff x="0" y="0"/>
            <a:chExt cx="3630308" cy="2042046"/>
          </a:xfrm>
        </p:grpSpPr>
        <p:sp>
          <p:nvSpPr>
            <p:cNvPr name="Freeform 14" id="14"/>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grpSp>
        <p:nvGrpSpPr>
          <p:cNvPr name="Group 15" id="15"/>
          <p:cNvGrpSpPr/>
          <p:nvPr/>
        </p:nvGrpSpPr>
        <p:grpSpPr>
          <a:xfrm rot="0">
            <a:off x="4968573" y="1519085"/>
            <a:ext cx="8556227" cy="8767915"/>
            <a:chOff x="0" y="0"/>
            <a:chExt cx="11134471" cy="11409947"/>
          </a:xfrm>
        </p:grpSpPr>
        <p:sp>
          <p:nvSpPr>
            <p:cNvPr name="Freeform 16" id="16" descr="A blue and white striped sheet with numbers and text  AI-generated content may be incorrect."/>
            <p:cNvSpPr/>
            <p:nvPr/>
          </p:nvSpPr>
          <p:spPr>
            <a:xfrm flipH="false" flipV="false" rot="0">
              <a:off x="0" y="0"/>
              <a:ext cx="11134471" cy="11409934"/>
            </a:xfrm>
            <a:custGeom>
              <a:avLst/>
              <a:gdLst/>
              <a:ahLst/>
              <a:cxnLst/>
              <a:rect r="r" b="b" t="t" l="l"/>
              <a:pathLst>
                <a:path h="11409934" w="11134471">
                  <a:moveTo>
                    <a:pt x="0" y="0"/>
                  </a:moveTo>
                  <a:lnTo>
                    <a:pt x="11134471" y="0"/>
                  </a:lnTo>
                  <a:lnTo>
                    <a:pt x="11134471" y="11409934"/>
                  </a:lnTo>
                  <a:lnTo>
                    <a:pt x="0" y="11409934"/>
                  </a:lnTo>
                  <a:lnTo>
                    <a:pt x="0" y="0"/>
                  </a:lnTo>
                  <a:close/>
                </a:path>
              </a:pathLst>
            </a:custGeom>
            <a:blipFill>
              <a:blip r:embed="rId5"/>
              <a:stretch>
                <a:fillRect l="-133" t="0" r="-132" b="0"/>
              </a:stretch>
            </a:blipFill>
          </p:spPr>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show="false">
  <p:cSld>
    <p:spTree>
      <p:nvGrpSpPr>
        <p:cNvPr id="1" name=""/>
        <p:cNvGrpSpPr/>
        <p:nvPr/>
      </p:nvGrpSpPr>
      <p:grpSpPr>
        <a:xfrm>
          <a:off x="0" y="0"/>
          <a:ext cx="0" cy="0"/>
          <a:chOff x="0" y="0"/>
          <a:chExt cx="0" cy="0"/>
        </a:xfrm>
      </p:grpSpPr>
      <p:grpSp>
        <p:nvGrpSpPr>
          <p:cNvPr name="Group 2" id="2"/>
          <p:cNvGrpSpPr/>
          <p:nvPr/>
        </p:nvGrpSpPr>
        <p:grpSpPr>
          <a:xfrm rot="0">
            <a:off x="0" y="0"/>
            <a:ext cx="18288000" cy="1519085"/>
            <a:chOff x="0" y="0"/>
            <a:chExt cx="24384000" cy="2025447"/>
          </a:xfrm>
        </p:grpSpPr>
        <p:sp>
          <p:nvSpPr>
            <p:cNvPr name="Freeform 3" id="3" descr="Sparks flying from a machine  AI-generated content may be incorrect."/>
            <p:cNvSpPr/>
            <p:nvPr/>
          </p:nvSpPr>
          <p:spPr>
            <a:xfrm flipH="false" flipV="false" rot="0">
              <a:off x="0" y="0"/>
              <a:ext cx="24384000" cy="2025396"/>
            </a:xfrm>
            <a:custGeom>
              <a:avLst/>
              <a:gdLst/>
              <a:ahLst/>
              <a:cxnLst/>
              <a:rect r="r" b="b" t="t" l="l"/>
              <a:pathLst>
                <a:path h="2025396" w="24384000">
                  <a:moveTo>
                    <a:pt x="0" y="0"/>
                  </a:moveTo>
                  <a:lnTo>
                    <a:pt x="24384000" y="0"/>
                  </a:lnTo>
                  <a:lnTo>
                    <a:pt x="24384000" y="2025396"/>
                  </a:lnTo>
                  <a:lnTo>
                    <a:pt x="0" y="2025396"/>
                  </a:lnTo>
                  <a:lnTo>
                    <a:pt x="0" y="0"/>
                  </a:lnTo>
                  <a:close/>
                </a:path>
              </a:pathLst>
            </a:custGeom>
            <a:blipFill>
              <a:blip r:embed="rId3"/>
              <a:stretch>
                <a:fillRect l="0" t="-37518" r="0" b="-470157"/>
              </a:stretch>
            </a:blipFill>
          </p:spPr>
        </p:sp>
      </p:grpSp>
      <p:grpSp>
        <p:nvGrpSpPr>
          <p:cNvPr name="Group 4" id="4"/>
          <p:cNvGrpSpPr/>
          <p:nvPr/>
        </p:nvGrpSpPr>
        <p:grpSpPr>
          <a:xfrm rot="0">
            <a:off x="-19050" y="0"/>
            <a:ext cx="16265385" cy="1519085"/>
            <a:chOff x="0" y="0"/>
            <a:chExt cx="21687180" cy="2025447"/>
          </a:xfrm>
        </p:grpSpPr>
        <p:sp>
          <p:nvSpPr>
            <p:cNvPr name="Freeform 5" id="5"/>
            <p:cNvSpPr/>
            <p:nvPr/>
          </p:nvSpPr>
          <p:spPr>
            <a:xfrm flipH="false" flipV="false" rot="0">
              <a:off x="0" y="0"/>
              <a:ext cx="21687155" cy="2025396"/>
            </a:xfrm>
            <a:custGeom>
              <a:avLst/>
              <a:gdLst/>
              <a:ahLst/>
              <a:cxnLst/>
              <a:rect r="r" b="b" t="t" l="l"/>
              <a:pathLst>
                <a:path h="2025396" w="21687155">
                  <a:moveTo>
                    <a:pt x="0" y="0"/>
                  </a:moveTo>
                  <a:lnTo>
                    <a:pt x="21687155" y="0"/>
                  </a:lnTo>
                  <a:lnTo>
                    <a:pt x="21687155" y="2025396"/>
                  </a:lnTo>
                  <a:lnTo>
                    <a:pt x="0" y="2025396"/>
                  </a:lnTo>
                  <a:close/>
                </a:path>
              </a:pathLst>
            </a:custGeom>
            <a:solidFill>
              <a:srgbClr val="404040">
                <a:alpha val="24706"/>
              </a:srgbClr>
            </a:solidFill>
          </p:spPr>
        </p:sp>
      </p:grpSp>
      <p:grpSp>
        <p:nvGrpSpPr>
          <p:cNvPr name="Group 6" id="6"/>
          <p:cNvGrpSpPr/>
          <p:nvPr/>
        </p:nvGrpSpPr>
        <p:grpSpPr>
          <a:xfrm rot="0">
            <a:off x="-3" y="-19050"/>
            <a:ext cx="14481315" cy="1519085"/>
            <a:chOff x="0" y="0"/>
            <a:chExt cx="19308420" cy="2025447"/>
          </a:xfrm>
        </p:grpSpPr>
        <p:sp>
          <p:nvSpPr>
            <p:cNvPr name="Freeform 7" id="7"/>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8" id="8"/>
          <p:cNvGrpSpPr/>
          <p:nvPr/>
        </p:nvGrpSpPr>
        <p:grpSpPr>
          <a:xfrm rot="0">
            <a:off x="0" y="0"/>
            <a:ext cx="14481315" cy="1519085"/>
            <a:chOff x="0" y="0"/>
            <a:chExt cx="19308420" cy="2025447"/>
          </a:xfrm>
        </p:grpSpPr>
        <p:sp>
          <p:nvSpPr>
            <p:cNvPr name="Freeform 9" id="9"/>
            <p:cNvSpPr/>
            <p:nvPr/>
          </p:nvSpPr>
          <p:spPr>
            <a:xfrm flipH="false" flipV="false" rot="0">
              <a:off x="0" y="0"/>
              <a:ext cx="19308445" cy="2025396"/>
            </a:xfrm>
            <a:custGeom>
              <a:avLst/>
              <a:gdLst/>
              <a:ahLst/>
              <a:cxnLst/>
              <a:rect r="r" b="b" t="t" l="l"/>
              <a:pathLst>
                <a:path h="2025396" w="19308445">
                  <a:moveTo>
                    <a:pt x="0" y="0"/>
                  </a:moveTo>
                  <a:lnTo>
                    <a:pt x="19308445" y="0"/>
                  </a:lnTo>
                  <a:lnTo>
                    <a:pt x="19308445" y="2025396"/>
                  </a:lnTo>
                  <a:lnTo>
                    <a:pt x="0" y="2025396"/>
                  </a:lnTo>
                  <a:close/>
                </a:path>
              </a:pathLst>
            </a:custGeom>
            <a:solidFill>
              <a:srgbClr val="262626">
                <a:alpha val="24706"/>
              </a:srgbClr>
            </a:solidFill>
          </p:spPr>
        </p:sp>
      </p:grpSp>
      <p:grpSp>
        <p:nvGrpSpPr>
          <p:cNvPr name="Group 10" id="10"/>
          <p:cNvGrpSpPr/>
          <p:nvPr/>
        </p:nvGrpSpPr>
        <p:grpSpPr>
          <a:xfrm rot="0">
            <a:off x="0" y="0"/>
            <a:ext cx="12458700" cy="1519085"/>
            <a:chOff x="0" y="0"/>
            <a:chExt cx="16611600" cy="2025447"/>
          </a:xfrm>
        </p:grpSpPr>
        <p:sp>
          <p:nvSpPr>
            <p:cNvPr name="Freeform 11" id="11"/>
            <p:cNvSpPr/>
            <p:nvPr/>
          </p:nvSpPr>
          <p:spPr>
            <a:xfrm flipH="false" flipV="false" rot="0">
              <a:off x="0" y="0"/>
              <a:ext cx="16611600" cy="2025396"/>
            </a:xfrm>
            <a:custGeom>
              <a:avLst/>
              <a:gdLst/>
              <a:ahLst/>
              <a:cxnLst/>
              <a:rect r="r" b="b" t="t" l="l"/>
              <a:pathLst>
                <a:path h="2025396" w="16611600">
                  <a:moveTo>
                    <a:pt x="0" y="0"/>
                  </a:moveTo>
                  <a:lnTo>
                    <a:pt x="16611600" y="0"/>
                  </a:lnTo>
                  <a:lnTo>
                    <a:pt x="16611600" y="2025396"/>
                  </a:lnTo>
                  <a:lnTo>
                    <a:pt x="0" y="2025396"/>
                  </a:lnTo>
                  <a:close/>
                </a:path>
              </a:pathLst>
            </a:custGeom>
            <a:solidFill>
              <a:srgbClr val="000000">
                <a:alpha val="24706"/>
              </a:srgbClr>
            </a:solidFill>
          </p:spPr>
        </p:sp>
      </p:grpSp>
      <p:sp>
        <p:nvSpPr>
          <p:cNvPr name="TextBox 12" id="12"/>
          <p:cNvSpPr txBox="true"/>
          <p:nvPr/>
        </p:nvSpPr>
        <p:spPr>
          <a:xfrm rot="0">
            <a:off x="643061" y="332556"/>
            <a:ext cx="10226478" cy="841410"/>
          </a:xfrm>
          <a:prstGeom prst="rect">
            <a:avLst/>
          </a:prstGeom>
        </p:spPr>
        <p:txBody>
          <a:bodyPr anchor="t" rtlCol="false" tIns="0" lIns="0" bIns="0" rIns="0">
            <a:spAutoFit/>
          </a:bodyPr>
          <a:lstStyle/>
          <a:p>
            <a:pPr algn="l">
              <a:lnSpc>
                <a:spcPts val="6120"/>
              </a:lnSpc>
            </a:pPr>
            <a:r>
              <a:rPr lang="en-US" sz="5100">
                <a:solidFill>
                  <a:srgbClr val="FFFFFF"/>
                </a:solidFill>
                <a:latin typeface="Aptos"/>
                <a:ea typeface="Aptos"/>
                <a:cs typeface="Aptos"/>
                <a:sym typeface="Aptos"/>
              </a:rPr>
              <a:t>Cash Flow</a:t>
            </a:r>
          </a:p>
        </p:txBody>
      </p:sp>
      <p:grpSp>
        <p:nvGrpSpPr>
          <p:cNvPr name="Group 13" id="13"/>
          <p:cNvGrpSpPr/>
          <p:nvPr/>
        </p:nvGrpSpPr>
        <p:grpSpPr>
          <a:xfrm rot="0">
            <a:off x="15565269" y="-32442"/>
            <a:ext cx="2722731" cy="1531534"/>
            <a:chOff x="0" y="0"/>
            <a:chExt cx="3630308" cy="2042046"/>
          </a:xfrm>
        </p:grpSpPr>
        <p:sp>
          <p:nvSpPr>
            <p:cNvPr name="Freeform 14" id="14"/>
            <p:cNvSpPr/>
            <p:nvPr/>
          </p:nvSpPr>
          <p:spPr>
            <a:xfrm flipH="false" flipV="false" rot="0">
              <a:off x="0" y="0"/>
              <a:ext cx="3630295" cy="2042033"/>
            </a:xfrm>
            <a:custGeom>
              <a:avLst/>
              <a:gdLst/>
              <a:ahLst/>
              <a:cxnLst/>
              <a:rect r="r" b="b" t="t" l="l"/>
              <a:pathLst>
                <a:path h="2042033" w="3630295">
                  <a:moveTo>
                    <a:pt x="0" y="0"/>
                  </a:moveTo>
                  <a:lnTo>
                    <a:pt x="3630295" y="0"/>
                  </a:lnTo>
                  <a:lnTo>
                    <a:pt x="3630295" y="2042033"/>
                  </a:lnTo>
                  <a:lnTo>
                    <a:pt x="0" y="2042033"/>
                  </a:lnTo>
                  <a:lnTo>
                    <a:pt x="0" y="0"/>
                  </a:lnTo>
                  <a:close/>
                </a:path>
              </a:pathLst>
            </a:custGeom>
            <a:blipFill>
              <a:blip r:embed="rId4"/>
              <a:stretch>
                <a:fillRect l="0" t="0" r="0" b="0"/>
              </a:stretch>
            </a:blipFill>
          </p:spPr>
        </p:sp>
      </p:grpSp>
      <p:grpSp>
        <p:nvGrpSpPr>
          <p:cNvPr name="Group 15" id="15"/>
          <p:cNvGrpSpPr/>
          <p:nvPr/>
        </p:nvGrpSpPr>
        <p:grpSpPr>
          <a:xfrm rot="0">
            <a:off x="5550863" y="1519085"/>
            <a:ext cx="7186274" cy="8767915"/>
            <a:chOff x="0" y="0"/>
            <a:chExt cx="8875090" cy="10828426"/>
          </a:xfrm>
        </p:grpSpPr>
        <p:sp>
          <p:nvSpPr>
            <p:cNvPr name="Freeform 16" id="16" descr="A blue and white striped sheet with text  AI-generated content may be incorrect."/>
            <p:cNvSpPr/>
            <p:nvPr/>
          </p:nvSpPr>
          <p:spPr>
            <a:xfrm flipH="false" flipV="false" rot="0">
              <a:off x="0" y="0"/>
              <a:ext cx="8875141" cy="10828401"/>
            </a:xfrm>
            <a:custGeom>
              <a:avLst/>
              <a:gdLst/>
              <a:ahLst/>
              <a:cxnLst/>
              <a:rect r="r" b="b" t="t" l="l"/>
              <a:pathLst>
                <a:path h="10828401" w="8875141">
                  <a:moveTo>
                    <a:pt x="0" y="0"/>
                  </a:moveTo>
                  <a:lnTo>
                    <a:pt x="8875141" y="0"/>
                  </a:lnTo>
                  <a:lnTo>
                    <a:pt x="8875141" y="10828401"/>
                  </a:lnTo>
                  <a:lnTo>
                    <a:pt x="0" y="10828401"/>
                  </a:lnTo>
                  <a:lnTo>
                    <a:pt x="0" y="0"/>
                  </a:lnTo>
                  <a:close/>
                </a:path>
              </a:pathLst>
            </a:custGeom>
            <a:blipFill>
              <a:blip r:embed="rId5"/>
              <a:stretch>
                <a:fillRect l="-176" t="0" r="-175" b="0"/>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DAHIM15pJ5Q</dc:identifier>
  <dcterms:modified xsi:type="dcterms:W3CDTF">2011-08-01T06:04:30Z</dcterms:modified>
  <cp:revision>1</cp:revision>
  <dc:title>QXO - Group 2 Stock Pitch Presentation</dc:title>
</cp:coreProperties>
</file>