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4"/>
  </p:notesMasterIdLst>
  <p:sldIdLst>
    <p:sldId id="310" r:id="rId2"/>
    <p:sldId id="311" r:id="rId3"/>
    <p:sldId id="313" r:id="rId4"/>
    <p:sldId id="315" r:id="rId5"/>
    <p:sldId id="316" r:id="rId6"/>
    <p:sldId id="317" r:id="rId7"/>
    <p:sldId id="318" r:id="rId8"/>
    <p:sldId id="319" r:id="rId9"/>
    <p:sldId id="320" r:id="rId10"/>
    <p:sldId id="321" r:id="rId11"/>
    <p:sldId id="322" r:id="rId12"/>
    <p:sldId id="323" r:id="rId13"/>
    <p:sldId id="324" r:id="rId14"/>
    <p:sldId id="325" r:id="rId15"/>
    <p:sldId id="326" r:id="rId16"/>
    <p:sldId id="327" r:id="rId17"/>
    <p:sldId id="328" r:id="rId18"/>
    <p:sldId id="329" r:id="rId19"/>
    <p:sldId id="330" r:id="rId20"/>
    <p:sldId id="331" r:id="rId21"/>
    <p:sldId id="332" r:id="rId22"/>
    <p:sldId id="333" r:id="rId2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15F9A"/>
    <a:srgbClr val="1E161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8D230F3-CF80-4859-8CE7-A43EE81993B5}" styleName="Light Style 1 - Accent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94660"/>
  </p:normalViewPr>
  <p:slideViewPr>
    <p:cSldViewPr snapToGrid="0">
      <p:cViewPr varScale="1">
        <p:scale>
          <a:sx n="107" d="100"/>
          <a:sy n="107" d="100"/>
        </p:scale>
        <p:origin x="750" y="12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0CF6ECA-410A-4FE3-9223-C58A3C16E93E}" type="datetimeFigureOut">
              <a:rPr lang="en-US" smtClean="0"/>
              <a:t>2/5/2026</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E0E20E6-DB58-465A-8D8E-B2FAF9008CCB}" type="slidenum">
              <a:rPr lang="en-US" smtClean="0"/>
              <a:t>‹#›</a:t>
            </a:fld>
            <a:endParaRPr lang="en-US" dirty="0"/>
          </a:p>
        </p:txBody>
      </p:sp>
    </p:spTree>
    <p:extLst>
      <p:ext uri="{BB962C8B-B14F-4D97-AF65-F5344CB8AC3E}">
        <p14:creationId xmlns:p14="http://schemas.microsoft.com/office/powerpoint/2010/main" val="270807020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E0E20E6-DB58-465A-8D8E-B2FAF9008CCB}" type="slidenum">
              <a:rPr lang="en-US" smtClean="0"/>
              <a:t>12</a:t>
            </a:fld>
            <a:endParaRPr lang="en-US" dirty="0"/>
          </a:p>
        </p:txBody>
      </p:sp>
    </p:spTree>
    <p:extLst>
      <p:ext uri="{BB962C8B-B14F-4D97-AF65-F5344CB8AC3E}">
        <p14:creationId xmlns:p14="http://schemas.microsoft.com/office/powerpoint/2010/main" val="23323280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327A08F-6A17-21C8-52BE-B57CB7CB4EA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E8C692E-53D2-1587-DD7F-2B79D96B945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C47D282-0108-28D8-6909-486D244AA679}"/>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15BEDA67-5DFD-F058-02B5-3654582462A2}"/>
              </a:ext>
            </a:extLst>
          </p:cNvPr>
          <p:cNvSpPr>
            <a:spLocks noGrp="1"/>
          </p:cNvSpPr>
          <p:nvPr>
            <p:ph type="sldNum" sz="quarter" idx="5"/>
          </p:nvPr>
        </p:nvSpPr>
        <p:spPr/>
        <p:txBody>
          <a:bodyPr/>
          <a:lstStyle/>
          <a:p>
            <a:fld id="{9E0E20E6-DB58-465A-8D8E-B2FAF9008CCB}" type="slidenum">
              <a:rPr lang="en-US" smtClean="0"/>
              <a:t>13</a:t>
            </a:fld>
            <a:endParaRPr lang="en-US" dirty="0"/>
          </a:p>
        </p:txBody>
      </p:sp>
    </p:spTree>
    <p:extLst>
      <p:ext uri="{BB962C8B-B14F-4D97-AF65-F5344CB8AC3E}">
        <p14:creationId xmlns:p14="http://schemas.microsoft.com/office/powerpoint/2010/main" val="214205111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612B0E-4206-7C3A-94F0-5FA550537DA3}"/>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2649921A-71DC-38B0-EE84-367CF0E23068}"/>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37E40E31-1B65-C06A-3E27-E3047B66DE32}"/>
              </a:ext>
            </a:extLst>
          </p:cNvPr>
          <p:cNvSpPr>
            <a:spLocks noGrp="1"/>
          </p:cNvSpPr>
          <p:nvPr>
            <p:ph type="dt" sz="half" idx="10"/>
          </p:nvPr>
        </p:nvSpPr>
        <p:spPr/>
        <p:txBody>
          <a:bodyPr/>
          <a:lstStyle/>
          <a:p>
            <a:fld id="{061CB1AA-3B03-4F64-83B6-83FB2E98F4FA}" type="datetimeFigureOut">
              <a:rPr lang="en-US" smtClean="0"/>
              <a:t>2/5/2026</a:t>
            </a:fld>
            <a:endParaRPr lang="en-US" dirty="0"/>
          </a:p>
        </p:txBody>
      </p:sp>
      <p:sp>
        <p:nvSpPr>
          <p:cNvPr id="5" name="Footer Placeholder 4">
            <a:extLst>
              <a:ext uri="{FF2B5EF4-FFF2-40B4-BE49-F238E27FC236}">
                <a16:creationId xmlns:a16="http://schemas.microsoft.com/office/drawing/2014/main" id="{45F6B600-4929-AF58-AA91-CF5550B410EC}"/>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2886F102-A456-2871-5A06-6CF4549FF8DD}"/>
              </a:ext>
            </a:extLst>
          </p:cNvPr>
          <p:cNvSpPr>
            <a:spLocks noGrp="1"/>
          </p:cNvSpPr>
          <p:nvPr>
            <p:ph type="sldNum" sz="quarter" idx="12"/>
          </p:nvPr>
        </p:nvSpPr>
        <p:spPr/>
        <p:txBody>
          <a:bodyPr/>
          <a:lstStyle/>
          <a:p>
            <a:fld id="{BC06370A-A714-4C06-8996-7256DE4CB9A7}" type="slidenum">
              <a:rPr lang="en-US" smtClean="0"/>
              <a:t>‹#›</a:t>
            </a:fld>
            <a:endParaRPr lang="en-US" dirty="0"/>
          </a:p>
        </p:txBody>
      </p:sp>
    </p:spTree>
    <p:extLst>
      <p:ext uri="{BB962C8B-B14F-4D97-AF65-F5344CB8AC3E}">
        <p14:creationId xmlns:p14="http://schemas.microsoft.com/office/powerpoint/2010/main" val="225556337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9B2D26-F33C-6A96-82F4-3EF9E5C77B4E}"/>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BA21E3DB-FA76-39F9-5988-CB1098E51C01}"/>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DA2DED4-1006-E38F-B2B5-E2255EA08F3D}"/>
              </a:ext>
            </a:extLst>
          </p:cNvPr>
          <p:cNvSpPr>
            <a:spLocks noGrp="1"/>
          </p:cNvSpPr>
          <p:nvPr>
            <p:ph type="dt" sz="half" idx="10"/>
          </p:nvPr>
        </p:nvSpPr>
        <p:spPr/>
        <p:txBody>
          <a:bodyPr/>
          <a:lstStyle/>
          <a:p>
            <a:fld id="{061CB1AA-3B03-4F64-83B6-83FB2E98F4FA}" type="datetimeFigureOut">
              <a:rPr lang="en-US" smtClean="0"/>
              <a:t>2/5/2026</a:t>
            </a:fld>
            <a:endParaRPr lang="en-US" dirty="0"/>
          </a:p>
        </p:txBody>
      </p:sp>
      <p:sp>
        <p:nvSpPr>
          <p:cNvPr id="5" name="Footer Placeholder 4">
            <a:extLst>
              <a:ext uri="{FF2B5EF4-FFF2-40B4-BE49-F238E27FC236}">
                <a16:creationId xmlns:a16="http://schemas.microsoft.com/office/drawing/2014/main" id="{3F78F222-5A18-BC68-8195-EB482955A075}"/>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BD197997-362B-F391-512A-27E3D98FEFAF}"/>
              </a:ext>
            </a:extLst>
          </p:cNvPr>
          <p:cNvSpPr>
            <a:spLocks noGrp="1"/>
          </p:cNvSpPr>
          <p:nvPr>
            <p:ph type="sldNum" sz="quarter" idx="12"/>
          </p:nvPr>
        </p:nvSpPr>
        <p:spPr/>
        <p:txBody>
          <a:bodyPr/>
          <a:lstStyle/>
          <a:p>
            <a:fld id="{BC06370A-A714-4C06-8996-7256DE4CB9A7}" type="slidenum">
              <a:rPr lang="en-US" smtClean="0"/>
              <a:t>‹#›</a:t>
            </a:fld>
            <a:endParaRPr lang="en-US" dirty="0"/>
          </a:p>
        </p:txBody>
      </p:sp>
    </p:spTree>
    <p:extLst>
      <p:ext uri="{BB962C8B-B14F-4D97-AF65-F5344CB8AC3E}">
        <p14:creationId xmlns:p14="http://schemas.microsoft.com/office/powerpoint/2010/main" val="55134658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30192764-FE25-685F-A15A-D61B6589B1F8}"/>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94BEDC66-4D05-830C-97A6-751E478992D1}"/>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5D60E59-11FD-AD42-ABDA-EE8004874EC7}"/>
              </a:ext>
            </a:extLst>
          </p:cNvPr>
          <p:cNvSpPr>
            <a:spLocks noGrp="1"/>
          </p:cNvSpPr>
          <p:nvPr>
            <p:ph type="dt" sz="half" idx="10"/>
          </p:nvPr>
        </p:nvSpPr>
        <p:spPr/>
        <p:txBody>
          <a:bodyPr/>
          <a:lstStyle/>
          <a:p>
            <a:fld id="{061CB1AA-3B03-4F64-83B6-83FB2E98F4FA}" type="datetimeFigureOut">
              <a:rPr lang="en-US" smtClean="0"/>
              <a:t>2/5/2026</a:t>
            </a:fld>
            <a:endParaRPr lang="en-US" dirty="0"/>
          </a:p>
        </p:txBody>
      </p:sp>
      <p:sp>
        <p:nvSpPr>
          <p:cNvPr id="5" name="Footer Placeholder 4">
            <a:extLst>
              <a:ext uri="{FF2B5EF4-FFF2-40B4-BE49-F238E27FC236}">
                <a16:creationId xmlns:a16="http://schemas.microsoft.com/office/drawing/2014/main" id="{5063C4FD-A59A-8599-3A8E-17E0EAEA12E3}"/>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A817A972-9B70-198E-7390-7D6EDB446BAB}"/>
              </a:ext>
            </a:extLst>
          </p:cNvPr>
          <p:cNvSpPr>
            <a:spLocks noGrp="1"/>
          </p:cNvSpPr>
          <p:nvPr>
            <p:ph type="sldNum" sz="quarter" idx="12"/>
          </p:nvPr>
        </p:nvSpPr>
        <p:spPr/>
        <p:txBody>
          <a:bodyPr/>
          <a:lstStyle/>
          <a:p>
            <a:fld id="{BC06370A-A714-4C06-8996-7256DE4CB9A7}" type="slidenum">
              <a:rPr lang="en-US" smtClean="0"/>
              <a:t>‹#›</a:t>
            </a:fld>
            <a:endParaRPr lang="en-US" dirty="0"/>
          </a:p>
        </p:txBody>
      </p:sp>
    </p:spTree>
    <p:extLst>
      <p:ext uri="{BB962C8B-B14F-4D97-AF65-F5344CB8AC3E}">
        <p14:creationId xmlns:p14="http://schemas.microsoft.com/office/powerpoint/2010/main" val="291298450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BEDD0A-9C06-7658-5A55-98F4F1BDAEF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6F6BE897-9A45-768E-9CA1-A0BDA4180E9F}"/>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0084711-9A08-62B3-9347-C1CFE7A7145D}"/>
              </a:ext>
            </a:extLst>
          </p:cNvPr>
          <p:cNvSpPr>
            <a:spLocks noGrp="1"/>
          </p:cNvSpPr>
          <p:nvPr>
            <p:ph type="dt" sz="half" idx="10"/>
          </p:nvPr>
        </p:nvSpPr>
        <p:spPr/>
        <p:txBody>
          <a:bodyPr/>
          <a:lstStyle/>
          <a:p>
            <a:fld id="{061CB1AA-3B03-4F64-83B6-83FB2E98F4FA}" type="datetimeFigureOut">
              <a:rPr lang="en-US" smtClean="0"/>
              <a:t>2/5/2026</a:t>
            </a:fld>
            <a:endParaRPr lang="en-US" dirty="0"/>
          </a:p>
        </p:txBody>
      </p:sp>
      <p:sp>
        <p:nvSpPr>
          <p:cNvPr id="5" name="Footer Placeholder 4">
            <a:extLst>
              <a:ext uri="{FF2B5EF4-FFF2-40B4-BE49-F238E27FC236}">
                <a16:creationId xmlns:a16="http://schemas.microsoft.com/office/drawing/2014/main" id="{391B02D4-4001-0CED-40D5-1628C1489260}"/>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656A2012-4915-5838-67AF-49BAD097A865}"/>
              </a:ext>
            </a:extLst>
          </p:cNvPr>
          <p:cNvSpPr>
            <a:spLocks noGrp="1"/>
          </p:cNvSpPr>
          <p:nvPr>
            <p:ph type="sldNum" sz="quarter" idx="12"/>
          </p:nvPr>
        </p:nvSpPr>
        <p:spPr/>
        <p:txBody>
          <a:bodyPr/>
          <a:lstStyle/>
          <a:p>
            <a:fld id="{BC06370A-A714-4C06-8996-7256DE4CB9A7}" type="slidenum">
              <a:rPr lang="en-US" smtClean="0"/>
              <a:t>‹#›</a:t>
            </a:fld>
            <a:endParaRPr lang="en-US" dirty="0"/>
          </a:p>
        </p:txBody>
      </p:sp>
    </p:spTree>
    <p:extLst>
      <p:ext uri="{BB962C8B-B14F-4D97-AF65-F5344CB8AC3E}">
        <p14:creationId xmlns:p14="http://schemas.microsoft.com/office/powerpoint/2010/main" val="79343050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B12BFE-937D-1DA5-DC26-B272F7F3F622}"/>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35409261-196E-FF02-EF65-3101D57FBB27}"/>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2B806FA6-22D7-F4C9-81AD-856A2B93C57C}"/>
              </a:ext>
            </a:extLst>
          </p:cNvPr>
          <p:cNvSpPr>
            <a:spLocks noGrp="1"/>
          </p:cNvSpPr>
          <p:nvPr>
            <p:ph type="dt" sz="half" idx="10"/>
          </p:nvPr>
        </p:nvSpPr>
        <p:spPr/>
        <p:txBody>
          <a:bodyPr/>
          <a:lstStyle/>
          <a:p>
            <a:fld id="{061CB1AA-3B03-4F64-83B6-83FB2E98F4FA}" type="datetimeFigureOut">
              <a:rPr lang="en-US" smtClean="0"/>
              <a:t>2/5/2026</a:t>
            </a:fld>
            <a:endParaRPr lang="en-US" dirty="0"/>
          </a:p>
        </p:txBody>
      </p:sp>
      <p:sp>
        <p:nvSpPr>
          <p:cNvPr id="5" name="Footer Placeholder 4">
            <a:extLst>
              <a:ext uri="{FF2B5EF4-FFF2-40B4-BE49-F238E27FC236}">
                <a16:creationId xmlns:a16="http://schemas.microsoft.com/office/drawing/2014/main" id="{2895EC58-97AC-A5CC-7B88-222332A723CF}"/>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91AE3F74-5AE1-F08A-925D-87DEC41DF7EC}"/>
              </a:ext>
            </a:extLst>
          </p:cNvPr>
          <p:cNvSpPr>
            <a:spLocks noGrp="1"/>
          </p:cNvSpPr>
          <p:nvPr>
            <p:ph type="sldNum" sz="quarter" idx="12"/>
          </p:nvPr>
        </p:nvSpPr>
        <p:spPr/>
        <p:txBody>
          <a:bodyPr/>
          <a:lstStyle/>
          <a:p>
            <a:fld id="{BC06370A-A714-4C06-8996-7256DE4CB9A7}" type="slidenum">
              <a:rPr lang="en-US" smtClean="0"/>
              <a:t>‹#›</a:t>
            </a:fld>
            <a:endParaRPr lang="en-US" dirty="0"/>
          </a:p>
        </p:txBody>
      </p:sp>
    </p:spTree>
    <p:extLst>
      <p:ext uri="{BB962C8B-B14F-4D97-AF65-F5344CB8AC3E}">
        <p14:creationId xmlns:p14="http://schemas.microsoft.com/office/powerpoint/2010/main" val="429057765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04ED40-A431-E154-976F-7743919EC681}"/>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60231DE9-2EA6-A764-4A49-42877504F28C}"/>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768653F4-AEF6-4C73-39FF-0494D7D55AC2}"/>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E9824E51-F659-429E-C1B9-69AAF1875473}"/>
              </a:ext>
            </a:extLst>
          </p:cNvPr>
          <p:cNvSpPr>
            <a:spLocks noGrp="1"/>
          </p:cNvSpPr>
          <p:nvPr>
            <p:ph type="dt" sz="half" idx="10"/>
          </p:nvPr>
        </p:nvSpPr>
        <p:spPr/>
        <p:txBody>
          <a:bodyPr/>
          <a:lstStyle/>
          <a:p>
            <a:fld id="{061CB1AA-3B03-4F64-83B6-83FB2E98F4FA}" type="datetimeFigureOut">
              <a:rPr lang="en-US" smtClean="0"/>
              <a:t>2/5/2026</a:t>
            </a:fld>
            <a:endParaRPr lang="en-US" dirty="0"/>
          </a:p>
        </p:txBody>
      </p:sp>
      <p:sp>
        <p:nvSpPr>
          <p:cNvPr id="6" name="Footer Placeholder 5">
            <a:extLst>
              <a:ext uri="{FF2B5EF4-FFF2-40B4-BE49-F238E27FC236}">
                <a16:creationId xmlns:a16="http://schemas.microsoft.com/office/drawing/2014/main" id="{1521D079-3914-D967-A48B-84F89D1C7BF2}"/>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A8C086A2-FE43-1EEB-8BF6-58F39A3AD784}"/>
              </a:ext>
            </a:extLst>
          </p:cNvPr>
          <p:cNvSpPr>
            <a:spLocks noGrp="1"/>
          </p:cNvSpPr>
          <p:nvPr>
            <p:ph type="sldNum" sz="quarter" idx="12"/>
          </p:nvPr>
        </p:nvSpPr>
        <p:spPr/>
        <p:txBody>
          <a:bodyPr/>
          <a:lstStyle/>
          <a:p>
            <a:fld id="{BC06370A-A714-4C06-8996-7256DE4CB9A7}" type="slidenum">
              <a:rPr lang="en-US" smtClean="0"/>
              <a:t>‹#›</a:t>
            </a:fld>
            <a:endParaRPr lang="en-US" dirty="0"/>
          </a:p>
        </p:txBody>
      </p:sp>
    </p:spTree>
    <p:extLst>
      <p:ext uri="{BB962C8B-B14F-4D97-AF65-F5344CB8AC3E}">
        <p14:creationId xmlns:p14="http://schemas.microsoft.com/office/powerpoint/2010/main" val="51568834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9F397D-2FC4-E9B3-3DC9-D6AE065E1C27}"/>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2A8DADA6-C64B-9CF5-15AD-A0C10B706491}"/>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C43C9D9A-6808-7459-936A-0991BB3AC3C3}"/>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D42D2E5C-CFC5-EEF0-1224-4A46AD92D92F}"/>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82CBE4C2-47B9-62AE-89B3-A810D661F363}"/>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E848846C-83DC-4E4C-6973-C908CE285CF3}"/>
              </a:ext>
            </a:extLst>
          </p:cNvPr>
          <p:cNvSpPr>
            <a:spLocks noGrp="1"/>
          </p:cNvSpPr>
          <p:nvPr>
            <p:ph type="dt" sz="half" idx="10"/>
          </p:nvPr>
        </p:nvSpPr>
        <p:spPr/>
        <p:txBody>
          <a:bodyPr/>
          <a:lstStyle/>
          <a:p>
            <a:fld id="{061CB1AA-3B03-4F64-83B6-83FB2E98F4FA}" type="datetimeFigureOut">
              <a:rPr lang="en-US" smtClean="0"/>
              <a:t>2/5/2026</a:t>
            </a:fld>
            <a:endParaRPr lang="en-US" dirty="0"/>
          </a:p>
        </p:txBody>
      </p:sp>
      <p:sp>
        <p:nvSpPr>
          <p:cNvPr id="8" name="Footer Placeholder 7">
            <a:extLst>
              <a:ext uri="{FF2B5EF4-FFF2-40B4-BE49-F238E27FC236}">
                <a16:creationId xmlns:a16="http://schemas.microsoft.com/office/drawing/2014/main" id="{0A9FB82D-53C6-EC13-1B93-5DE471B5E265}"/>
              </a:ext>
            </a:extLst>
          </p:cNvPr>
          <p:cNvSpPr>
            <a:spLocks noGrp="1"/>
          </p:cNvSpPr>
          <p:nvPr>
            <p:ph type="ftr" sz="quarter" idx="11"/>
          </p:nvPr>
        </p:nvSpPr>
        <p:spPr/>
        <p:txBody>
          <a:bodyPr/>
          <a:lstStyle/>
          <a:p>
            <a:endParaRPr lang="en-US" dirty="0"/>
          </a:p>
        </p:txBody>
      </p:sp>
      <p:sp>
        <p:nvSpPr>
          <p:cNvPr id="9" name="Slide Number Placeholder 8">
            <a:extLst>
              <a:ext uri="{FF2B5EF4-FFF2-40B4-BE49-F238E27FC236}">
                <a16:creationId xmlns:a16="http://schemas.microsoft.com/office/drawing/2014/main" id="{97F34C8E-74CA-2FE9-AC64-229C34F996CD}"/>
              </a:ext>
            </a:extLst>
          </p:cNvPr>
          <p:cNvSpPr>
            <a:spLocks noGrp="1"/>
          </p:cNvSpPr>
          <p:nvPr>
            <p:ph type="sldNum" sz="quarter" idx="12"/>
          </p:nvPr>
        </p:nvSpPr>
        <p:spPr/>
        <p:txBody>
          <a:bodyPr/>
          <a:lstStyle/>
          <a:p>
            <a:fld id="{BC06370A-A714-4C06-8996-7256DE4CB9A7}" type="slidenum">
              <a:rPr lang="en-US" smtClean="0"/>
              <a:t>‹#›</a:t>
            </a:fld>
            <a:endParaRPr lang="en-US" dirty="0"/>
          </a:p>
        </p:txBody>
      </p:sp>
    </p:spTree>
    <p:extLst>
      <p:ext uri="{BB962C8B-B14F-4D97-AF65-F5344CB8AC3E}">
        <p14:creationId xmlns:p14="http://schemas.microsoft.com/office/powerpoint/2010/main" val="367152444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B20CB0-03E6-9997-5C0D-83F9F5B9322C}"/>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126BDAA7-B53D-B4AF-E4A6-7DCABCE025EF}"/>
              </a:ext>
            </a:extLst>
          </p:cNvPr>
          <p:cNvSpPr>
            <a:spLocks noGrp="1"/>
          </p:cNvSpPr>
          <p:nvPr>
            <p:ph type="dt" sz="half" idx="10"/>
          </p:nvPr>
        </p:nvSpPr>
        <p:spPr/>
        <p:txBody>
          <a:bodyPr/>
          <a:lstStyle/>
          <a:p>
            <a:fld id="{061CB1AA-3B03-4F64-83B6-83FB2E98F4FA}" type="datetimeFigureOut">
              <a:rPr lang="en-US" smtClean="0"/>
              <a:t>2/5/2026</a:t>
            </a:fld>
            <a:endParaRPr lang="en-US" dirty="0"/>
          </a:p>
        </p:txBody>
      </p:sp>
      <p:sp>
        <p:nvSpPr>
          <p:cNvPr id="4" name="Footer Placeholder 3">
            <a:extLst>
              <a:ext uri="{FF2B5EF4-FFF2-40B4-BE49-F238E27FC236}">
                <a16:creationId xmlns:a16="http://schemas.microsoft.com/office/drawing/2014/main" id="{1297C600-6D8B-2036-C584-6B4A8B886057}"/>
              </a:ext>
            </a:extLst>
          </p:cNvPr>
          <p:cNvSpPr>
            <a:spLocks noGrp="1"/>
          </p:cNvSpPr>
          <p:nvPr>
            <p:ph type="ftr" sz="quarter" idx="11"/>
          </p:nvPr>
        </p:nvSpPr>
        <p:spPr/>
        <p:txBody>
          <a:bodyPr/>
          <a:lstStyle/>
          <a:p>
            <a:endParaRPr lang="en-US" dirty="0"/>
          </a:p>
        </p:txBody>
      </p:sp>
      <p:sp>
        <p:nvSpPr>
          <p:cNvPr id="5" name="Slide Number Placeholder 4">
            <a:extLst>
              <a:ext uri="{FF2B5EF4-FFF2-40B4-BE49-F238E27FC236}">
                <a16:creationId xmlns:a16="http://schemas.microsoft.com/office/drawing/2014/main" id="{CD4DEAC5-9D59-7730-7B74-D9C3DE037014}"/>
              </a:ext>
            </a:extLst>
          </p:cNvPr>
          <p:cNvSpPr>
            <a:spLocks noGrp="1"/>
          </p:cNvSpPr>
          <p:nvPr>
            <p:ph type="sldNum" sz="quarter" idx="12"/>
          </p:nvPr>
        </p:nvSpPr>
        <p:spPr/>
        <p:txBody>
          <a:bodyPr/>
          <a:lstStyle/>
          <a:p>
            <a:fld id="{BC06370A-A714-4C06-8996-7256DE4CB9A7}" type="slidenum">
              <a:rPr lang="en-US" smtClean="0"/>
              <a:t>‹#›</a:t>
            </a:fld>
            <a:endParaRPr lang="en-US" dirty="0"/>
          </a:p>
        </p:txBody>
      </p:sp>
    </p:spTree>
    <p:extLst>
      <p:ext uri="{BB962C8B-B14F-4D97-AF65-F5344CB8AC3E}">
        <p14:creationId xmlns:p14="http://schemas.microsoft.com/office/powerpoint/2010/main" val="395089148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9F46955A-4216-6109-E2F9-F825B3D0BECE}"/>
              </a:ext>
            </a:extLst>
          </p:cNvPr>
          <p:cNvSpPr>
            <a:spLocks noGrp="1"/>
          </p:cNvSpPr>
          <p:nvPr>
            <p:ph type="dt" sz="half" idx="10"/>
          </p:nvPr>
        </p:nvSpPr>
        <p:spPr/>
        <p:txBody>
          <a:bodyPr/>
          <a:lstStyle/>
          <a:p>
            <a:fld id="{061CB1AA-3B03-4F64-83B6-83FB2E98F4FA}" type="datetimeFigureOut">
              <a:rPr lang="en-US" smtClean="0"/>
              <a:t>2/5/2026</a:t>
            </a:fld>
            <a:endParaRPr lang="en-US" dirty="0"/>
          </a:p>
        </p:txBody>
      </p:sp>
      <p:sp>
        <p:nvSpPr>
          <p:cNvPr id="3" name="Footer Placeholder 2">
            <a:extLst>
              <a:ext uri="{FF2B5EF4-FFF2-40B4-BE49-F238E27FC236}">
                <a16:creationId xmlns:a16="http://schemas.microsoft.com/office/drawing/2014/main" id="{3911B3A2-C4BD-36B4-E78E-006BCADEFAC5}"/>
              </a:ext>
            </a:extLst>
          </p:cNvPr>
          <p:cNvSpPr>
            <a:spLocks noGrp="1"/>
          </p:cNvSpPr>
          <p:nvPr>
            <p:ph type="ftr" sz="quarter" idx="11"/>
          </p:nvPr>
        </p:nvSpPr>
        <p:spPr/>
        <p:txBody>
          <a:bodyPr/>
          <a:lstStyle/>
          <a:p>
            <a:endParaRPr lang="en-US" dirty="0"/>
          </a:p>
        </p:txBody>
      </p:sp>
      <p:sp>
        <p:nvSpPr>
          <p:cNvPr id="4" name="Slide Number Placeholder 3">
            <a:extLst>
              <a:ext uri="{FF2B5EF4-FFF2-40B4-BE49-F238E27FC236}">
                <a16:creationId xmlns:a16="http://schemas.microsoft.com/office/drawing/2014/main" id="{60E08625-40CD-704F-CBAF-02D421D32F18}"/>
              </a:ext>
            </a:extLst>
          </p:cNvPr>
          <p:cNvSpPr>
            <a:spLocks noGrp="1"/>
          </p:cNvSpPr>
          <p:nvPr>
            <p:ph type="sldNum" sz="quarter" idx="12"/>
          </p:nvPr>
        </p:nvSpPr>
        <p:spPr/>
        <p:txBody>
          <a:bodyPr/>
          <a:lstStyle/>
          <a:p>
            <a:fld id="{BC06370A-A714-4C06-8996-7256DE4CB9A7}" type="slidenum">
              <a:rPr lang="en-US" smtClean="0"/>
              <a:t>‹#›</a:t>
            </a:fld>
            <a:endParaRPr lang="en-US" dirty="0"/>
          </a:p>
        </p:txBody>
      </p:sp>
    </p:spTree>
    <p:extLst>
      <p:ext uri="{BB962C8B-B14F-4D97-AF65-F5344CB8AC3E}">
        <p14:creationId xmlns:p14="http://schemas.microsoft.com/office/powerpoint/2010/main" val="252867415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880653-EBBA-FC7C-13D2-90B00768513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9C651B88-1FA2-E73F-48BE-76CC25FE6657}"/>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AE34A199-BFF3-7131-5E36-3F759780684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7482A803-6F5A-F709-6CAA-D94DB4DEF05C}"/>
              </a:ext>
            </a:extLst>
          </p:cNvPr>
          <p:cNvSpPr>
            <a:spLocks noGrp="1"/>
          </p:cNvSpPr>
          <p:nvPr>
            <p:ph type="dt" sz="half" idx="10"/>
          </p:nvPr>
        </p:nvSpPr>
        <p:spPr/>
        <p:txBody>
          <a:bodyPr/>
          <a:lstStyle/>
          <a:p>
            <a:fld id="{061CB1AA-3B03-4F64-83B6-83FB2E98F4FA}" type="datetimeFigureOut">
              <a:rPr lang="en-US" smtClean="0"/>
              <a:t>2/5/2026</a:t>
            </a:fld>
            <a:endParaRPr lang="en-US" dirty="0"/>
          </a:p>
        </p:txBody>
      </p:sp>
      <p:sp>
        <p:nvSpPr>
          <p:cNvPr id="6" name="Footer Placeholder 5">
            <a:extLst>
              <a:ext uri="{FF2B5EF4-FFF2-40B4-BE49-F238E27FC236}">
                <a16:creationId xmlns:a16="http://schemas.microsoft.com/office/drawing/2014/main" id="{04C400C5-DA44-1AFA-7DD6-FBABCDAFFB4A}"/>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220828FA-657D-A034-063B-55189BA15D22}"/>
              </a:ext>
            </a:extLst>
          </p:cNvPr>
          <p:cNvSpPr>
            <a:spLocks noGrp="1"/>
          </p:cNvSpPr>
          <p:nvPr>
            <p:ph type="sldNum" sz="quarter" idx="12"/>
          </p:nvPr>
        </p:nvSpPr>
        <p:spPr/>
        <p:txBody>
          <a:bodyPr/>
          <a:lstStyle/>
          <a:p>
            <a:fld id="{BC06370A-A714-4C06-8996-7256DE4CB9A7}" type="slidenum">
              <a:rPr lang="en-US" smtClean="0"/>
              <a:t>‹#›</a:t>
            </a:fld>
            <a:endParaRPr lang="en-US" dirty="0"/>
          </a:p>
        </p:txBody>
      </p:sp>
    </p:spTree>
    <p:extLst>
      <p:ext uri="{BB962C8B-B14F-4D97-AF65-F5344CB8AC3E}">
        <p14:creationId xmlns:p14="http://schemas.microsoft.com/office/powerpoint/2010/main" val="204319768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05B9DB-9D9C-5CBF-A512-03975A12A00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0492DF62-C954-EC93-8119-5DED379D8791}"/>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a:extLst>
              <a:ext uri="{FF2B5EF4-FFF2-40B4-BE49-F238E27FC236}">
                <a16:creationId xmlns:a16="http://schemas.microsoft.com/office/drawing/2014/main" id="{E7476829-DF67-28C6-773A-80936648499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9C82B3E1-722A-B7C7-8DB7-27E698239940}"/>
              </a:ext>
            </a:extLst>
          </p:cNvPr>
          <p:cNvSpPr>
            <a:spLocks noGrp="1"/>
          </p:cNvSpPr>
          <p:nvPr>
            <p:ph type="dt" sz="half" idx="10"/>
          </p:nvPr>
        </p:nvSpPr>
        <p:spPr/>
        <p:txBody>
          <a:bodyPr/>
          <a:lstStyle/>
          <a:p>
            <a:fld id="{061CB1AA-3B03-4F64-83B6-83FB2E98F4FA}" type="datetimeFigureOut">
              <a:rPr lang="en-US" smtClean="0"/>
              <a:t>2/5/2026</a:t>
            </a:fld>
            <a:endParaRPr lang="en-US" dirty="0"/>
          </a:p>
        </p:txBody>
      </p:sp>
      <p:sp>
        <p:nvSpPr>
          <p:cNvPr id="6" name="Footer Placeholder 5">
            <a:extLst>
              <a:ext uri="{FF2B5EF4-FFF2-40B4-BE49-F238E27FC236}">
                <a16:creationId xmlns:a16="http://schemas.microsoft.com/office/drawing/2014/main" id="{EB41B465-5A23-B292-D826-8EC68F363189}"/>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9C6D2747-BCD6-DAE2-02AA-45E167C2E5E2}"/>
              </a:ext>
            </a:extLst>
          </p:cNvPr>
          <p:cNvSpPr>
            <a:spLocks noGrp="1"/>
          </p:cNvSpPr>
          <p:nvPr>
            <p:ph type="sldNum" sz="quarter" idx="12"/>
          </p:nvPr>
        </p:nvSpPr>
        <p:spPr/>
        <p:txBody>
          <a:bodyPr/>
          <a:lstStyle/>
          <a:p>
            <a:fld id="{BC06370A-A714-4C06-8996-7256DE4CB9A7}" type="slidenum">
              <a:rPr lang="en-US" smtClean="0"/>
              <a:t>‹#›</a:t>
            </a:fld>
            <a:endParaRPr lang="en-US" dirty="0"/>
          </a:p>
        </p:txBody>
      </p:sp>
    </p:spTree>
    <p:extLst>
      <p:ext uri="{BB962C8B-B14F-4D97-AF65-F5344CB8AC3E}">
        <p14:creationId xmlns:p14="http://schemas.microsoft.com/office/powerpoint/2010/main" val="72672115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ABE168D1-1FFF-7A89-81DE-AEB9129436E0}"/>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25476957-AC47-1113-0BCE-4DFE595C4D0E}"/>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556FC2C-DD07-0CA0-DF31-E4A9BCE1B4D5}"/>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061CB1AA-3B03-4F64-83B6-83FB2E98F4FA}" type="datetimeFigureOut">
              <a:rPr lang="en-US" smtClean="0"/>
              <a:t>2/5/2026</a:t>
            </a:fld>
            <a:endParaRPr lang="en-US" dirty="0"/>
          </a:p>
        </p:txBody>
      </p:sp>
      <p:sp>
        <p:nvSpPr>
          <p:cNvPr id="5" name="Footer Placeholder 4">
            <a:extLst>
              <a:ext uri="{FF2B5EF4-FFF2-40B4-BE49-F238E27FC236}">
                <a16:creationId xmlns:a16="http://schemas.microsoft.com/office/drawing/2014/main" id="{3F535338-48A1-7019-1BAC-65367DA9642D}"/>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US" dirty="0"/>
          </a:p>
        </p:txBody>
      </p:sp>
      <p:sp>
        <p:nvSpPr>
          <p:cNvPr id="6" name="Slide Number Placeholder 5">
            <a:extLst>
              <a:ext uri="{FF2B5EF4-FFF2-40B4-BE49-F238E27FC236}">
                <a16:creationId xmlns:a16="http://schemas.microsoft.com/office/drawing/2014/main" id="{B337C37E-84C4-82A1-F8A6-879317D3341C}"/>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BC06370A-A714-4C06-8996-7256DE4CB9A7}" type="slidenum">
              <a:rPr lang="en-US" smtClean="0"/>
              <a:t>‹#›</a:t>
            </a:fld>
            <a:endParaRPr lang="en-US" dirty="0"/>
          </a:p>
        </p:txBody>
      </p:sp>
    </p:spTree>
    <p:extLst>
      <p:ext uri="{BB962C8B-B14F-4D97-AF65-F5344CB8AC3E}">
        <p14:creationId xmlns:p14="http://schemas.microsoft.com/office/powerpoint/2010/main" val="206543382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2.xml"/><Relationship Id="rId5" Type="http://schemas.microsoft.com/office/2007/relationships/hdphoto" Target="../media/hdphoto1.wdp"/><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17.png"/></Relationships>
</file>

<file path=ppt/slides/_rels/slide1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18.png"/></Relationships>
</file>

<file path=ppt/slides/_rels/slide14.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4.jpg"/><Relationship Id="rId1" Type="http://schemas.openxmlformats.org/officeDocument/2006/relationships/slideLayout" Target="../slideLayouts/slideLayout2.xml"/><Relationship Id="rId5" Type="http://schemas.openxmlformats.org/officeDocument/2006/relationships/image" Target="../media/image21.png"/><Relationship Id="rId4" Type="http://schemas.openxmlformats.org/officeDocument/2006/relationships/image" Target="../media/image20.png"/></Relationships>
</file>

<file path=ppt/slides/_rels/slide17.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g"/><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20.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4.jpg"/><Relationship Id="rId1" Type="http://schemas.openxmlformats.org/officeDocument/2006/relationships/slideLayout" Target="../slideLayouts/slideLayout2.xml"/><Relationship Id="rId4" Type="http://schemas.openxmlformats.org/officeDocument/2006/relationships/image" Target="../media/image1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AE1D1BC-06C4-620F-D0DB-88AB6B0DE1F6}"/>
            </a:ext>
          </a:extLst>
        </p:cNvPr>
        <p:cNvGrpSpPr/>
        <p:nvPr/>
      </p:nvGrpSpPr>
      <p:grpSpPr>
        <a:xfrm>
          <a:off x="0" y="0"/>
          <a:ext cx="0" cy="0"/>
          <a:chOff x="0" y="0"/>
          <a:chExt cx="0" cy="0"/>
        </a:xfrm>
      </p:grpSpPr>
      <p:sp>
        <p:nvSpPr>
          <p:cNvPr id="2" name="Rectangle 1">
            <a:extLst>
              <a:ext uri="{FF2B5EF4-FFF2-40B4-BE49-F238E27FC236}">
                <a16:creationId xmlns:a16="http://schemas.microsoft.com/office/drawing/2014/main" id="{DF63D489-911E-FD90-D74B-AF3DC1F5F2F1}"/>
              </a:ext>
            </a:extLst>
          </p:cNvPr>
          <p:cNvSpPr/>
          <p:nvPr/>
        </p:nvSpPr>
        <p:spPr>
          <a:xfrm>
            <a:off x="0" y="0"/>
            <a:ext cx="12192000" cy="894735"/>
          </a:xfrm>
          <a:prstGeom prst="rect">
            <a:avLst/>
          </a:prstGeom>
          <a:solidFill>
            <a:schemeClr val="tx1"/>
          </a:solidFill>
        </p:spPr>
        <p:style>
          <a:lnRef idx="2">
            <a:schemeClr val="dk1">
              <a:shade val="15000"/>
            </a:schemeClr>
          </a:lnRef>
          <a:fillRef idx="1">
            <a:schemeClr val="dk1"/>
          </a:fillRef>
          <a:effectRef idx="0">
            <a:schemeClr val="dk1"/>
          </a:effectRef>
          <a:fontRef idx="minor">
            <a:schemeClr val="lt1"/>
          </a:fontRef>
        </p:style>
        <p:txBody>
          <a:bodyPr rtlCol="0" anchor="ctr"/>
          <a:lstStyle/>
          <a:p>
            <a:pPr algn="ctr"/>
            <a:endParaRPr lang="en-US" dirty="0"/>
          </a:p>
        </p:txBody>
      </p:sp>
      <p:pic>
        <p:nvPicPr>
          <p:cNvPr id="5" name="Picture 4" descr="A city skyline with a river and a boat&#10;&#10;AI-generated content may be incorrect.">
            <a:extLst>
              <a:ext uri="{FF2B5EF4-FFF2-40B4-BE49-F238E27FC236}">
                <a16:creationId xmlns:a16="http://schemas.microsoft.com/office/drawing/2014/main" id="{DF8F33DD-CE9A-5ED0-B342-70BC5568AA8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1" cy="6858000"/>
          </a:xfrm>
          <a:prstGeom prst="rect">
            <a:avLst/>
          </a:prstGeom>
        </p:spPr>
      </p:pic>
      <p:pic>
        <p:nvPicPr>
          <p:cNvPr id="3" name="Picture 2" descr="A logo with a black background&#10;&#10;AI-generated content may be incorrect.">
            <a:extLst>
              <a:ext uri="{FF2B5EF4-FFF2-40B4-BE49-F238E27FC236}">
                <a16:creationId xmlns:a16="http://schemas.microsoft.com/office/drawing/2014/main" id="{AC115F55-AAA5-1934-D660-6ED3B1969BD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066284" y="-29712"/>
            <a:ext cx="987529" cy="987529"/>
          </a:xfrm>
          <a:prstGeom prst="rect">
            <a:avLst/>
          </a:prstGeom>
        </p:spPr>
      </p:pic>
      <p:sp>
        <p:nvSpPr>
          <p:cNvPr id="9" name="Rectangle 8">
            <a:extLst>
              <a:ext uri="{FF2B5EF4-FFF2-40B4-BE49-F238E27FC236}">
                <a16:creationId xmlns:a16="http://schemas.microsoft.com/office/drawing/2014/main" id="{AD461762-2927-8F28-9A3E-AE05B971042D}"/>
              </a:ext>
            </a:extLst>
          </p:cNvPr>
          <p:cNvSpPr/>
          <p:nvPr/>
        </p:nvSpPr>
        <p:spPr>
          <a:xfrm>
            <a:off x="0" y="-29712"/>
            <a:ext cx="12192001" cy="6857999"/>
          </a:xfrm>
          <a:prstGeom prst="rect">
            <a:avLst/>
          </a:prstGeom>
          <a:solidFill>
            <a:schemeClr val="dk1">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dirty="0"/>
          </a:p>
        </p:txBody>
      </p:sp>
      <p:sp>
        <p:nvSpPr>
          <p:cNvPr id="10" name="Rectangle 9">
            <a:extLst>
              <a:ext uri="{FF2B5EF4-FFF2-40B4-BE49-F238E27FC236}">
                <a16:creationId xmlns:a16="http://schemas.microsoft.com/office/drawing/2014/main" id="{4AB050AC-AA9F-6380-FB09-A2532F6FB4DE}"/>
              </a:ext>
            </a:extLst>
          </p:cNvPr>
          <p:cNvSpPr/>
          <p:nvPr/>
        </p:nvSpPr>
        <p:spPr>
          <a:xfrm>
            <a:off x="1484147" y="564776"/>
            <a:ext cx="8935278" cy="5595712"/>
          </a:xfrm>
          <a:prstGeom prst="rect">
            <a:avLst/>
          </a:prstGeom>
          <a:solidFill>
            <a:schemeClr val="dk1">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en-US" sz="5400" dirty="0">
                <a:solidFill>
                  <a:schemeClr val="tx2">
                    <a:lumMod val="75000"/>
                    <a:lumOff val="25000"/>
                  </a:schemeClr>
                </a:solidFill>
              </a:rPr>
              <a:t>Real Estate Sub-Sector</a:t>
            </a:r>
          </a:p>
          <a:p>
            <a:pPr algn="ctr"/>
            <a:endParaRPr lang="en-US" dirty="0">
              <a:solidFill>
                <a:schemeClr val="tx2">
                  <a:lumMod val="75000"/>
                  <a:lumOff val="25000"/>
                </a:schemeClr>
              </a:solidFill>
            </a:endParaRPr>
          </a:p>
          <a:p>
            <a:pPr algn="ctr"/>
            <a:r>
              <a:rPr lang="en-US" dirty="0">
                <a:solidFill>
                  <a:schemeClr val="tx2">
                    <a:lumMod val="75000"/>
                    <a:lumOff val="25000"/>
                  </a:schemeClr>
                </a:solidFill>
              </a:rPr>
              <a:t>Report by Carlos Corado</a:t>
            </a:r>
          </a:p>
          <a:p>
            <a:pPr algn="ctr"/>
            <a:r>
              <a:rPr lang="en-US" dirty="0">
                <a:solidFill>
                  <a:schemeClr val="tx2">
                    <a:lumMod val="75000"/>
                    <a:lumOff val="25000"/>
                  </a:schemeClr>
                </a:solidFill>
              </a:rPr>
              <a:t>July 2025</a:t>
            </a:r>
          </a:p>
        </p:txBody>
      </p:sp>
      <p:pic>
        <p:nvPicPr>
          <p:cNvPr id="7" name="Picture 6">
            <a:extLst>
              <a:ext uri="{FF2B5EF4-FFF2-40B4-BE49-F238E27FC236}">
                <a16:creationId xmlns:a16="http://schemas.microsoft.com/office/drawing/2014/main" id="{7C415F4C-AF66-46DB-90C9-8D7E9D7B8D3B}"/>
              </a:ext>
            </a:extLst>
          </p:cNvPr>
          <p:cNvPicPr>
            <a:picLocks noChangeAspect="1"/>
          </p:cNvPicPr>
          <p:nvPr/>
        </p:nvPicPr>
        <p:blipFill>
          <a:blip r:embed="rId4">
            <a:alphaModFix/>
            <a:biLevel thresh="25000"/>
            <a:extLst>
              <a:ext uri="{BEBA8EAE-BF5A-486C-A8C5-ECC9F3942E4B}">
                <a14:imgProps xmlns:a14="http://schemas.microsoft.com/office/drawing/2010/main">
                  <a14:imgLayer r:embed="rId5">
                    <a14:imgEffect>
                      <a14:sharpenSoften amount="-50000"/>
                    </a14:imgEffect>
                    <a14:imgEffect>
                      <a14:brightnessContrast bright="40000" contrast="-20000"/>
                    </a14:imgEffect>
                  </a14:imgLayer>
                </a14:imgProps>
              </a:ext>
              <a:ext uri="{28A0092B-C50C-407E-A947-70E740481C1C}">
                <a14:useLocalDpi xmlns:a14="http://schemas.microsoft.com/office/drawing/2010/main" val="0"/>
              </a:ext>
            </a:extLst>
          </a:blip>
          <a:stretch>
            <a:fillRect/>
          </a:stretch>
        </p:blipFill>
        <p:spPr>
          <a:xfrm>
            <a:off x="4444234" y="142209"/>
            <a:ext cx="3015103" cy="3015103"/>
          </a:xfrm>
          <a:prstGeom prst="rect">
            <a:avLst/>
          </a:prstGeom>
        </p:spPr>
      </p:pic>
    </p:spTree>
    <p:extLst>
      <p:ext uri="{BB962C8B-B14F-4D97-AF65-F5344CB8AC3E}">
        <p14:creationId xmlns:p14="http://schemas.microsoft.com/office/powerpoint/2010/main" val="413688603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6DC4F6D-9A41-C1F6-1D0C-E1137A371FCE}"/>
            </a:ext>
          </a:extLst>
        </p:cNvPr>
        <p:cNvGrpSpPr/>
        <p:nvPr/>
      </p:nvGrpSpPr>
      <p:grpSpPr>
        <a:xfrm>
          <a:off x="0" y="0"/>
          <a:ext cx="0" cy="0"/>
          <a:chOff x="0" y="0"/>
          <a:chExt cx="0" cy="0"/>
        </a:xfrm>
      </p:grpSpPr>
      <p:pic>
        <p:nvPicPr>
          <p:cNvPr id="12" name="Content Placeholder 11" descr="Low angle view of a building&#10;&#10;AI-generated content may be incorrect.">
            <a:extLst>
              <a:ext uri="{FF2B5EF4-FFF2-40B4-BE49-F238E27FC236}">
                <a16:creationId xmlns:a16="http://schemas.microsoft.com/office/drawing/2014/main" id="{49E2310B-60D1-94DD-0DFF-2E9E91B198D6}"/>
              </a:ext>
            </a:extLst>
          </p:cNvPr>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6091570" y="0"/>
            <a:ext cx="6100429" cy="6858000"/>
          </a:xfrm>
        </p:spPr>
      </p:pic>
      <p:sp>
        <p:nvSpPr>
          <p:cNvPr id="14" name="Rectangle 13">
            <a:extLst>
              <a:ext uri="{FF2B5EF4-FFF2-40B4-BE49-F238E27FC236}">
                <a16:creationId xmlns:a16="http://schemas.microsoft.com/office/drawing/2014/main" id="{8CCA7483-7861-DE32-635F-0F3E41CA0FCD}"/>
              </a:ext>
            </a:extLst>
          </p:cNvPr>
          <p:cNvSpPr/>
          <p:nvPr/>
        </p:nvSpPr>
        <p:spPr>
          <a:xfrm>
            <a:off x="0" y="0"/>
            <a:ext cx="12191999" cy="6858000"/>
          </a:xfrm>
          <a:prstGeom prst="rect">
            <a:avLst/>
          </a:prstGeom>
          <a:solidFill>
            <a:schemeClr val="bg1">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dirty="0"/>
          </a:p>
        </p:txBody>
      </p:sp>
      <p:sp>
        <p:nvSpPr>
          <p:cNvPr id="13" name="Rectangle 12">
            <a:extLst>
              <a:ext uri="{FF2B5EF4-FFF2-40B4-BE49-F238E27FC236}">
                <a16:creationId xmlns:a16="http://schemas.microsoft.com/office/drawing/2014/main" id="{A7A28D89-F363-2A58-5931-A30475B66884}"/>
              </a:ext>
            </a:extLst>
          </p:cNvPr>
          <p:cNvSpPr/>
          <p:nvPr/>
        </p:nvSpPr>
        <p:spPr>
          <a:xfrm>
            <a:off x="0" y="0"/>
            <a:ext cx="12192000" cy="6858000"/>
          </a:xfrm>
          <a:prstGeom prst="rect">
            <a:avLst/>
          </a:prstGeom>
          <a:solidFill>
            <a:schemeClr val="bg1">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dirty="0"/>
          </a:p>
        </p:txBody>
      </p:sp>
      <p:cxnSp>
        <p:nvCxnSpPr>
          <p:cNvPr id="8" name="Straight Connector 7">
            <a:extLst>
              <a:ext uri="{FF2B5EF4-FFF2-40B4-BE49-F238E27FC236}">
                <a16:creationId xmlns:a16="http://schemas.microsoft.com/office/drawing/2014/main" id="{FDE2A7A4-C804-259C-559E-04385CFB13AC}"/>
              </a:ext>
            </a:extLst>
          </p:cNvPr>
          <p:cNvCxnSpPr>
            <a:cxnSpLocks/>
            <a:stCxn id="13" idx="0"/>
          </p:cNvCxnSpPr>
          <p:nvPr/>
        </p:nvCxnSpPr>
        <p:spPr>
          <a:xfrm>
            <a:off x="6096000" y="0"/>
            <a:ext cx="0" cy="6858000"/>
          </a:xfrm>
          <a:prstGeom prst="line">
            <a:avLst/>
          </a:prstGeom>
          <a:ln w="76200">
            <a:solidFill>
              <a:schemeClr val="bg2">
                <a:lumMod val="50000"/>
              </a:schemeClr>
            </a:solidFill>
            <a:prstDash val="dash"/>
          </a:ln>
        </p:spPr>
        <p:style>
          <a:lnRef idx="2">
            <a:schemeClr val="accent1"/>
          </a:lnRef>
          <a:fillRef idx="0">
            <a:schemeClr val="accent1"/>
          </a:fillRef>
          <a:effectRef idx="1">
            <a:schemeClr val="accent1"/>
          </a:effectRef>
          <a:fontRef idx="minor">
            <a:schemeClr val="tx1"/>
          </a:fontRef>
        </p:style>
      </p:cxnSp>
      <p:sp>
        <p:nvSpPr>
          <p:cNvPr id="15" name="TextBox 14">
            <a:extLst>
              <a:ext uri="{FF2B5EF4-FFF2-40B4-BE49-F238E27FC236}">
                <a16:creationId xmlns:a16="http://schemas.microsoft.com/office/drawing/2014/main" id="{510E98A7-5097-48D0-759A-FAB1B044E71A}"/>
              </a:ext>
            </a:extLst>
          </p:cNvPr>
          <p:cNvSpPr txBox="1"/>
          <p:nvPr/>
        </p:nvSpPr>
        <p:spPr>
          <a:xfrm>
            <a:off x="7010400" y="704740"/>
            <a:ext cx="4267200" cy="646331"/>
          </a:xfrm>
          <a:prstGeom prst="rect">
            <a:avLst/>
          </a:prstGeom>
          <a:noFill/>
        </p:spPr>
        <p:txBody>
          <a:bodyPr wrap="square" rtlCol="0">
            <a:spAutoFit/>
          </a:bodyPr>
          <a:lstStyle/>
          <a:p>
            <a:r>
              <a:rPr lang="en-US" sz="3600" dirty="0">
                <a:solidFill>
                  <a:srgbClr val="215F9A"/>
                </a:solidFill>
              </a:rPr>
              <a:t>Key Financial Ratios</a:t>
            </a:r>
          </a:p>
        </p:txBody>
      </p:sp>
      <p:sp>
        <p:nvSpPr>
          <p:cNvPr id="17" name="TextBox 16">
            <a:extLst>
              <a:ext uri="{FF2B5EF4-FFF2-40B4-BE49-F238E27FC236}">
                <a16:creationId xmlns:a16="http://schemas.microsoft.com/office/drawing/2014/main" id="{30B7826A-479E-65AE-655B-BE21E59A5038}"/>
              </a:ext>
            </a:extLst>
          </p:cNvPr>
          <p:cNvSpPr txBox="1"/>
          <p:nvPr/>
        </p:nvSpPr>
        <p:spPr>
          <a:xfrm>
            <a:off x="6683188" y="1465729"/>
            <a:ext cx="4594412" cy="1754326"/>
          </a:xfrm>
          <a:prstGeom prst="rect">
            <a:avLst/>
          </a:prstGeom>
          <a:noFill/>
        </p:spPr>
        <p:txBody>
          <a:bodyPr wrap="square" rtlCol="0">
            <a:spAutoFit/>
          </a:bodyPr>
          <a:lstStyle/>
          <a:p>
            <a:r>
              <a:rPr lang="en-US" dirty="0">
                <a:solidFill>
                  <a:srgbClr val="215F9A"/>
                </a:solidFill>
              </a:rPr>
              <a:t>P/CF ratio: 5.09</a:t>
            </a:r>
          </a:p>
          <a:p>
            <a:r>
              <a:rPr lang="en-US" dirty="0">
                <a:solidFill>
                  <a:srgbClr val="215F9A"/>
                </a:solidFill>
              </a:rPr>
              <a:t>P/B ratio: 0.86</a:t>
            </a:r>
          </a:p>
          <a:p>
            <a:r>
              <a:rPr lang="en-US" dirty="0">
                <a:solidFill>
                  <a:srgbClr val="215F9A"/>
                </a:solidFill>
              </a:rPr>
              <a:t>Discount/Premium to NAV: -0.03 </a:t>
            </a:r>
          </a:p>
          <a:p>
            <a:endParaRPr lang="en-US" dirty="0">
              <a:solidFill>
                <a:srgbClr val="215F9A"/>
              </a:solidFill>
            </a:endParaRPr>
          </a:p>
          <a:p>
            <a:r>
              <a:rPr lang="en-US" dirty="0">
                <a:solidFill>
                  <a:srgbClr val="215F9A"/>
                </a:solidFill>
              </a:rPr>
              <a:t> </a:t>
            </a:r>
          </a:p>
          <a:p>
            <a:endParaRPr lang="en-US" dirty="0">
              <a:solidFill>
                <a:srgbClr val="215F9A"/>
              </a:solidFill>
            </a:endParaRPr>
          </a:p>
        </p:txBody>
      </p:sp>
      <p:sp>
        <p:nvSpPr>
          <p:cNvPr id="18" name="TextBox 17">
            <a:extLst>
              <a:ext uri="{FF2B5EF4-FFF2-40B4-BE49-F238E27FC236}">
                <a16:creationId xmlns:a16="http://schemas.microsoft.com/office/drawing/2014/main" id="{3B1672B2-FDD1-4647-C2CB-8F2B99441C8E}"/>
              </a:ext>
            </a:extLst>
          </p:cNvPr>
          <p:cNvSpPr txBox="1"/>
          <p:nvPr/>
        </p:nvSpPr>
        <p:spPr>
          <a:xfrm>
            <a:off x="914400" y="704740"/>
            <a:ext cx="4267200" cy="646331"/>
          </a:xfrm>
          <a:prstGeom prst="rect">
            <a:avLst/>
          </a:prstGeom>
          <a:noFill/>
        </p:spPr>
        <p:txBody>
          <a:bodyPr wrap="square" rtlCol="0">
            <a:spAutoFit/>
          </a:bodyPr>
          <a:lstStyle/>
          <a:p>
            <a:r>
              <a:rPr lang="en-US" sz="3600" dirty="0">
                <a:solidFill>
                  <a:srgbClr val="215F9A"/>
                </a:solidFill>
              </a:rPr>
              <a:t>ETF Overview</a:t>
            </a:r>
          </a:p>
        </p:txBody>
      </p:sp>
      <p:sp>
        <p:nvSpPr>
          <p:cNvPr id="21" name="TextBox 20">
            <a:extLst>
              <a:ext uri="{FF2B5EF4-FFF2-40B4-BE49-F238E27FC236}">
                <a16:creationId xmlns:a16="http://schemas.microsoft.com/office/drawing/2014/main" id="{FD788C8E-BEBC-AB31-D3F3-CA3C771905D1}"/>
              </a:ext>
            </a:extLst>
          </p:cNvPr>
          <p:cNvSpPr txBox="1"/>
          <p:nvPr/>
        </p:nvSpPr>
        <p:spPr>
          <a:xfrm>
            <a:off x="510988" y="1351071"/>
            <a:ext cx="4594412" cy="2031325"/>
          </a:xfrm>
          <a:prstGeom prst="rect">
            <a:avLst/>
          </a:prstGeom>
          <a:noFill/>
        </p:spPr>
        <p:txBody>
          <a:bodyPr wrap="square" rtlCol="0">
            <a:spAutoFit/>
          </a:bodyPr>
          <a:lstStyle/>
          <a:p>
            <a:r>
              <a:rPr lang="en-US" dirty="0">
                <a:solidFill>
                  <a:srgbClr val="215F9A"/>
                </a:solidFill>
              </a:rPr>
              <a:t>Stock ticker: REM</a:t>
            </a:r>
          </a:p>
          <a:p>
            <a:r>
              <a:rPr lang="en-US" dirty="0">
                <a:solidFill>
                  <a:srgbClr val="215F9A"/>
                </a:solidFill>
              </a:rPr>
              <a:t>Name: iShares Mortgage Real Estate ETF</a:t>
            </a:r>
          </a:p>
          <a:p>
            <a:r>
              <a:rPr lang="en-US" dirty="0">
                <a:solidFill>
                  <a:srgbClr val="215F9A"/>
                </a:solidFill>
              </a:rPr>
              <a:t>Industry: Real State</a:t>
            </a:r>
          </a:p>
          <a:p>
            <a:r>
              <a:rPr lang="en-US" dirty="0">
                <a:solidFill>
                  <a:srgbClr val="215F9A"/>
                </a:solidFill>
              </a:rPr>
              <a:t>Current stock price: 22.15</a:t>
            </a:r>
          </a:p>
          <a:p>
            <a:r>
              <a:rPr lang="en-US" dirty="0">
                <a:solidFill>
                  <a:srgbClr val="215F9A"/>
                </a:solidFill>
              </a:rPr>
              <a:t>Number of holdings:  32</a:t>
            </a:r>
          </a:p>
          <a:p>
            <a:r>
              <a:rPr lang="en-US" dirty="0">
                <a:solidFill>
                  <a:srgbClr val="215F9A"/>
                </a:solidFill>
              </a:rPr>
              <a:t> </a:t>
            </a:r>
          </a:p>
          <a:p>
            <a:endParaRPr lang="en-US" dirty="0">
              <a:solidFill>
                <a:srgbClr val="215F9A"/>
              </a:solidFill>
            </a:endParaRPr>
          </a:p>
        </p:txBody>
      </p:sp>
      <p:sp>
        <p:nvSpPr>
          <p:cNvPr id="22" name="TextBox 21">
            <a:extLst>
              <a:ext uri="{FF2B5EF4-FFF2-40B4-BE49-F238E27FC236}">
                <a16:creationId xmlns:a16="http://schemas.microsoft.com/office/drawing/2014/main" id="{86D3F549-921F-5173-5862-CEF642F841EB}"/>
              </a:ext>
            </a:extLst>
          </p:cNvPr>
          <p:cNvSpPr txBox="1"/>
          <p:nvPr/>
        </p:nvSpPr>
        <p:spPr>
          <a:xfrm>
            <a:off x="674594" y="3105834"/>
            <a:ext cx="4267200" cy="646331"/>
          </a:xfrm>
          <a:prstGeom prst="rect">
            <a:avLst/>
          </a:prstGeom>
          <a:noFill/>
        </p:spPr>
        <p:txBody>
          <a:bodyPr wrap="square" rtlCol="0">
            <a:spAutoFit/>
          </a:bodyPr>
          <a:lstStyle/>
          <a:p>
            <a:r>
              <a:rPr lang="en-US" sz="3600" dirty="0">
                <a:solidFill>
                  <a:srgbClr val="215F9A"/>
                </a:solidFill>
              </a:rPr>
              <a:t>ETF Financials </a:t>
            </a:r>
          </a:p>
        </p:txBody>
      </p:sp>
      <p:sp>
        <p:nvSpPr>
          <p:cNvPr id="23" name="TextBox 22">
            <a:extLst>
              <a:ext uri="{FF2B5EF4-FFF2-40B4-BE49-F238E27FC236}">
                <a16:creationId xmlns:a16="http://schemas.microsoft.com/office/drawing/2014/main" id="{B24847EA-8D0F-9B28-C6D8-2BEE27BAD5AE}"/>
              </a:ext>
            </a:extLst>
          </p:cNvPr>
          <p:cNvSpPr txBox="1"/>
          <p:nvPr/>
        </p:nvSpPr>
        <p:spPr>
          <a:xfrm>
            <a:off x="510988" y="3717804"/>
            <a:ext cx="4594412" cy="2031325"/>
          </a:xfrm>
          <a:prstGeom prst="rect">
            <a:avLst/>
          </a:prstGeom>
          <a:noFill/>
        </p:spPr>
        <p:txBody>
          <a:bodyPr wrap="square" rtlCol="0">
            <a:spAutoFit/>
          </a:bodyPr>
          <a:lstStyle/>
          <a:p>
            <a:r>
              <a:rPr lang="en-US" dirty="0">
                <a:solidFill>
                  <a:srgbClr val="215F9A"/>
                </a:solidFill>
              </a:rPr>
              <a:t>Dividend yield: 9.34%</a:t>
            </a:r>
          </a:p>
          <a:p>
            <a:r>
              <a:rPr lang="en-US" dirty="0">
                <a:solidFill>
                  <a:srgbClr val="215F9A"/>
                </a:solidFill>
              </a:rPr>
              <a:t>Expense ratio: 0.48%</a:t>
            </a:r>
          </a:p>
          <a:p>
            <a:r>
              <a:rPr lang="en-US" dirty="0">
                <a:solidFill>
                  <a:srgbClr val="215F9A"/>
                </a:solidFill>
              </a:rPr>
              <a:t>Net Asset Value (NAV): 22.11</a:t>
            </a:r>
          </a:p>
          <a:p>
            <a:r>
              <a:rPr lang="en-US" dirty="0">
                <a:solidFill>
                  <a:srgbClr val="215F9A"/>
                </a:solidFill>
              </a:rPr>
              <a:t>Assets Under Management (AUM): 574.88 M </a:t>
            </a:r>
          </a:p>
          <a:p>
            <a:r>
              <a:rPr lang="en-US" dirty="0">
                <a:solidFill>
                  <a:srgbClr val="215F9A"/>
                </a:solidFill>
              </a:rPr>
              <a:t>Funds flows: 4.42 M</a:t>
            </a:r>
          </a:p>
          <a:p>
            <a:r>
              <a:rPr lang="en-US" dirty="0">
                <a:solidFill>
                  <a:srgbClr val="215F9A"/>
                </a:solidFill>
              </a:rPr>
              <a:t> </a:t>
            </a:r>
          </a:p>
          <a:p>
            <a:endParaRPr lang="en-US" dirty="0">
              <a:solidFill>
                <a:srgbClr val="215F9A"/>
              </a:solidFill>
            </a:endParaRPr>
          </a:p>
        </p:txBody>
      </p:sp>
      <p:sp>
        <p:nvSpPr>
          <p:cNvPr id="26" name="TextBox 25">
            <a:extLst>
              <a:ext uri="{FF2B5EF4-FFF2-40B4-BE49-F238E27FC236}">
                <a16:creationId xmlns:a16="http://schemas.microsoft.com/office/drawing/2014/main" id="{690C0087-A7FC-0F69-9978-E4C05818459B}"/>
              </a:ext>
            </a:extLst>
          </p:cNvPr>
          <p:cNvSpPr txBox="1"/>
          <p:nvPr/>
        </p:nvSpPr>
        <p:spPr>
          <a:xfrm>
            <a:off x="6929770" y="3428999"/>
            <a:ext cx="4267200" cy="646331"/>
          </a:xfrm>
          <a:prstGeom prst="rect">
            <a:avLst/>
          </a:prstGeom>
          <a:noFill/>
        </p:spPr>
        <p:txBody>
          <a:bodyPr wrap="square" rtlCol="0">
            <a:spAutoFit/>
          </a:bodyPr>
          <a:lstStyle/>
          <a:p>
            <a:r>
              <a:rPr lang="en-US" sz="3600" dirty="0">
                <a:solidFill>
                  <a:srgbClr val="215F9A"/>
                </a:solidFill>
              </a:rPr>
              <a:t>Valuation Summary</a:t>
            </a:r>
          </a:p>
        </p:txBody>
      </p:sp>
      <p:sp>
        <p:nvSpPr>
          <p:cNvPr id="2" name="TextBox 1">
            <a:extLst>
              <a:ext uri="{FF2B5EF4-FFF2-40B4-BE49-F238E27FC236}">
                <a16:creationId xmlns:a16="http://schemas.microsoft.com/office/drawing/2014/main" id="{3FB634A4-B56F-6260-BA3F-A358A1ADCA72}"/>
              </a:ext>
            </a:extLst>
          </p:cNvPr>
          <p:cNvSpPr txBox="1"/>
          <p:nvPr/>
        </p:nvSpPr>
        <p:spPr>
          <a:xfrm>
            <a:off x="6929770" y="4309241"/>
            <a:ext cx="4442423" cy="1200329"/>
          </a:xfrm>
          <a:prstGeom prst="rect">
            <a:avLst/>
          </a:prstGeom>
          <a:noFill/>
        </p:spPr>
        <p:txBody>
          <a:bodyPr wrap="square" rtlCol="0">
            <a:spAutoFit/>
          </a:bodyPr>
          <a:lstStyle/>
          <a:p>
            <a:r>
              <a:rPr lang="en-US" dirty="0">
                <a:solidFill>
                  <a:srgbClr val="215F9A"/>
                </a:solidFill>
              </a:rPr>
              <a:t>REM is </a:t>
            </a:r>
            <a:r>
              <a:rPr lang="en-US" dirty="0">
                <a:solidFill>
                  <a:schemeClr val="accent6"/>
                </a:solidFill>
              </a:rPr>
              <a:t>undervalued</a:t>
            </a:r>
            <a:r>
              <a:rPr lang="en-US" dirty="0">
                <a:solidFill>
                  <a:srgbClr val="215F9A"/>
                </a:solidFill>
              </a:rPr>
              <a:t>, trading below NAV with a low P/B of 0.86 and P/CF of 5.09. Its 9.34% yield adds income appeal, though mortgage REITs remain rate-sensitive.</a:t>
            </a:r>
          </a:p>
        </p:txBody>
      </p:sp>
    </p:spTree>
    <p:extLst>
      <p:ext uri="{BB962C8B-B14F-4D97-AF65-F5344CB8AC3E}">
        <p14:creationId xmlns:p14="http://schemas.microsoft.com/office/powerpoint/2010/main" val="232373550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5ED208C-99DF-BAAE-B450-1F7B226B7EBD}"/>
            </a:ext>
          </a:extLst>
        </p:cNvPr>
        <p:cNvGrpSpPr/>
        <p:nvPr/>
      </p:nvGrpSpPr>
      <p:grpSpPr>
        <a:xfrm>
          <a:off x="0" y="0"/>
          <a:ext cx="0" cy="0"/>
          <a:chOff x="0" y="0"/>
          <a:chExt cx="0" cy="0"/>
        </a:xfrm>
      </p:grpSpPr>
      <p:pic>
        <p:nvPicPr>
          <p:cNvPr id="5" name="Picture 4">
            <a:extLst>
              <a:ext uri="{FF2B5EF4-FFF2-40B4-BE49-F238E27FC236}">
                <a16:creationId xmlns:a16="http://schemas.microsoft.com/office/drawing/2014/main" id="{A8E09AFB-95AD-ED28-B8CA-D7DA96A52DB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22858"/>
            <a:ext cx="12192000" cy="6880858"/>
          </a:xfrm>
          <a:prstGeom prst="rect">
            <a:avLst/>
          </a:prstGeom>
        </p:spPr>
      </p:pic>
      <p:sp>
        <p:nvSpPr>
          <p:cNvPr id="6" name="Rectangle 5">
            <a:extLst>
              <a:ext uri="{FF2B5EF4-FFF2-40B4-BE49-F238E27FC236}">
                <a16:creationId xmlns:a16="http://schemas.microsoft.com/office/drawing/2014/main" id="{66611B35-8BC7-2650-1542-FD8DE4062F40}"/>
              </a:ext>
            </a:extLst>
          </p:cNvPr>
          <p:cNvSpPr/>
          <p:nvPr/>
        </p:nvSpPr>
        <p:spPr>
          <a:xfrm>
            <a:off x="-123266" y="-85845"/>
            <a:ext cx="12438531" cy="7162505"/>
          </a:xfrm>
          <a:prstGeom prst="rect">
            <a:avLst/>
          </a:prstGeom>
          <a:solidFill>
            <a:schemeClr val="dk1">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dirty="0"/>
          </a:p>
        </p:txBody>
      </p:sp>
      <p:sp>
        <p:nvSpPr>
          <p:cNvPr id="7" name="Rectangle 6">
            <a:extLst>
              <a:ext uri="{FF2B5EF4-FFF2-40B4-BE49-F238E27FC236}">
                <a16:creationId xmlns:a16="http://schemas.microsoft.com/office/drawing/2014/main" id="{78FE8F36-1EC8-F525-D77A-1579D9B3A22E}"/>
              </a:ext>
            </a:extLst>
          </p:cNvPr>
          <p:cNvSpPr/>
          <p:nvPr/>
        </p:nvSpPr>
        <p:spPr>
          <a:xfrm>
            <a:off x="0" y="-91684"/>
            <a:ext cx="12438531" cy="7018510"/>
          </a:xfrm>
          <a:prstGeom prst="rect">
            <a:avLst/>
          </a:prstGeom>
          <a:solidFill>
            <a:schemeClr val="dk1">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dirty="0"/>
          </a:p>
        </p:txBody>
      </p:sp>
      <p:sp>
        <p:nvSpPr>
          <p:cNvPr id="8" name="TextBox 7">
            <a:extLst>
              <a:ext uri="{FF2B5EF4-FFF2-40B4-BE49-F238E27FC236}">
                <a16:creationId xmlns:a16="http://schemas.microsoft.com/office/drawing/2014/main" id="{90C63F26-4A95-EFF4-D6AA-F83B5FA72044}"/>
              </a:ext>
            </a:extLst>
          </p:cNvPr>
          <p:cNvSpPr txBox="1"/>
          <p:nvPr/>
        </p:nvSpPr>
        <p:spPr>
          <a:xfrm>
            <a:off x="188843" y="203786"/>
            <a:ext cx="5585012" cy="369332"/>
          </a:xfrm>
          <a:prstGeom prst="rect">
            <a:avLst/>
          </a:prstGeom>
          <a:noFill/>
        </p:spPr>
        <p:txBody>
          <a:bodyPr wrap="square" rtlCol="0">
            <a:spAutoFit/>
          </a:bodyPr>
          <a:lstStyle/>
          <a:p>
            <a:r>
              <a:rPr lang="en-US" dirty="0">
                <a:solidFill>
                  <a:srgbClr val="215F9A"/>
                </a:solidFill>
              </a:rPr>
              <a:t>Monthly timeframe: REM</a:t>
            </a:r>
          </a:p>
        </p:txBody>
      </p:sp>
      <p:sp>
        <p:nvSpPr>
          <p:cNvPr id="4" name="TextBox 3">
            <a:extLst>
              <a:ext uri="{FF2B5EF4-FFF2-40B4-BE49-F238E27FC236}">
                <a16:creationId xmlns:a16="http://schemas.microsoft.com/office/drawing/2014/main" id="{EFF4F0CB-E180-3C49-17F9-75CD27C4EFA1}"/>
              </a:ext>
            </a:extLst>
          </p:cNvPr>
          <p:cNvSpPr txBox="1"/>
          <p:nvPr/>
        </p:nvSpPr>
        <p:spPr>
          <a:xfrm>
            <a:off x="188842" y="996659"/>
            <a:ext cx="1925024" cy="1477328"/>
          </a:xfrm>
          <a:prstGeom prst="rect">
            <a:avLst/>
          </a:prstGeom>
          <a:noFill/>
        </p:spPr>
        <p:txBody>
          <a:bodyPr wrap="square" rtlCol="0">
            <a:spAutoFit/>
          </a:bodyPr>
          <a:lstStyle/>
          <a:p>
            <a:r>
              <a:rPr lang="en-US" dirty="0">
                <a:solidFill>
                  <a:srgbClr val="C00000"/>
                </a:solidFill>
              </a:rPr>
              <a:t>Downtrend</a:t>
            </a:r>
            <a:r>
              <a:rPr lang="en-US" dirty="0">
                <a:solidFill>
                  <a:schemeClr val="bg1"/>
                </a:solidFill>
              </a:rPr>
              <a:t> on the monthly, lower highs with lower lows for a long time</a:t>
            </a:r>
          </a:p>
        </p:txBody>
      </p:sp>
      <p:sp>
        <p:nvSpPr>
          <p:cNvPr id="9" name="TextBox 8">
            <a:extLst>
              <a:ext uri="{FF2B5EF4-FFF2-40B4-BE49-F238E27FC236}">
                <a16:creationId xmlns:a16="http://schemas.microsoft.com/office/drawing/2014/main" id="{BA8288F5-403C-9708-3C5A-2756D946C5C0}"/>
              </a:ext>
            </a:extLst>
          </p:cNvPr>
          <p:cNvSpPr txBox="1"/>
          <p:nvPr/>
        </p:nvSpPr>
        <p:spPr>
          <a:xfrm>
            <a:off x="188842" y="2616675"/>
            <a:ext cx="1789873" cy="369332"/>
          </a:xfrm>
          <a:prstGeom prst="rect">
            <a:avLst/>
          </a:prstGeom>
          <a:noFill/>
        </p:spPr>
        <p:txBody>
          <a:bodyPr wrap="square" rtlCol="0">
            <a:spAutoFit/>
          </a:bodyPr>
          <a:lstStyle/>
          <a:p>
            <a:r>
              <a:rPr lang="en-US" dirty="0">
                <a:solidFill>
                  <a:schemeClr val="bg1"/>
                </a:solidFill>
              </a:rPr>
              <a:t>Neutral RSI</a:t>
            </a:r>
          </a:p>
        </p:txBody>
      </p:sp>
      <p:sp>
        <p:nvSpPr>
          <p:cNvPr id="10" name="TextBox 9">
            <a:extLst>
              <a:ext uri="{FF2B5EF4-FFF2-40B4-BE49-F238E27FC236}">
                <a16:creationId xmlns:a16="http://schemas.microsoft.com/office/drawing/2014/main" id="{BAED46AA-24E5-1298-0538-1BDBA77BD08A}"/>
              </a:ext>
            </a:extLst>
          </p:cNvPr>
          <p:cNvSpPr txBox="1"/>
          <p:nvPr/>
        </p:nvSpPr>
        <p:spPr>
          <a:xfrm>
            <a:off x="188842" y="3460684"/>
            <a:ext cx="1925024" cy="923330"/>
          </a:xfrm>
          <a:prstGeom prst="rect">
            <a:avLst/>
          </a:prstGeom>
          <a:noFill/>
        </p:spPr>
        <p:txBody>
          <a:bodyPr wrap="square" rtlCol="0">
            <a:spAutoFit/>
          </a:bodyPr>
          <a:lstStyle/>
          <a:p>
            <a:r>
              <a:rPr lang="en-US" dirty="0">
                <a:solidFill>
                  <a:schemeClr val="bg1"/>
                </a:solidFill>
              </a:rPr>
              <a:t>Note: Downward channel, resistance at $40</a:t>
            </a:r>
          </a:p>
        </p:txBody>
      </p:sp>
      <p:pic>
        <p:nvPicPr>
          <p:cNvPr id="16" name="Picture 15">
            <a:extLst>
              <a:ext uri="{FF2B5EF4-FFF2-40B4-BE49-F238E27FC236}">
                <a16:creationId xmlns:a16="http://schemas.microsoft.com/office/drawing/2014/main" id="{5080F692-685F-BC46-9B89-C235524E2D61}"/>
              </a:ext>
            </a:extLst>
          </p:cNvPr>
          <p:cNvPicPr>
            <a:picLocks noChangeAspect="1"/>
          </p:cNvPicPr>
          <p:nvPr/>
        </p:nvPicPr>
        <p:blipFill>
          <a:blip r:embed="rId3"/>
          <a:stretch>
            <a:fillRect/>
          </a:stretch>
        </p:blipFill>
        <p:spPr>
          <a:xfrm>
            <a:off x="2252278" y="799762"/>
            <a:ext cx="9642913" cy="5767293"/>
          </a:xfrm>
          <a:prstGeom prst="rect">
            <a:avLst/>
          </a:prstGeom>
        </p:spPr>
      </p:pic>
      <p:sp>
        <p:nvSpPr>
          <p:cNvPr id="17" name="TextBox 16">
            <a:extLst>
              <a:ext uri="{FF2B5EF4-FFF2-40B4-BE49-F238E27FC236}">
                <a16:creationId xmlns:a16="http://schemas.microsoft.com/office/drawing/2014/main" id="{47D98016-D6F1-D819-772E-0D8B8D1F8218}"/>
              </a:ext>
            </a:extLst>
          </p:cNvPr>
          <p:cNvSpPr txBox="1"/>
          <p:nvPr/>
        </p:nvSpPr>
        <p:spPr>
          <a:xfrm>
            <a:off x="258048" y="4627526"/>
            <a:ext cx="1925024" cy="1815882"/>
          </a:xfrm>
          <a:prstGeom prst="rect">
            <a:avLst/>
          </a:prstGeom>
          <a:noFill/>
        </p:spPr>
        <p:txBody>
          <a:bodyPr wrap="square" rtlCol="0">
            <a:spAutoFit/>
          </a:bodyPr>
          <a:lstStyle/>
          <a:p>
            <a:r>
              <a:rPr lang="en-US" sz="1600" dirty="0">
                <a:solidFill>
                  <a:schemeClr val="bg1"/>
                </a:solidFill>
              </a:rPr>
              <a:t>Consolidating for the past 2 years above the $20 support level bouncing off around the $25 price level</a:t>
            </a:r>
          </a:p>
        </p:txBody>
      </p:sp>
    </p:spTree>
    <p:extLst>
      <p:ext uri="{BB962C8B-B14F-4D97-AF65-F5344CB8AC3E}">
        <p14:creationId xmlns:p14="http://schemas.microsoft.com/office/powerpoint/2010/main" val="142550483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137E3E7-4F61-626D-D5CF-342B4BCDCB5E}"/>
            </a:ext>
          </a:extLst>
        </p:cNvPr>
        <p:cNvGrpSpPr/>
        <p:nvPr/>
      </p:nvGrpSpPr>
      <p:grpSpPr>
        <a:xfrm>
          <a:off x="0" y="0"/>
          <a:ext cx="0" cy="0"/>
          <a:chOff x="0" y="0"/>
          <a:chExt cx="0" cy="0"/>
        </a:xfrm>
      </p:grpSpPr>
      <p:pic>
        <p:nvPicPr>
          <p:cNvPr id="5" name="Picture 4">
            <a:extLst>
              <a:ext uri="{FF2B5EF4-FFF2-40B4-BE49-F238E27FC236}">
                <a16:creationId xmlns:a16="http://schemas.microsoft.com/office/drawing/2014/main" id="{C381AB53-0A59-A9D8-4CD8-B9D7DE2826B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80858"/>
          </a:xfrm>
          <a:prstGeom prst="rect">
            <a:avLst/>
          </a:prstGeom>
        </p:spPr>
      </p:pic>
      <p:sp>
        <p:nvSpPr>
          <p:cNvPr id="6" name="Rectangle 5">
            <a:extLst>
              <a:ext uri="{FF2B5EF4-FFF2-40B4-BE49-F238E27FC236}">
                <a16:creationId xmlns:a16="http://schemas.microsoft.com/office/drawing/2014/main" id="{EE9A99E5-DC9D-E7F8-C1FE-1752C66D09C4}"/>
              </a:ext>
            </a:extLst>
          </p:cNvPr>
          <p:cNvSpPr/>
          <p:nvPr/>
        </p:nvSpPr>
        <p:spPr>
          <a:xfrm>
            <a:off x="-94131" y="-22858"/>
            <a:ext cx="12438531" cy="6880858"/>
          </a:xfrm>
          <a:prstGeom prst="rect">
            <a:avLst/>
          </a:prstGeom>
          <a:solidFill>
            <a:schemeClr val="dk1">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dirty="0"/>
          </a:p>
        </p:txBody>
      </p:sp>
      <p:sp>
        <p:nvSpPr>
          <p:cNvPr id="7" name="Rectangle 6">
            <a:extLst>
              <a:ext uri="{FF2B5EF4-FFF2-40B4-BE49-F238E27FC236}">
                <a16:creationId xmlns:a16="http://schemas.microsoft.com/office/drawing/2014/main" id="{8D71AEC8-1441-88EB-2D0C-820B20B90795}"/>
              </a:ext>
            </a:extLst>
          </p:cNvPr>
          <p:cNvSpPr/>
          <p:nvPr/>
        </p:nvSpPr>
        <p:spPr>
          <a:xfrm>
            <a:off x="-123266" y="-22858"/>
            <a:ext cx="12438531" cy="6880858"/>
          </a:xfrm>
          <a:prstGeom prst="rect">
            <a:avLst/>
          </a:prstGeom>
          <a:solidFill>
            <a:schemeClr val="dk1">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dirty="0"/>
          </a:p>
        </p:txBody>
      </p:sp>
      <p:sp>
        <p:nvSpPr>
          <p:cNvPr id="8" name="TextBox 7">
            <a:extLst>
              <a:ext uri="{FF2B5EF4-FFF2-40B4-BE49-F238E27FC236}">
                <a16:creationId xmlns:a16="http://schemas.microsoft.com/office/drawing/2014/main" id="{B5839BF1-B344-2F3E-1F0C-79CD15FE95F8}"/>
              </a:ext>
            </a:extLst>
          </p:cNvPr>
          <p:cNvSpPr txBox="1"/>
          <p:nvPr/>
        </p:nvSpPr>
        <p:spPr>
          <a:xfrm>
            <a:off x="510988" y="242047"/>
            <a:ext cx="5585012" cy="369332"/>
          </a:xfrm>
          <a:prstGeom prst="rect">
            <a:avLst/>
          </a:prstGeom>
          <a:noFill/>
        </p:spPr>
        <p:txBody>
          <a:bodyPr wrap="square" rtlCol="0">
            <a:spAutoFit/>
          </a:bodyPr>
          <a:lstStyle/>
          <a:p>
            <a:r>
              <a:rPr lang="en-US" dirty="0">
                <a:solidFill>
                  <a:srgbClr val="215F9A"/>
                </a:solidFill>
              </a:rPr>
              <a:t>Weekly timeframe: REM</a:t>
            </a:r>
          </a:p>
        </p:txBody>
      </p:sp>
      <p:sp>
        <p:nvSpPr>
          <p:cNvPr id="4" name="TextBox 3">
            <a:extLst>
              <a:ext uri="{FF2B5EF4-FFF2-40B4-BE49-F238E27FC236}">
                <a16:creationId xmlns:a16="http://schemas.microsoft.com/office/drawing/2014/main" id="{56365495-229B-6F03-1008-553C98AC5F10}"/>
              </a:ext>
            </a:extLst>
          </p:cNvPr>
          <p:cNvSpPr txBox="1"/>
          <p:nvPr/>
        </p:nvSpPr>
        <p:spPr>
          <a:xfrm>
            <a:off x="346868" y="986897"/>
            <a:ext cx="1925024" cy="1815882"/>
          </a:xfrm>
          <a:prstGeom prst="rect">
            <a:avLst/>
          </a:prstGeom>
          <a:noFill/>
        </p:spPr>
        <p:txBody>
          <a:bodyPr wrap="square" rtlCol="0">
            <a:spAutoFit/>
          </a:bodyPr>
          <a:lstStyle/>
          <a:p>
            <a:r>
              <a:rPr lang="en-US" sz="1600" dirty="0">
                <a:solidFill>
                  <a:schemeClr val="bg1"/>
                </a:solidFill>
              </a:rPr>
              <a:t>Consolidating for the past 2 years above the $20 support level bouncing off around the $25 price level</a:t>
            </a:r>
          </a:p>
        </p:txBody>
      </p:sp>
      <p:pic>
        <p:nvPicPr>
          <p:cNvPr id="10" name="Picture 9">
            <a:extLst>
              <a:ext uri="{FF2B5EF4-FFF2-40B4-BE49-F238E27FC236}">
                <a16:creationId xmlns:a16="http://schemas.microsoft.com/office/drawing/2014/main" id="{9B7AB55D-D7B9-CC6A-36BA-C990DBAAD39B}"/>
              </a:ext>
            </a:extLst>
          </p:cNvPr>
          <p:cNvPicPr>
            <a:picLocks noChangeAspect="1"/>
          </p:cNvPicPr>
          <p:nvPr/>
        </p:nvPicPr>
        <p:blipFill>
          <a:blip r:embed="rId4"/>
          <a:stretch>
            <a:fillRect/>
          </a:stretch>
        </p:blipFill>
        <p:spPr>
          <a:xfrm>
            <a:off x="2302708" y="783010"/>
            <a:ext cx="9286646" cy="5314838"/>
          </a:xfrm>
          <a:prstGeom prst="rect">
            <a:avLst/>
          </a:prstGeom>
        </p:spPr>
      </p:pic>
      <p:sp>
        <p:nvSpPr>
          <p:cNvPr id="11" name="TextBox 10">
            <a:extLst>
              <a:ext uri="{FF2B5EF4-FFF2-40B4-BE49-F238E27FC236}">
                <a16:creationId xmlns:a16="http://schemas.microsoft.com/office/drawing/2014/main" id="{E411062E-EDB8-860D-FEFE-AB9EC03F69C1}"/>
              </a:ext>
            </a:extLst>
          </p:cNvPr>
          <p:cNvSpPr txBox="1"/>
          <p:nvPr/>
        </p:nvSpPr>
        <p:spPr>
          <a:xfrm>
            <a:off x="316051" y="4154214"/>
            <a:ext cx="1863392" cy="1815882"/>
          </a:xfrm>
          <a:prstGeom prst="rect">
            <a:avLst/>
          </a:prstGeom>
          <a:noFill/>
        </p:spPr>
        <p:txBody>
          <a:bodyPr wrap="square" rtlCol="0">
            <a:spAutoFit/>
          </a:bodyPr>
          <a:lstStyle/>
          <a:p>
            <a:r>
              <a:rPr lang="en-US" sz="1600" dirty="0">
                <a:solidFill>
                  <a:schemeClr val="bg1"/>
                </a:solidFill>
              </a:rPr>
              <a:t>Note: Big drop during 2020, recovered 2021 and found resistance at $40 (Mainly due to the extreme rate cuts)</a:t>
            </a:r>
          </a:p>
        </p:txBody>
      </p:sp>
      <p:sp>
        <p:nvSpPr>
          <p:cNvPr id="12" name="TextBox 11">
            <a:extLst>
              <a:ext uri="{FF2B5EF4-FFF2-40B4-BE49-F238E27FC236}">
                <a16:creationId xmlns:a16="http://schemas.microsoft.com/office/drawing/2014/main" id="{D5874E59-B8CE-665A-68FF-F2B1D2CC3519}"/>
              </a:ext>
            </a:extLst>
          </p:cNvPr>
          <p:cNvSpPr txBox="1"/>
          <p:nvPr/>
        </p:nvSpPr>
        <p:spPr>
          <a:xfrm>
            <a:off x="316051" y="3024930"/>
            <a:ext cx="1925024" cy="830997"/>
          </a:xfrm>
          <a:prstGeom prst="rect">
            <a:avLst/>
          </a:prstGeom>
          <a:noFill/>
        </p:spPr>
        <p:txBody>
          <a:bodyPr wrap="square" rtlCol="0">
            <a:spAutoFit/>
          </a:bodyPr>
          <a:lstStyle/>
          <a:p>
            <a:r>
              <a:rPr lang="en-US" sz="1600" dirty="0">
                <a:solidFill>
                  <a:schemeClr val="bg1"/>
                </a:solidFill>
              </a:rPr>
              <a:t>Major moving averages following the downtrend</a:t>
            </a:r>
          </a:p>
        </p:txBody>
      </p:sp>
    </p:spTree>
    <p:extLst>
      <p:ext uri="{BB962C8B-B14F-4D97-AF65-F5344CB8AC3E}">
        <p14:creationId xmlns:p14="http://schemas.microsoft.com/office/powerpoint/2010/main" val="331794325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6CDFBDE-3F9D-7750-DEA6-DE34CAEC3490}"/>
            </a:ext>
          </a:extLst>
        </p:cNvPr>
        <p:cNvGrpSpPr/>
        <p:nvPr/>
      </p:nvGrpSpPr>
      <p:grpSpPr>
        <a:xfrm>
          <a:off x="0" y="0"/>
          <a:ext cx="0" cy="0"/>
          <a:chOff x="0" y="0"/>
          <a:chExt cx="0" cy="0"/>
        </a:xfrm>
      </p:grpSpPr>
      <p:pic>
        <p:nvPicPr>
          <p:cNvPr id="5" name="Picture 4">
            <a:extLst>
              <a:ext uri="{FF2B5EF4-FFF2-40B4-BE49-F238E27FC236}">
                <a16:creationId xmlns:a16="http://schemas.microsoft.com/office/drawing/2014/main" id="{7C91D68F-CAD2-D15A-68FB-A8559DA8C93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80858"/>
          </a:xfrm>
          <a:prstGeom prst="rect">
            <a:avLst/>
          </a:prstGeom>
        </p:spPr>
      </p:pic>
      <p:sp>
        <p:nvSpPr>
          <p:cNvPr id="6" name="Rectangle 5">
            <a:extLst>
              <a:ext uri="{FF2B5EF4-FFF2-40B4-BE49-F238E27FC236}">
                <a16:creationId xmlns:a16="http://schemas.microsoft.com/office/drawing/2014/main" id="{0498DDEA-3D11-0DA8-683C-F083EF5C5F14}"/>
              </a:ext>
            </a:extLst>
          </p:cNvPr>
          <p:cNvSpPr/>
          <p:nvPr/>
        </p:nvSpPr>
        <p:spPr>
          <a:xfrm>
            <a:off x="-94131" y="-22858"/>
            <a:ext cx="12438531" cy="6880858"/>
          </a:xfrm>
          <a:prstGeom prst="rect">
            <a:avLst/>
          </a:prstGeom>
          <a:solidFill>
            <a:schemeClr val="dk1">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dirty="0"/>
          </a:p>
        </p:txBody>
      </p:sp>
      <p:sp>
        <p:nvSpPr>
          <p:cNvPr id="7" name="Rectangle 6">
            <a:extLst>
              <a:ext uri="{FF2B5EF4-FFF2-40B4-BE49-F238E27FC236}">
                <a16:creationId xmlns:a16="http://schemas.microsoft.com/office/drawing/2014/main" id="{DC09B8D8-1D8A-A1AC-1DF4-366FA6FEAE33}"/>
              </a:ext>
            </a:extLst>
          </p:cNvPr>
          <p:cNvSpPr/>
          <p:nvPr/>
        </p:nvSpPr>
        <p:spPr>
          <a:xfrm>
            <a:off x="-123266" y="-22858"/>
            <a:ext cx="12438531" cy="6880858"/>
          </a:xfrm>
          <a:prstGeom prst="rect">
            <a:avLst/>
          </a:prstGeom>
          <a:solidFill>
            <a:schemeClr val="dk1">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dirty="0"/>
          </a:p>
        </p:txBody>
      </p:sp>
      <p:sp>
        <p:nvSpPr>
          <p:cNvPr id="8" name="TextBox 7">
            <a:extLst>
              <a:ext uri="{FF2B5EF4-FFF2-40B4-BE49-F238E27FC236}">
                <a16:creationId xmlns:a16="http://schemas.microsoft.com/office/drawing/2014/main" id="{83E5ABE0-2E3D-1123-4D65-5D3C4B0FD61B}"/>
              </a:ext>
            </a:extLst>
          </p:cNvPr>
          <p:cNvSpPr txBox="1"/>
          <p:nvPr/>
        </p:nvSpPr>
        <p:spPr>
          <a:xfrm>
            <a:off x="510988" y="242047"/>
            <a:ext cx="5585012" cy="369332"/>
          </a:xfrm>
          <a:prstGeom prst="rect">
            <a:avLst/>
          </a:prstGeom>
          <a:noFill/>
        </p:spPr>
        <p:txBody>
          <a:bodyPr wrap="square" rtlCol="0">
            <a:spAutoFit/>
          </a:bodyPr>
          <a:lstStyle/>
          <a:p>
            <a:r>
              <a:rPr lang="en-US" dirty="0">
                <a:solidFill>
                  <a:srgbClr val="215F9A"/>
                </a:solidFill>
              </a:rPr>
              <a:t>Daily timeframe: REM</a:t>
            </a:r>
          </a:p>
        </p:txBody>
      </p:sp>
      <p:sp>
        <p:nvSpPr>
          <p:cNvPr id="4" name="TextBox 3">
            <a:extLst>
              <a:ext uri="{FF2B5EF4-FFF2-40B4-BE49-F238E27FC236}">
                <a16:creationId xmlns:a16="http://schemas.microsoft.com/office/drawing/2014/main" id="{A9259E9B-6EAF-FE32-3E65-F4D0EFD75869}"/>
              </a:ext>
            </a:extLst>
          </p:cNvPr>
          <p:cNvSpPr txBox="1"/>
          <p:nvPr/>
        </p:nvSpPr>
        <p:spPr>
          <a:xfrm>
            <a:off x="346868" y="986897"/>
            <a:ext cx="1925024" cy="1815882"/>
          </a:xfrm>
          <a:prstGeom prst="rect">
            <a:avLst/>
          </a:prstGeom>
          <a:noFill/>
        </p:spPr>
        <p:txBody>
          <a:bodyPr wrap="square" rtlCol="0">
            <a:spAutoFit/>
          </a:bodyPr>
          <a:lstStyle/>
          <a:p>
            <a:r>
              <a:rPr lang="en-US" sz="1600" dirty="0">
                <a:solidFill>
                  <a:schemeClr val="bg1"/>
                </a:solidFill>
              </a:rPr>
              <a:t>Consolidating for the past 2 years above the $20 support level bouncing off around the $25 price level</a:t>
            </a:r>
          </a:p>
        </p:txBody>
      </p:sp>
      <p:sp>
        <p:nvSpPr>
          <p:cNvPr id="12" name="TextBox 11">
            <a:extLst>
              <a:ext uri="{FF2B5EF4-FFF2-40B4-BE49-F238E27FC236}">
                <a16:creationId xmlns:a16="http://schemas.microsoft.com/office/drawing/2014/main" id="{2E22ABEC-31A4-3C5E-EC6C-9876ECA7783A}"/>
              </a:ext>
            </a:extLst>
          </p:cNvPr>
          <p:cNvSpPr txBox="1"/>
          <p:nvPr/>
        </p:nvSpPr>
        <p:spPr>
          <a:xfrm>
            <a:off x="307053" y="3374177"/>
            <a:ext cx="1925024" cy="830997"/>
          </a:xfrm>
          <a:prstGeom prst="rect">
            <a:avLst/>
          </a:prstGeom>
          <a:noFill/>
        </p:spPr>
        <p:txBody>
          <a:bodyPr wrap="square" rtlCol="0">
            <a:spAutoFit/>
          </a:bodyPr>
          <a:lstStyle/>
          <a:p>
            <a:r>
              <a:rPr lang="en-US" sz="1600" dirty="0">
                <a:solidFill>
                  <a:schemeClr val="bg1"/>
                </a:solidFill>
              </a:rPr>
              <a:t>Major moving averages following the downtrend</a:t>
            </a:r>
          </a:p>
        </p:txBody>
      </p:sp>
      <p:pic>
        <p:nvPicPr>
          <p:cNvPr id="3" name="Picture 2">
            <a:extLst>
              <a:ext uri="{FF2B5EF4-FFF2-40B4-BE49-F238E27FC236}">
                <a16:creationId xmlns:a16="http://schemas.microsoft.com/office/drawing/2014/main" id="{94F8CA94-D736-9DD7-A21C-97D546B7B57D}"/>
              </a:ext>
            </a:extLst>
          </p:cNvPr>
          <p:cNvPicPr>
            <a:picLocks noChangeAspect="1"/>
          </p:cNvPicPr>
          <p:nvPr/>
        </p:nvPicPr>
        <p:blipFill>
          <a:blip r:embed="rId4"/>
          <a:stretch>
            <a:fillRect/>
          </a:stretch>
        </p:blipFill>
        <p:spPr>
          <a:xfrm>
            <a:off x="2395158" y="853425"/>
            <a:ext cx="9470491" cy="5536983"/>
          </a:xfrm>
          <a:prstGeom prst="rect">
            <a:avLst/>
          </a:prstGeom>
        </p:spPr>
      </p:pic>
      <p:sp>
        <p:nvSpPr>
          <p:cNvPr id="9" name="TextBox 8">
            <a:extLst>
              <a:ext uri="{FF2B5EF4-FFF2-40B4-BE49-F238E27FC236}">
                <a16:creationId xmlns:a16="http://schemas.microsoft.com/office/drawing/2014/main" id="{31F825D8-03CC-9563-AA95-2309D5C62EF3}"/>
              </a:ext>
            </a:extLst>
          </p:cNvPr>
          <p:cNvSpPr txBox="1"/>
          <p:nvPr/>
        </p:nvSpPr>
        <p:spPr>
          <a:xfrm>
            <a:off x="346868" y="4676473"/>
            <a:ext cx="1238984" cy="338554"/>
          </a:xfrm>
          <a:prstGeom prst="rect">
            <a:avLst/>
          </a:prstGeom>
          <a:noFill/>
        </p:spPr>
        <p:txBody>
          <a:bodyPr wrap="square" rtlCol="0">
            <a:spAutoFit/>
          </a:bodyPr>
          <a:lstStyle/>
          <a:p>
            <a:r>
              <a:rPr lang="en-US" sz="1600" dirty="0">
                <a:solidFill>
                  <a:schemeClr val="bg1"/>
                </a:solidFill>
              </a:rPr>
              <a:t>Neutral RSI</a:t>
            </a:r>
          </a:p>
        </p:txBody>
      </p:sp>
    </p:spTree>
    <p:extLst>
      <p:ext uri="{BB962C8B-B14F-4D97-AF65-F5344CB8AC3E}">
        <p14:creationId xmlns:p14="http://schemas.microsoft.com/office/powerpoint/2010/main" val="174739081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FC9F258-0173-F9DA-07BB-715E2D5C49A7}"/>
            </a:ext>
          </a:extLst>
        </p:cNvPr>
        <p:cNvGrpSpPr/>
        <p:nvPr/>
      </p:nvGrpSpPr>
      <p:grpSpPr>
        <a:xfrm>
          <a:off x="0" y="0"/>
          <a:ext cx="0" cy="0"/>
          <a:chOff x="0" y="0"/>
          <a:chExt cx="0" cy="0"/>
        </a:xfrm>
      </p:grpSpPr>
      <p:pic>
        <p:nvPicPr>
          <p:cNvPr id="5" name="Picture 4" descr="A person writing on a piece of paper&#10;&#10;AI-generated content may be incorrect.">
            <a:extLst>
              <a:ext uri="{FF2B5EF4-FFF2-40B4-BE49-F238E27FC236}">
                <a16:creationId xmlns:a16="http://schemas.microsoft.com/office/drawing/2014/main" id="{1CE636FE-0604-DE8D-4EBA-38548F228AF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6" name="Rectangle 5">
            <a:extLst>
              <a:ext uri="{FF2B5EF4-FFF2-40B4-BE49-F238E27FC236}">
                <a16:creationId xmlns:a16="http://schemas.microsoft.com/office/drawing/2014/main" id="{46025508-BFDA-C945-3ABF-A8B63D6B35BC}"/>
              </a:ext>
            </a:extLst>
          </p:cNvPr>
          <p:cNvSpPr/>
          <p:nvPr/>
        </p:nvSpPr>
        <p:spPr>
          <a:xfrm>
            <a:off x="0" y="0"/>
            <a:ext cx="12192000" cy="6858000"/>
          </a:xfrm>
          <a:prstGeom prst="rect">
            <a:avLst/>
          </a:prstGeom>
          <a:solidFill>
            <a:schemeClr val="dk1">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dirty="0"/>
          </a:p>
        </p:txBody>
      </p:sp>
      <p:sp>
        <p:nvSpPr>
          <p:cNvPr id="7" name="Rectangle 6">
            <a:extLst>
              <a:ext uri="{FF2B5EF4-FFF2-40B4-BE49-F238E27FC236}">
                <a16:creationId xmlns:a16="http://schemas.microsoft.com/office/drawing/2014/main" id="{B23AF39D-A392-C65B-E54B-BC216EDE82DE}"/>
              </a:ext>
            </a:extLst>
          </p:cNvPr>
          <p:cNvSpPr/>
          <p:nvPr/>
        </p:nvSpPr>
        <p:spPr>
          <a:xfrm>
            <a:off x="0" y="0"/>
            <a:ext cx="12192000" cy="6858000"/>
          </a:xfrm>
          <a:prstGeom prst="rect">
            <a:avLst/>
          </a:prstGeom>
          <a:solidFill>
            <a:schemeClr val="dk1">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dirty="0"/>
          </a:p>
        </p:txBody>
      </p:sp>
      <p:sp>
        <p:nvSpPr>
          <p:cNvPr id="8" name="TextBox 7">
            <a:extLst>
              <a:ext uri="{FF2B5EF4-FFF2-40B4-BE49-F238E27FC236}">
                <a16:creationId xmlns:a16="http://schemas.microsoft.com/office/drawing/2014/main" id="{E83A1E34-DDB7-A22F-10D8-9144D0D0100C}"/>
              </a:ext>
            </a:extLst>
          </p:cNvPr>
          <p:cNvSpPr txBox="1"/>
          <p:nvPr/>
        </p:nvSpPr>
        <p:spPr>
          <a:xfrm>
            <a:off x="497541" y="471519"/>
            <a:ext cx="6696636" cy="646331"/>
          </a:xfrm>
          <a:prstGeom prst="rect">
            <a:avLst/>
          </a:prstGeom>
          <a:noFill/>
        </p:spPr>
        <p:txBody>
          <a:bodyPr wrap="square" rtlCol="0">
            <a:spAutoFit/>
          </a:bodyPr>
          <a:lstStyle/>
          <a:p>
            <a:r>
              <a:rPr lang="en-US" sz="3600" dirty="0">
                <a:solidFill>
                  <a:srgbClr val="215F9A"/>
                </a:solidFill>
              </a:rPr>
              <a:t>Qualitative Analysis: REM</a:t>
            </a:r>
          </a:p>
        </p:txBody>
      </p:sp>
      <p:cxnSp>
        <p:nvCxnSpPr>
          <p:cNvPr id="10" name="Straight Connector 9">
            <a:extLst>
              <a:ext uri="{FF2B5EF4-FFF2-40B4-BE49-F238E27FC236}">
                <a16:creationId xmlns:a16="http://schemas.microsoft.com/office/drawing/2014/main" id="{C7B40368-C303-B7B6-2DBE-1BA79AAD6E37}"/>
              </a:ext>
            </a:extLst>
          </p:cNvPr>
          <p:cNvCxnSpPr/>
          <p:nvPr/>
        </p:nvCxnSpPr>
        <p:spPr>
          <a:xfrm>
            <a:off x="726141" y="1237129"/>
            <a:ext cx="10139083" cy="0"/>
          </a:xfrm>
          <a:prstGeom prst="line">
            <a:avLst/>
          </a:prstGeom>
          <a:ln w="38100">
            <a:solidFill>
              <a:schemeClr val="bg1"/>
            </a:solidFill>
          </a:ln>
        </p:spPr>
        <p:style>
          <a:lnRef idx="2">
            <a:schemeClr val="accent1"/>
          </a:lnRef>
          <a:fillRef idx="0">
            <a:schemeClr val="accent1"/>
          </a:fillRef>
          <a:effectRef idx="1">
            <a:schemeClr val="accent1"/>
          </a:effectRef>
          <a:fontRef idx="minor">
            <a:schemeClr val="tx1"/>
          </a:fontRef>
        </p:style>
      </p:cxnSp>
      <p:cxnSp>
        <p:nvCxnSpPr>
          <p:cNvPr id="12" name="Straight Connector 11">
            <a:extLst>
              <a:ext uri="{FF2B5EF4-FFF2-40B4-BE49-F238E27FC236}">
                <a16:creationId xmlns:a16="http://schemas.microsoft.com/office/drawing/2014/main" id="{AD703EDE-D4AA-272C-B0FB-7EA730B56110}"/>
              </a:ext>
            </a:extLst>
          </p:cNvPr>
          <p:cNvCxnSpPr>
            <a:cxnSpLocks/>
          </p:cNvCxnSpPr>
          <p:nvPr/>
        </p:nvCxnSpPr>
        <p:spPr>
          <a:xfrm>
            <a:off x="8166849" y="2259106"/>
            <a:ext cx="0" cy="3506944"/>
          </a:xfrm>
          <a:prstGeom prst="line">
            <a:avLst/>
          </a:prstGeom>
          <a:ln w="38100">
            <a:solidFill>
              <a:schemeClr val="bg1"/>
            </a:solidFill>
          </a:ln>
        </p:spPr>
        <p:style>
          <a:lnRef idx="2">
            <a:schemeClr val="accent1"/>
          </a:lnRef>
          <a:fillRef idx="0">
            <a:schemeClr val="accent1"/>
          </a:fillRef>
          <a:effectRef idx="1">
            <a:schemeClr val="accent1"/>
          </a:effectRef>
          <a:fontRef idx="minor">
            <a:schemeClr val="tx1"/>
          </a:fontRef>
        </p:style>
      </p:cxnSp>
      <p:cxnSp>
        <p:nvCxnSpPr>
          <p:cNvPr id="13" name="Straight Connector 12">
            <a:extLst>
              <a:ext uri="{FF2B5EF4-FFF2-40B4-BE49-F238E27FC236}">
                <a16:creationId xmlns:a16="http://schemas.microsoft.com/office/drawing/2014/main" id="{73ED2969-1761-5DA3-3AEC-EE21A873DA49}"/>
              </a:ext>
            </a:extLst>
          </p:cNvPr>
          <p:cNvCxnSpPr>
            <a:cxnSpLocks/>
          </p:cNvCxnSpPr>
          <p:nvPr/>
        </p:nvCxnSpPr>
        <p:spPr>
          <a:xfrm>
            <a:off x="3832412" y="2164976"/>
            <a:ext cx="0" cy="3506944"/>
          </a:xfrm>
          <a:prstGeom prst="line">
            <a:avLst/>
          </a:prstGeom>
          <a:ln w="38100">
            <a:solidFill>
              <a:schemeClr val="bg1"/>
            </a:solidFill>
          </a:ln>
        </p:spPr>
        <p:style>
          <a:lnRef idx="2">
            <a:schemeClr val="accent1"/>
          </a:lnRef>
          <a:fillRef idx="0">
            <a:schemeClr val="accent1"/>
          </a:fillRef>
          <a:effectRef idx="1">
            <a:schemeClr val="accent1"/>
          </a:effectRef>
          <a:fontRef idx="minor">
            <a:schemeClr val="tx1"/>
          </a:fontRef>
        </p:style>
      </p:cxnSp>
      <p:sp>
        <p:nvSpPr>
          <p:cNvPr id="19" name="TextBox 18">
            <a:extLst>
              <a:ext uri="{FF2B5EF4-FFF2-40B4-BE49-F238E27FC236}">
                <a16:creationId xmlns:a16="http://schemas.microsoft.com/office/drawing/2014/main" id="{D33A4634-7701-378E-B78F-3BB9F1BDAF04}"/>
              </a:ext>
            </a:extLst>
          </p:cNvPr>
          <p:cNvSpPr txBox="1"/>
          <p:nvPr/>
        </p:nvSpPr>
        <p:spPr>
          <a:xfrm>
            <a:off x="811305" y="1518645"/>
            <a:ext cx="3034554" cy="646331"/>
          </a:xfrm>
          <a:prstGeom prst="rect">
            <a:avLst/>
          </a:prstGeom>
          <a:noFill/>
        </p:spPr>
        <p:txBody>
          <a:bodyPr wrap="square" rtlCol="0">
            <a:spAutoFit/>
          </a:bodyPr>
          <a:lstStyle/>
          <a:p>
            <a:r>
              <a:rPr lang="en-US" sz="3600" dirty="0">
                <a:solidFill>
                  <a:srgbClr val="215F9A"/>
                </a:solidFill>
              </a:rPr>
              <a:t>Recent News</a:t>
            </a:r>
          </a:p>
        </p:txBody>
      </p:sp>
      <p:sp>
        <p:nvSpPr>
          <p:cNvPr id="20" name="TextBox 19">
            <a:extLst>
              <a:ext uri="{FF2B5EF4-FFF2-40B4-BE49-F238E27FC236}">
                <a16:creationId xmlns:a16="http://schemas.microsoft.com/office/drawing/2014/main" id="{80C7998A-BE07-4106-7FA9-A4913CBB6C43}"/>
              </a:ext>
            </a:extLst>
          </p:cNvPr>
          <p:cNvSpPr txBox="1"/>
          <p:nvPr/>
        </p:nvSpPr>
        <p:spPr>
          <a:xfrm>
            <a:off x="4199967" y="1500280"/>
            <a:ext cx="4146176" cy="646331"/>
          </a:xfrm>
          <a:prstGeom prst="rect">
            <a:avLst/>
          </a:prstGeom>
          <a:noFill/>
        </p:spPr>
        <p:txBody>
          <a:bodyPr wrap="square" rtlCol="0">
            <a:spAutoFit/>
          </a:bodyPr>
          <a:lstStyle/>
          <a:p>
            <a:r>
              <a:rPr lang="en-US" sz="3600" dirty="0">
                <a:solidFill>
                  <a:srgbClr val="215F9A"/>
                </a:solidFill>
              </a:rPr>
              <a:t>Potential Catalyst</a:t>
            </a:r>
          </a:p>
        </p:txBody>
      </p:sp>
      <p:sp>
        <p:nvSpPr>
          <p:cNvPr id="21" name="TextBox 20">
            <a:extLst>
              <a:ext uri="{FF2B5EF4-FFF2-40B4-BE49-F238E27FC236}">
                <a16:creationId xmlns:a16="http://schemas.microsoft.com/office/drawing/2014/main" id="{1A9218A1-DB95-1065-47A9-15DE13ABDB69}"/>
              </a:ext>
            </a:extLst>
          </p:cNvPr>
          <p:cNvSpPr txBox="1"/>
          <p:nvPr/>
        </p:nvSpPr>
        <p:spPr>
          <a:xfrm>
            <a:off x="8222878" y="1518645"/>
            <a:ext cx="4146176" cy="646331"/>
          </a:xfrm>
          <a:prstGeom prst="rect">
            <a:avLst/>
          </a:prstGeom>
          <a:noFill/>
        </p:spPr>
        <p:txBody>
          <a:bodyPr wrap="square" rtlCol="0">
            <a:spAutoFit/>
          </a:bodyPr>
          <a:lstStyle/>
          <a:p>
            <a:r>
              <a:rPr lang="en-US" sz="3600" dirty="0">
                <a:solidFill>
                  <a:srgbClr val="215F9A"/>
                </a:solidFill>
              </a:rPr>
              <a:t>Industry Overview</a:t>
            </a:r>
          </a:p>
        </p:txBody>
      </p:sp>
      <p:sp>
        <p:nvSpPr>
          <p:cNvPr id="2" name="TextBox 1">
            <a:extLst>
              <a:ext uri="{FF2B5EF4-FFF2-40B4-BE49-F238E27FC236}">
                <a16:creationId xmlns:a16="http://schemas.microsoft.com/office/drawing/2014/main" id="{1A7CD037-2B8D-F470-4A03-58C846A0D4F0}"/>
              </a:ext>
            </a:extLst>
          </p:cNvPr>
          <p:cNvSpPr txBox="1"/>
          <p:nvPr/>
        </p:nvSpPr>
        <p:spPr>
          <a:xfrm>
            <a:off x="8428383" y="2259106"/>
            <a:ext cx="3269965" cy="3108543"/>
          </a:xfrm>
          <a:prstGeom prst="rect">
            <a:avLst/>
          </a:prstGeom>
          <a:noFill/>
        </p:spPr>
        <p:txBody>
          <a:bodyPr wrap="square" rtlCol="0">
            <a:spAutoFit/>
          </a:bodyPr>
          <a:lstStyle/>
          <a:p>
            <a:pPr marL="285750" indent="-285750">
              <a:buFont typeface="Arial" panose="020B0604020202020204" pitchFamily="34" charset="0"/>
              <a:buChar char="•"/>
            </a:pPr>
            <a:r>
              <a:rPr lang="en-US" sz="1600" dirty="0">
                <a:solidFill>
                  <a:schemeClr val="bg1"/>
                </a:solidFill>
              </a:rPr>
              <a:t> </a:t>
            </a:r>
            <a:r>
              <a:rPr lang="en-US" dirty="0">
                <a:solidFill>
                  <a:schemeClr val="bg1"/>
                </a:solidFill>
              </a:rPr>
              <a:t>REM price has risen by 0.91% over the last month, and its yearly performance shows a −0.18% decrease</a:t>
            </a:r>
          </a:p>
          <a:p>
            <a:pPr marL="285750" indent="-285750">
              <a:buFont typeface="Arial" panose="020B0604020202020204" pitchFamily="34" charset="0"/>
              <a:buChar char="•"/>
            </a:pPr>
            <a:endParaRPr lang="en-US" sz="1600" dirty="0">
              <a:solidFill>
                <a:schemeClr val="bg1"/>
              </a:solidFill>
            </a:endParaRPr>
          </a:p>
          <a:p>
            <a:pPr marL="285750" indent="-285750">
              <a:buFont typeface="Arial" panose="020B0604020202020204" pitchFamily="34" charset="0"/>
              <a:buChar char="•"/>
            </a:pPr>
            <a:r>
              <a:rPr lang="en-US" dirty="0">
                <a:solidFill>
                  <a:schemeClr val="bg1"/>
                </a:solidFill>
              </a:rPr>
              <a:t>NAV returns, showed a 7.42% increase in three-month performance and has increased by 5.15% in a year.</a:t>
            </a:r>
            <a:endParaRPr lang="en-US" sz="1600" dirty="0">
              <a:solidFill>
                <a:schemeClr val="bg1"/>
              </a:solidFill>
            </a:endParaRPr>
          </a:p>
        </p:txBody>
      </p:sp>
      <p:sp>
        <p:nvSpPr>
          <p:cNvPr id="3" name="TextBox 2">
            <a:extLst>
              <a:ext uri="{FF2B5EF4-FFF2-40B4-BE49-F238E27FC236}">
                <a16:creationId xmlns:a16="http://schemas.microsoft.com/office/drawing/2014/main" id="{4FF706A6-CC5B-9A63-E740-BCEA3D1F7509}"/>
              </a:ext>
            </a:extLst>
          </p:cNvPr>
          <p:cNvSpPr txBox="1"/>
          <p:nvPr/>
        </p:nvSpPr>
        <p:spPr>
          <a:xfrm>
            <a:off x="4459261" y="2146611"/>
            <a:ext cx="3269965" cy="2862322"/>
          </a:xfrm>
          <a:prstGeom prst="rect">
            <a:avLst/>
          </a:prstGeom>
          <a:noFill/>
        </p:spPr>
        <p:txBody>
          <a:bodyPr wrap="square" rtlCol="0">
            <a:spAutoFit/>
          </a:bodyPr>
          <a:lstStyle/>
          <a:p>
            <a:pPr marL="285750" indent="-285750">
              <a:buFont typeface="Arial" panose="020B0604020202020204" pitchFamily="34" charset="0"/>
              <a:buChar char="•"/>
            </a:pPr>
            <a:r>
              <a:rPr lang="en-US" dirty="0">
                <a:solidFill>
                  <a:schemeClr val="bg1"/>
                </a:solidFill>
              </a:rPr>
              <a:t>concerns over tariffs and ongoing uncertainty about future costs have kept those rates within the same narrow range for months. Those higher rates, along with much higher home prices, have been a relentless obstacle for would-be buyers</a:t>
            </a:r>
            <a:endParaRPr lang="en-US" sz="1600" dirty="0">
              <a:solidFill>
                <a:schemeClr val="bg1"/>
              </a:solidFill>
            </a:endParaRPr>
          </a:p>
        </p:txBody>
      </p:sp>
      <p:sp>
        <p:nvSpPr>
          <p:cNvPr id="4" name="TextBox 3">
            <a:extLst>
              <a:ext uri="{FF2B5EF4-FFF2-40B4-BE49-F238E27FC236}">
                <a16:creationId xmlns:a16="http://schemas.microsoft.com/office/drawing/2014/main" id="{36AC0222-9CC9-DB86-BCD4-E83C5B774A0E}"/>
              </a:ext>
            </a:extLst>
          </p:cNvPr>
          <p:cNvSpPr txBox="1"/>
          <p:nvPr/>
        </p:nvSpPr>
        <p:spPr>
          <a:xfrm>
            <a:off x="726141" y="2164976"/>
            <a:ext cx="2844735" cy="2031325"/>
          </a:xfrm>
          <a:prstGeom prst="rect">
            <a:avLst/>
          </a:prstGeom>
          <a:noFill/>
        </p:spPr>
        <p:txBody>
          <a:bodyPr wrap="square" rtlCol="0">
            <a:spAutoFit/>
          </a:bodyPr>
          <a:lstStyle/>
          <a:p>
            <a:pPr marL="285750" indent="-285750">
              <a:buFont typeface="Arial" panose="020B0604020202020204" pitchFamily="34" charset="0"/>
              <a:buChar char="•"/>
            </a:pPr>
            <a:r>
              <a:rPr lang="en-US" dirty="0">
                <a:solidFill>
                  <a:schemeClr val="bg1"/>
                </a:solidFill>
              </a:rPr>
              <a:t>The average rate on a 30-year mortgage fell to a 10-month low of 6.57% on Monday, down from 6.74% on July 28, according to Mortgage News Daily.</a:t>
            </a:r>
            <a:endParaRPr lang="en-US" sz="1600" dirty="0">
              <a:solidFill>
                <a:schemeClr val="bg1"/>
              </a:solidFill>
            </a:endParaRPr>
          </a:p>
        </p:txBody>
      </p:sp>
    </p:spTree>
    <p:extLst>
      <p:ext uri="{BB962C8B-B14F-4D97-AF65-F5344CB8AC3E}">
        <p14:creationId xmlns:p14="http://schemas.microsoft.com/office/powerpoint/2010/main" val="113638283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097081C-E80F-53A9-8DAC-ADCAE9442535}"/>
            </a:ext>
          </a:extLst>
        </p:cNvPr>
        <p:cNvGrpSpPr/>
        <p:nvPr/>
      </p:nvGrpSpPr>
      <p:grpSpPr>
        <a:xfrm>
          <a:off x="0" y="0"/>
          <a:ext cx="0" cy="0"/>
          <a:chOff x="0" y="0"/>
          <a:chExt cx="0" cy="0"/>
        </a:xfrm>
      </p:grpSpPr>
      <p:pic>
        <p:nvPicPr>
          <p:cNvPr id="3" name="Picture 2" descr="A graph with a line pointing up&#10;&#10;AI-generated content may be incorrect.">
            <a:extLst>
              <a:ext uri="{FF2B5EF4-FFF2-40B4-BE49-F238E27FC236}">
                <a16:creationId xmlns:a16="http://schemas.microsoft.com/office/drawing/2014/main" id="{8213B349-5541-9692-7FFE-91569C04CDA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4" name="Rectangle 3">
            <a:extLst>
              <a:ext uri="{FF2B5EF4-FFF2-40B4-BE49-F238E27FC236}">
                <a16:creationId xmlns:a16="http://schemas.microsoft.com/office/drawing/2014/main" id="{11F45F0F-1DCA-91B7-498C-979635AE83DD}"/>
              </a:ext>
            </a:extLst>
          </p:cNvPr>
          <p:cNvSpPr/>
          <p:nvPr/>
        </p:nvSpPr>
        <p:spPr>
          <a:xfrm>
            <a:off x="0" y="0"/>
            <a:ext cx="12192000" cy="6858000"/>
          </a:xfrm>
          <a:prstGeom prst="rect">
            <a:avLst/>
          </a:prstGeom>
          <a:solidFill>
            <a:schemeClr val="dk1">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dirty="0"/>
          </a:p>
        </p:txBody>
      </p:sp>
      <p:sp>
        <p:nvSpPr>
          <p:cNvPr id="5" name="TextBox 4">
            <a:extLst>
              <a:ext uri="{FF2B5EF4-FFF2-40B4-BE49-F238E27FC236}">
                <a16:creationId xmlns:a16="http://schemas.microsoft.com/office/drawing/2014/main" id="{77582247-1BC5-D2B4-907D-A5E091B71286}"/>
              </a:ext>
            </a:extLst>
          </p:cNvPr>
          <p:cNvSpPr txBox="1"/>
          <p:nvPr/>
        </p:nvSpPr>
        <p:spPr>
          <a:xfrm>
            <a:off x="2747682" y="541093"/>
            <a:ext cx="6696636" cy="646331"/>
          </a:xfrm>
          <a:prstGeom prst="rect">
            <a:avLst/>
          </a:prstGeom>
          <a:noFill/>
        </p:spPr>
        <p:txBody>
          <a:bodyPr wrap="square" rtlCol="0">
            <a:spAutoFit/>
          </a:bodyPr>
          <a:lstStyle/>
          <a:p>
            <a:pPr algn="ctr"/>
            <a:r>
              <a:rPr lang="en-US" sz="3600" dirty="0">
                <a:solidFill>
                  <a:srgbClr val="215F9A"/>
                </a:solidFill>
              </a:rPr>
              <a:t>Final Recommendation</a:t>
            </a:r>
          </a:p>
        </p:txBody>
      </p:sp>
      <p:cxnSp>
        <p:nvCxnSpPr>
          <p:cNvPr id="7" name="Straight Connector 6">
            <a:extLst>
              <a:ext uri="{FF2B5EF4-FFF2-40B4-BE49-F238E27FC236}">
                <a16:creationId xmlns:a16="http://schemas.microsoft.com/office/drawing/2014/main" id="{496CEFDA-98DB-4BAD-E9FA-1F4A80639F45}"/>
              </a:ext>
            </a:extLst>
          </p:cNvPr>
          <p:cNvCxnSpPr/>
          <p:nvPr/>
        </p:nvCxnSpPr>
        <p:spPr>
          <a:xfrm>
            <a:off x="1500809" y="1232452"/>
            <a:ext cx="9332843" cy="0"/>
          </a:xfrm>
          <a:prstGeom prst="line">
            <a:avLst/>
          </a:prstGeom>
          <a:ln>
            <a:solidFill>
              <a:schemeClr val="bg1"/>
            </a:solidFill>
          </a:ln>
        </p:spPr>
        <p:style>
          <a:lnRef idx="3">
            <a:schemeClr val="accent6"/>
          </a:lnRef>
          <a:fillRef idx="0">
            <a:schemeClr val="accent6"/>
          </a:fillRef>
          <a:effectRef idx="2">
            <a:schemeClr val="accent6"/>
          </a:effectRef>
          <a:fontRef idx="minor">
            <a:schemeClr val="tx1"/>
          </a:fontRef>
        </p:style>
      </p:cxnSp>
      <p:sp>
        <p:nvSpPr>
          <p:cNvPr id="2" name="TextBox 1">
            <a:extLst>
              <a:ext uri="{FF2B5EF4-FFF2-40B4-BE49-F238E27FC236}">
                <a16:creationId xmlns:a16="http://schemas.microsoft.com/office/drawing/2014/main" id="{D018BC62-B580-3425-B167-661C07C6FCAC}"/>
              </a:ext>
            </a:extLst>
          </p:cNvPr>
          <p:cNvSpPr txBox="1"/>
          <p:nvPr/>
        </p:nvSpPr>
        <p:spPr>
          <a:xfrm>
            <a:off x="1933903" y="1734207"/>
            <a:ext cx="8208580" cy="4524315"/>
          </a:xfrm>
          <a:prstGeom prst="rect">
            <a:avLst/>
          </a:prstGeom>
          <a:noFill/>
        </p:spPr>
        <p:txBody>
          <a:bodyPr wrap="square" rtlCol="0">
            <a:spAutoFit/>
          </a:bodyPr>
          <a:lstStyle/>
          <a:p>
            <a:pPr algn="ctr"/>
            <a:r>
              <a:rPr lang="en-US" sz="3200" dirty="0">
                <a:solidFill>
                  <a:schemeClr val="bg1"/>
                </a:solidFill>
              </a:rPr>
              <a:t>REM is a </a:t>
            </a:r>
            <a:r>
              <a:rPr lang="en-US" sz="3200" b="1" dirty="0">
                <a:solidFill>
                  <a:schemeClr val="accent6"/>
                </a:solidFill>
              </a:rPr>
              <a:t>long</a:t>
            </a:r>
            <a:r>
              <a:rPr lang="en-US" sz="3200" dirty="0">
                <a:solidFill>
                  <a:schemeClr val="bg1"/>
                </a:solidFill>
              </a:rPr>
              <a:t> candidate for income-focused investors, offering a 9.34% yield and undervalued metrics (P/B 0.86, P/CF 5.09). While technically in a downtrend, stable support near $22 and improving NAV performance suggest potential for recovery. Accumulate cautiously for medium-term upside and dividend income.</a:t>
            </a:r>
          </a:p>
          <a:p>
            <a:pPr algn="ctr"/>
            <a:endParaRPr lang="en-US" sz="3200" dirty="0">
              <a:solidFill>
                <a:schemeClr val="bg1"/>
              </a:solidFill>
            </a:endParaRPr>
          </a:p>
        </p:txBody>
      </p:sp>
    </p:spTree>
    <p:extLst>
      <p:ext uri="{BB962C8B-B14F-4D97-AF65-F5344CB8AC3E}">
        <p14:creationId xmlns:p14="http://schemas.microsoft.com/office/powerpoint/2010/main" val="696474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FA728D8-D998-A462-E019-55F7DA5C0E61}"/>
            </a:ext>
          </a:extLst>
        </p:cNvPr>
        <p:cNvGrpSpPr/>
        <p:nvPr/>
      </p:nvGrpSpPr>
      <p:grpSpPr>
        <a:xfrm>
          <a:off x="0" y="0"/>
          <a:ext cx="0" cy="0"/>
          <a:chOff x="0" y="0"/>
          <a:chExt cx="0" cy="0"/>
        </a:xfrm>
      </p:grpSpPr>
      <p:pic>
        <p:nvPicPr>
          <p:cNvPr id="15" name="Picture 14" descr="Looking up view of tall buildings&#10;&#10;AI-generated content may be incorrect.">
            <a:extLst>
              <a:ext uri="{FF2B5EF4-FFF2-40B4-BE49-F238E27FC236}">
                <a16:creationId xmlns:a16="http://schemas.microsoft.com/office/drawing/2014/main" id="{2621DB3C-DC88-B9FE-9750-A05E70C7146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8" name="Rectangle 17">
            <a:extLst>
              <a:ext uri="{FF2B5EF4-FFF2-40B4-BE49-F238E27FC236}">
                <a16:creationId xmlns:a16="http://schemas.microsoft.com/office/drawing/2014/main" id="{A3444CB4-1C1E-638B-9B18-9CB2ECBE9350}"/>
              </a:ext>
            </a:extLst>
          </p:cNvPr>
          <p:cNvSpPr/>
          <p:nvPr/>
        </p:nvSpPr>
        <p:spPr>
          <a:xfrm>
            <a:off x="0" y="0"/>
            <a:ext cx="12192000" cy="6858000"/>
          </a:xfrm>
          <a:prstGeom prst="rect">
            <a:avLst/>
          </a:prstGeom>
          <a:solidFill>
            <a:schemeClr val="dk1">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dirty="0"/>
          </a:p>
        </p:txBody>
      </p:sp>
      <p:sp>
        <p:nvSpPr>
          <p:cNvPr id="16" name="Rectangle 15">
            <a:extLst>
              <a:ext uri="{FF2B5EF4-FFF2-40B4-BE49-F238E27FC236}">
                <a16:creationId xmlns:a16="http://schemas.microsoft.com/office/drawing/2014/main" id="{E39FA1FF-FFAC-F0B9-D18D-9347DD605E18}"/>
              </a:ext>
            </a:extLst>
          </p:cNvPr>
          <p:cNvSpPr/>
          <p:nvPr/>
        </p:nvSpPr>
        <p:spPr>
          <a:xfrm>
            <a:off x="0" y="29714"/>
            <a:ext cx="12192000" cy="6857998"/>
          </a:xfrm>
          <a:prstGeom prst="rect">
            <a:avLst/>
          </a:prstGeom>
          <a:solidFill>
            <a:schemeClr val="dk1">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dirty="0"/>
          </a:p>
        </p:txBody>
      </p:sp>
      <p:sp>
        <p:nvSpPr>
          <p:cNvPr id="8" name="Rectangle 7">
            <a:extLst>
              <a:ext uri="{FF2B5EF4-FFF2-40B4-BE49-F238E27FC236}">
                <a16:creationId xmlns:a16="http://schemas.microsoft.com/office/drawing/2014/main" id="{8DC62982-763E-652C-48DF-EE72AC1E5F08}"/>
              </a:ext>
            </a:extLst>
          </p:cNvPr>
          <p:cNvSpPr/>
          <p:nvPr/>
        </p:nvSpPr>
        <p:spPr>
          <a:xfrm>
            <a:off x="1389821" y="298174"/>
            <a:ext cx="9412357" cy="844826"/>
          </a:xfrm>
          <a:prstGeom prst="rect">
            <a:avLst/>
          </a:prstGeom>
          <a:solidFill>
            <a:schemeClr val="bg1">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en-US" sz="2800" dirty="0"/>
              <a:t>iShares U.S. Digital Infrastructure and Real Estate ETF (IDGT)</a:t>
            </a:r>
          </a:p>
        </p:txBody>
      </p:sp>
      <p:sp>
        <p:nvSpPr>
          <p:cNvPr id="17" name="TextBox 16">
            <a:extLst>
              <a:ext uri="{FF2B5EF4-FFF2-40B4-BE49-F238E27FC236}">
                <a16:creationId xmlns:a16="http://schemas.microsoft.com/office/drawing/2014/main" id="{A3924A09-3105-2D65-AF2D-8CF1F5795D72}"/>
              </a:ext>
            </a:extLst>
          </p:cNvPr>
          <p:cNvSpPr txBox="1"/>
          <p:nvPr/>
        </p:nvSpPr>
        <p:spPr>
          <a:xfrm>
            <a:off x="3544955" y="1285459"/>
            <a:ext cx="5102087" cy="646331"/>
          </a:xfrm>
          <a:prstGeom prst="rect">
            <a:avLst/>
          </a:prstGeom>
          <a:noFill/>
        </p:spPr>
        <p:txBody>
          <a:bodyPr wrap="square" rtlCol="0">
            <a:spAutoFit/>
          </a:bodyPr>
          <a:lstStyle/>
          <a:p>
            <a:pPr algn="ctr"/>
            <a:r>
              <a:rPr lang="en-US" sz="3600" dirty="0">
                <a:solidFill>
                  <a:schemeClr val="tx2">
                    <a:lumMod val="75000"/>
                    <a:lumOff val="25000"/>
                  </a:schemeClr>
                </a:solidFill>
              </a:rPr>
              <a:t>ETF Overview</a:t>
            </a:r>
          </a:p>
        </p:txBody>
      </p:sp>
      <p:sp>
        <p:nvSpPr>
          <p:cNvPr id="19" name="TextBox 18">
            <a:extLst>
              <a:ext uri="{FF2B5EF4-FFF2-40B4-BE49-F238E27FC236}">
                <a16:creationId xmlns:a16="http://schemas.microsoft.com/office/drawing/2014/main" id="{F95A64CF-096D-BDA5-F62F-0AC71B09FB1C}"/>
              </a:ext>
            </a:extLst>
          </p:cNvPr>
          <p:cNvSpPr txBox="1"/>
          <p:nvPr/>
        </p:nvSpPr>
        <p:spPr>
          <a:xfrm>
            <a:off x="421339" y="1935097"/>
            <a:ext cx="11349317" cy="1477328"/>
          </a:xfrm>
          <a:prstGeom prst="rect">
            <a:avLst/>
          </a:prstGeom>
          <a:noFill/>
        </p:spPr>
        <p:txBody>
          <a:bodyPr wrap="square" rtlCol="0">
            <a:spAutoFit/>
          </a:bodyPr>
          <a:lstStyle/>
          <a:p>
            <a:r>
              <a:rPr lang="en-US" dirty="0">
                <a:solidFill>
                  <a:schemeClr val="bg1"/>
                </a:solidFill>
              </a:rPr>
              <a:t>What is it: </a:t>
            </a:r>
            <a:r>
              <a:rPr lang="en-US" b="1" dirty="0">
                <a:solidFill>
                  <a:schemeClr val="bg1"/>
                </a:solidFill>
              </a:rPr>
              <a:t>IDGT</a:t>
            </a:r>
            <a:r>
              <a:rPr lang="en-US" dirty="0">
                <a:solidFill>
                  <a:schemeClr val="bg1"/>
                </a:solidFill>
              </a:rPr>
              <a:t> tracks U.S.-listed stocks involved in digital infrastructure—such as data storage, transmission, and processing. It selects </a:t>
            </a:r>
            <a:r>
              <a:rPr lang="en-US" b="1" dirty="0">
                <a:solidFill>
                  <a:schemeClr val="bg1"/>
                </a:solidFill>
              </a:rPr>
              <a:t>50 stocks</a:t>
            </a:r>
            <a:r>
              <a:rPr lang="en-US" dirty="0">
                <a:solidFill>
                  <a:schemeClr val="bg1"/>
                </a:solidFill>
              </a:rPr>
              <a:t> across </a:t>
            </a:r>
            <a:r>
              <a:rPr lang="en-US" b="1" dirty="0">
                <a:solidFill>
                  <a:schemeClr val="bg1"/>
                </a:solidFill>
              </a:rPr>
              <a:t>17 sub-industries</a:t>
            </a:r>
            <a:r>
              <a:rPr lang="en-US" dirty="0">
                <a:solidFill>
                  <a:schemeClr val="bg1"/>
                </a:solidFill>
              </a:rPr>
              <a:t> using a tiered approach: </a:t>
            </a:r>
            <a:r>
              <a:rPr lang="en-US" b="1" dirty="0">
                <a:solidFill>
                  <a:schemeClr val="bg1"/>
                </a:solidFill>
              </a:rPr>
              <a:t>Tier 1</a:t>
            </a:r>
            <a:r>
              <a:rPr lang="en-US" dirty="0">
                <a:solidFill>
                  <a:schemeClr val="bg1"/>
                </a:solidFill>
              </a:rPr>
              <a:t> includes telecom towers and data centers; </a:t>
            </a:r>
            <a:r>
              <a:rPr lang="en-US" b="1" dirty="0">
                <a:solidFill>
                  <a:schemeClr val="bg1"/>
                </a:solidFill>
              </a:rPr>
              <a:t>Tier 2</a:t>
            </a:r>
            <a:r>
              <a:rPr lang="en-US" dirty="0">
                <a:solidFill>
                  <a:schemeClr val="bg1"/>
                </a:solidFill>
              </a:rPr>
              <a:t> covers equipment and semiconductor firms. Tier 1 companies are prioritized, with Tier 2 added if needed. The fund applies strict caps at the stock and group level, rebalances </a:t>
            </a:r>
            <a:r>
              <a:rPr lang="en-US" b="1" dirty="0">
                <a:solidFill>
                  <a:schemeClr val="bg1"/>
                </a:solidFill>
              </a:rPr>
              <a:t>quarterly</a:t>
            </a:r>
            <a:r>
              <a:rPr lang="en-US" dirty="0">
                <a:solidFill>
                  <a:schemeClr val="bg1"/>
                </a:solidFill>
              </a:rPr>
              <a:t>, and is </a:t>
            </a:r>
            <a:r>
              <a:rPr lang="en-US" b="1" dirty="0">
                <a:solidFill>
                  <a:schemeClr val="bg1"/>
                </a:solidFill>
              </a:rPr>
              <a:t>reviewed annually</a:t>
            </a:r>
            <a:r>
              <a:rPr lang="en-US" dirty="0">
                <a:solidFill>
                  <a:schemeClr val="bg1"/>
                </a:solidFill>
              </a:rPr>
              <a:t>. Formerly known as </a:t>
            </a:r>
            <a:r>
              <a:rPr lang="en-US" b="1" dirty="0">
                <a:solidFill>
                  <a:schemeClr val="bg1"/>
                </a:solidFill>
              </a:rPr>
              <a:t>IGN</a:t>
            </a:r>
            <a:r>
              <a:rPr lang="en-US" dirty="0">
                <a:solidFill>
                  <a:schemeClr val="bg1"/>
                </a:solidFill>
              </a:rPr>
              <a:t>, it rebranded in </a:t>
            </a:r>
            <a:r>
              <a:rPr lang="en-US" b="1" dirty="0">
                <a:solidFill>
                  <a:schemeClr val="bg1"/>
                </a:solidFill>
              </a:rPr>
              <a:t>Dec. 2023</a:t>
            </a:r>
            <a:r>
              <a:rPr lang="en-US" dirty="0">
                <a:solidFill>
                  <a:schemeClr val="bg1"/>
                </a:solidFill>
              </a:rPr>
              <a:t>.</a:t>
            </a:r>
          </a:p>
        </p:txBody>
      </p:sp>
      <p:pic>
        <p:nvPicPr>
          <p:cNvPr id="5" name="Picture 4">
            <a:extLst>
              <a:ext uri="{FF2B5EF4-FFF2-40B4-BE49-F238E27FC236}">
                <a16:creationId xmlns:a16="http://schemas.microsoft.com/office/drawing/2014/main" id="{241B764B-ACFB-727A-4802-8E065CF17B35}"/>
              </a:ext>
            </a:extLst>
          </p:cNvPr>
          <p:cNvPicPr>
            <a:picLocks noChangeAspect="1"/>
          </p:cNvPicPr>
          <p:nvPr/>
        </p:nvPicPr>
        <p:blipFill>
          <a:blip r:embed="rId3"/>
          <a:stretch>
            <a:fillRect/>
          </a:stretch>
        </p:blipFill>
        <p:spPr>
          <a:xfrm>
            <a:off x="8648884" y="3428999"/>
            <a:ext cx="3235838" cy="2101675"/>
          </a:xfrm>
          <a:prstGeom prst="rect">
            <a:avLst/>
          </a:prstGeom>
        </p:spPr>
      </p:pic>
      <p:pic>
        <p:nvPicPr>
          <p:cNvPr id="9" name="Picture 8">
            <a:extLst>
              <a:ext uri="{FF2B5EF4-FFF2-40B4-BE49-F238E27FC236}">
                <a16:creationId xmlns:a16="http://schemas.microsoft.com/office/drawing/2014/main" id="{3C4E4EF7-0975-3664-A48F-E252207BAEBD}"/>
              </a:ext>
            </a:extLst>
          </p:cNvPr>
          <p:cNvPicPr>
            <a:picLocks noChangeAspect="1"/>
          </p:cNvPicPr>
          <p:nvPr/>
        </p:nvPicPr>
        <p:blipFill>
          <a:blip r:embed="rId4"/>
          <a:stretch>
            <a:fillRect/>
          </a:stretch>
        </p:blipFill>
        <p:spPr>
          <a:xfrm>
            <a:off x="5676152" y="4256579"/>
            <a:ext cx="2827008" cy="2122458"/>
          </a:xfrm>
          <a:prstGeom prst="rect">
            <a:avLst/>
          </a:prstGeom>
        </p:spPr>
      </p:pic>
      <p:pic>
        <p:nvPicPr>
          <p:cNvPr id="13" name="Picture 12">
            <a:extLst>
              <a:ext uri="{FF2B5EF4-FFF2-40B4-BE49-F238E27FC236}">
                <a16:creationId xmlns:a16="http://schemas.microsoft.com/office/drawing/2014/main" id="{330CCADF-304C-599A-0C18-E0080BABC291}"/>
              </a:ext>
            </a:extLst>
          </p:cNvPr>
          <p:cNvPicPr>
            <a:picLocks noChangeAspect="1"/>
          </p:cNvPicPr>
          <p:nvPr/>
        </p:nvPicPr>
        <p:blipFill>
          <a:blip r:embed="rId5"/>
          <a:stretch>
            <a:fillRect/>
          </a:stretch>
        </p:blipFill>
        <p:spPr>
          <a:xfrm>
            <a:off x="406229" y="3806025"/>
            <a:ext cx="4863694" cy="2658375"/>
          </a:xfrm>
          <a:prstGeom prst="rect">
            <a:avLst/>
          </a:prstGeom>
        </p:spPr>
      </p:pic>
    </p:spTree>
    <p:extLst>
      <p:ext uri="{BB962C8B-B14F-4D97-AF65-F5344CB8AC3E}">
        <p14:creationId xmlns:p14="http://schemas.microsoft.com/office/powerpoint/2010/main" val="263330814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6B57E32-822E-009C-856D-F2C689C8CCE0}"/>
            </a:ext>
          </a:extLst>
        </p:cNvPr>
        <p:cNvGrpSpPr/>
        <p:nvPr/>
      </p:nvGrpSpPr>
      <p:grpSpPr>
        <a:xfrm>
          <a:off x="0" y="0"/>
          <a:ext cx="0" cy="0"/>
          <a:chOff x="0" y="0"/>
          <a:chExt cx="0" cy="0"/>
        </a:xfrm>
      </p:grpSpPr>
      <p:pic>
        <p:nvPicPr>
          <p:cNvPr id="12" name="Content Placeholder 11" descr="Low angle view of a building&#10;&#10;AI-generated content may be incorrect.">
            <a:extLst>
              <a:ext uri="{FF2B5EF4-FFF2-40B4-BE49-F238E27FC236}">
                <a16:creationId xmlns:a16="http://schemas.microsoft.com/office/drawing/2014/main" id="{416A43BA-4495-26B3-438D-7DB69E5EF84C}"/>
              </a:ext>
            </a:extLst>
          </p:cNvPr>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6091570" y="0"/>
            <a:ext cx="6100429" cy="6858000"/>
          </a:xfrm>
        </p:spPr>
      </p:pic>
      <p:sp>
        <p:nvSpPr>
          <p:cNvPr id="14" name="Rectangle 13">
            <a:extLst>
              <a:ext uri="{FF2B5EF4-FFF2-40B4-BE49-F238E27FC236}">
                <a16:creationId xmlns:a16="http://schemas.microsoft.com/office/drawing/2014/main" id="{3D70D475-BE10-4D94-CA20-485E6A41FDC5}"/>
              </a:ext>
            </a:extLst>
          </p:cNvPr>
          <p:cNvSpPr/>
          <p:nvPr/>
        </p:nvSpPr>
        <p:spPr>
          <a:xfrm>
            <a:off x="0" y="0"/>
            <a:ext cx="12191999" cy="6858000"/>
          </a:xfrm>
          <a:prstGeom prst="rect">
            <a:avLst/>
          </a:prstGeom>
          <a:solidFill>
            <a:schemeClr val="bg1">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dirty="0"/>
          </a:p>
        </p:txBody>
      </p:sp>
      <p:sp>
        <p:nvSpPr>
          <p:cNvPr id="13" name="Rectangle 12">
            <a:extLst>
              <a:ext uri="{FF2B5EF4-FFF2-40B4-BE49-F238E27FC236}">
                <a16:creationId xmlns:a16="http://schemas.microsoft.com/office/drawing/2014/main" id="{52045EA2-09C6-41B7-B002-F9DFB650647D}"/>
              </a:ext>
            </a:extLst>
          </p:cNvPr>
          <p:cNvSpPr/>
          <p:nvPr/>
        </p:nvSpPr>
        <p:spPr>
          <a:xfrm>
            <a:off x="0" y="0"/>
            <a:ext cx="12192000" cy="6858000"/>
          </a:xfrm>
          <a:prstGeom prst="rect">
            <a:avLst/>
          </a:prstGeom>
          <a:solidFill>
            <a:schemeClr val="bg1">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dirty="0"/>
          </a:p>
        </p:txBody>
      </p:sp>
      <p:cxnSp>
        <p:nvCxnSpPr>
          <p:cNvPr id="8" name="Straight Connector 7">
            <a:extLst>
              <a:ext uri="{FF2B5EF4-FFF2-40B4-BE49-F238E27FC236}">
                <a16:creationId xmlns:a16="http://schemas.microsoft.com/office/drawing/2014/main" id="{C7CFEEB6-ED46-A4CB-E332-A3F9F01F10BE}"/>
              </a:ext>
            </a:extLst>
          </p:cNvPr>
          <p:cNvCxnSpPr>
            <a:cxnSpLocks/>
            <a:stCxn id="13" idx="0"/>
          </p:cNvCxnSpPr>
          <p:nvPr/>
        </p:nvCxnSpPr>
        <p:spPr>
          <a:xfrm>
            <a:off x="6096000" y="0"/>
            <a:ext cx="0" cy="6858000"/>
          </a:xfrm>
          <a:prstGeom prst="line">
            <a:avLst/>
          </a:prstGeom>
          <a:ln w="76200">
            <a:solidFill>
              <a:schemeClr val="bg2">
                <a:lumMod val="50000"/>
              </a:schemeClr>
            </a:solidFill>
            <a:prstDash val="dash"/>
          </a:ln>
        </p:spPr>
        <p:style>
          <a:lnRef idx="2">
            <a:schemeClr val="accent1"/>
          </a:lnRef>
          <a:fillRef idx="0">
            <a:schemeClr val="accent1"/>
          </a:fillRef>
          <a:effectRef idx="1">
            <a:schemeClr val="accent1"/>
          </a:effectRef>
          <a:fontRef idx="minor">
            <a:schemeClr val="tx1"/>
          </a:fontRef>
        </p:style>
      </p:cxnSp>
      <p:sp>
        <p:nvSpPr>
          <p:cNvPr id="15" name="TextBox 14">
            <a:extLst>
              <a:ext uri="{FF2B5EF4-FFF2-40B4-BE49-F238E27FC236}">
                <a16:creationId xmlns:a16="http://schemas.microsoft.com/office/drawing/2014/main" id="{7CC7C191-41A0-8EC1-3770-B69D7C25ABB0}"/>
              </a:ext>
            </a:extLst>
          </p:cNvPr>
          <p:cNvSpPr txBox="1"/>
          <p:nvPr/>
        </p:nvSpPr>
        <p:spPr>
          <a:xfrm>
            <a:off x="7010400" y="704740"/>
            <a:ext cx="4267200" cy="646331"/>
          </a:xfrm>
          <a:prstGeom prst="rect">
            <a:avLst/>
          </a:prstGeom>
          <a:noFill/>
        </p:spPr>
        <p:txBody>
          <a:bodyPr wrap="square" rtlCol="0">
            <a:spAutoFit/>
          </a:bodyPr>
          <a:lstStyle/>
          <a:p>
            <a:r>
              <a:rPr lang="en-US" sz="3600" dirty="0">
                <a:solidFill>
                  <a:srgbClr val="215F9A"/>
                </a:solidFill>
              </a:rPr>
              <a:t>Key Financial Ratios</a:t>
            </a:r>
          </a:p>
        </p:txBody>
      </p:sp>
      <p:sp>
        <p:nvSpPr>
          <p:cNvPr id="17" name="TextBox 16">
            <a:extLst>
              <a:ext uri="{FF2B5EF4-FFF2-40B4-BE49-F238E27FC236}">
                <a16:creationId xmlns:a16="http://schemas.microsoft.com/office/drawing/2014/main" id="{F24D8B05-ECD6-A39A-7C86-D4446BCF567A}"/>
              </a:ext>
            </a:extLst>
          </p:cNvPr>
          <p:cNvSpPr txBox="1"/>
          <p:nvPr/>
        </p:nvSpPr>
        <p:spPr>
          <a:xfrm>
            <a:off x="6683188" y="1465729"/>
            <a:ext cx="4594412" cy="1754326"/>
          </a:xfrm>
          <a:prstGeom prst="rect">
            <a:avLst/>
          </a:prstGeom>
          <a:noFill/>
        </p:spPr>
        <p:txBody>
          <a:bodyPr wrap="square" rtlCol="0">
            <a:spAutoFit/>
          </a:bodyPr>
          <a:lstStyle/>
          <a:p>
            <a:r>
              <a:rPr lang="en-US" dirty="0">
                <a:solidFill>
                  <a:srgbClr val="215F9A"/>
                </a:solidFill>
              </a:rPr>
              <a:t>P/E ratio: 38.33</a:t>
            </a:r>
          </a:p>
          <a:p>
            <a:r>
              <a:rPr lang="en-US" dirty="0">
                <a:solidFill>
                  <a:srgbClr val="215F9A"/>
                </a:solidFill>
              </a:rPr>
              <a:t>P/B ratio: 3.97</a:t>
            </a:r>
          </a:p>
          <a:p>
            <a:r>
              <a:rPr lang="en-US" dirty="0">
                <a:solidFill>
                  <a:srgbClr val="215F9A"/>
                </a:solidFill>
              </a:rPr>
              <a:t>Discount/Premium to NAV: -0.04% </a:t>
            </a:r>
          </a:p>
          <a:p>
            <a:endParaRPr lang="en-US" dirty="0">
              <a:solidFill>
                <a:srgbClr val="215F9A"/>
              </a:solidFill>
            </a:endParaRPr>
          </a:p>
          <a:p>
            <a:r>
              <a:rPr lang="en-US" dirty="0">
                <a:solidFill>
                  <a:srgbClr val="215F9A"/>
                </a:solidFill>
              </a:rPr>
              <a:t> </a:t>
            </a:r>
          </a:p>
          <a:p>
            <a:endParaRPr lang="en-US" dirty="0">
              <a:solidFill>
                <a:srgbClr val="215F9A"/>
              </a:solidFill>
            </a:endParaRPr>
          </a:p>
        </p:txBody>
      </p:sp>
      <p:sp>
        <p:nvSpPr>
          <p:cNvPr id="18" name="TextBox 17">
            <a:extLst>
              <a:ext uri="{FF2B5EF4-FFF2-40B4-BE49-F238E27FC236}">
                <a16:creationId xmlns:a16="http://schemas.microsoft.com/office/drawing/2014/main" id="{2C98CEB7-5255-19BF-F491-3A506BE9FBE3}"/>
              </a:ext>
            </a:extLst>
          </p:cNvPr>
          <p:cNvSpPr txBox="1"/>
          <p:nvPr/>
        </p:nvSpPr>
        <p:spPr>
          <a:xfrm>
            <a:off x="914400" y="704740"/>
            <a:ext cx="4267200" cy="646331"/>
          </a:xfrm>
          <a:prstGeom prst="rect">
            <a:avLst/>
          </a:prstGeom>
          <a:noFill/>
        </p:spPr>
        <p:txBody>
          <a:bodyPr wrap="square" rtlCol="0">
            <a:spAutoFit/>
          </a:bodyPr>
          <a:lstStyle/>
          <a:p>
            <a:r>
              <a:rPr lang="en-US" sz="3600" dirty="0">
                <a:solidFill>
                  <a:srgbClr val="215F9A"/>
                </a:solidFill>
              </a:rPr>
              <a:t>ETF Overview</a:t>
            </a:r>
          </a:p>
        </p:txBody>
      </p:sp>
      <p:sp>
        <p:nvSpPr>
          <p:cNvPr id="21" name="TextBox 20">
            <a:extLst>
              <a:ext uri="{FF2B5EF4-FFF2-40B4-BE49-F238E27FC236}">
                <a16:creationId xmlns:a16="http://schemas.microsoft.com/office/drawing/2014/main" id="{AA0069E4-500A-46FE-1D23-5672C0996E14}"/>
              </a:ext>
            </a:extLst>
          </p:cNvPr>
          <p:cNvSpPr txBox="1"/>
          <p:nvPr/>
        </p:nvSpPr>
        <p:spPr>
          <a:xfrm>
            <a:off x="510988" y="1351071"/>
            <a:ext cx="4594412" cy="2308324"/>
          </a:xfrm>
          <a:prstGeom prst="rect">
            <a:avLst/>
          </a:prstGeom>
          <a:noFill/>
        </p:spPr>
        <p:txBody>
          <a:bodyPr wrap="square" rtlCol="0">
            <a:spAutoFit/>
          </a:bodyPr>
          <a:lstStyle/>
          <a:p>
            <a:r>
              <a:rPr lang="en-US" dirty="0">
                <a:solidFill>
                  <a:srgbClr val="215F9A"/>
                </a:solidFill>
              </a:rPr>
              <a:t>Stock ticker: IDGT</a:t>
            </a:r>
          </a:p>
          <a:p>
            <a:r>
              <a:rPr lang="en-US" dirty="0">
                <a:solidFill>
                  <a:srgbClr val="215F9A"/>
                </a:solidFill>
              </a:rPr>
              <a:t>Name: iShares U.S. Digital Infrastructure and Real Estate ETF</a:t>
            </a:r>
          </a:p>
          <a:p>
            <a:r>
              <a:rPr lang="en-US" dirty="0">
                <a:solidFill>
                  <a:srgbClr val="215F9A"/>
                </a:solidFill>
              </a:rPr>
              <a:t>Industry: Real Estate</a:t>
            </a:r>
          </a:p>
          <a:p>
            <a:r>
              <a:rPr lang="en-US" dirty="0">
                <a:solidFill>
                  <a:srgbClr val="215F9A"/>
                </a:solidFill>
              </a:rPr>
              <a:t>Current stock price: 82.78</a:t>
            </a:r>
          </a:p>
          <a:p>
            <a:r>
              <a:rPr lang="en-US" dirty="0">
                <a:solidFill>
                  <a:srgbClr val="215F9A"/>
                </a:solidFill>
              </a:rPr>
              <a:t>Number of holdings:  26</a:t>
            </a:r>
          </a:p>
          <a:p>
            <a:r>
              <a:rPr lang="en-US" dirty="0">
                <a:solidFill>
                  <a:srgbClr val="215F9A"/>
                </a:solidFill>
              </a:rPr>
              <a:t> </a:t>
            </a:r>
          </a:p>
          <a:p>
            <a:endParaRPr lang="en-US" dirty="0">
              <a:solidFill>
                <a:srgbClr val="215F9A"/>
              </a:solidFill>
            </a:endParaRPr>
          </a:p>
        </p:txBody>
      </p:sp>
      <p:sp>
        <p:nvSpPr>
          <p:cNvPr id="22" name="TextBox 21">
            <a:extLst>
              <a:ext uri="{FF2B5EF4-FFF2-40B4-BE49-F238E27FC236}">
                <a16:creationId xmlns:a16="http://schemas.microsoft.com/office/drawing/2014/main" id="{56562267-5184-3930-E2CF-263D2C3A22FA}"/>
              </a:ext>
            </a:extLst>
          </p:cNvPr>
          <p:cNvSpPr txBox="1"/>
          <p:nvPr/>
        </p:nvSpPr>
        <p:spPr>
          <a:xfrm>
            <a:off x="674594" y="3105834"/>
            <a:ext cx="4267200" cy="646331"/>
          </a:xfrm>
          <a:prstGeom prst="rect">
            <a:avLst/>
          </a:prstGeom>
          <a:noFill/>
        </p:spPr>
        <p:txBody>
          <a:bodyPr wrap="square" rtlCol="0">
            <a:spAutoFit/>
          </a:bodyPr>
          <a:lstStyle/>
          <a:p>
            <a:r>
              <a:rPr lang="en-US" sz="3600" dirty="0">
                <a:solidFill>
                  <a:srgbClr val="215F9A"/>
                </a:solidFill>
              </a:rPr>
              <a:t>ETF Financials </a:t>
            </a:r>
          </a:p>
        </p:txBody>
      </p:sp>
      <p:sp>
        <p:nvSpPr>
          <p:cNvPr id="23" name="TextBox 22">
            <a:extLst>
              <a:ext uri="{FF2B5EF4-FFF2-40B4-BE49-F238E27FC236}">
                <a16:creationId xmlns:a16="http://schemas.microsoft.com/office/drawing/2014/main" id="{8CE185EC-A2FA-76CA-3962-7451CE09ED26}"/>
              </a:ext>
            </a:extLst>
          </p:cNvPr>
          <p:cNvSpPr txBox="1"/>
          <p:nvPr/>
        </p:nvSpPr>
        <p:spPr>
          <a:xfrm>
            <a:off x="510988" y="3717804"/>
            <a:ext cx="4594412" cy="2031325"/>
          </a:xfrm>
          <a:prstGeom prst="rect">
            <a:avLst/>
          </a:prstGeom>
          <a:noFill/>
        </p:spPr>
        <p:txBody>
          <a:bodyPr wrap="square" rtlCol="0">
            <a:spAutoFit/>
          </a:bodyPr>
          <a:lstStyle/>
          <a:p>
            <a:r>
              <a:rPr lang="en-US" dirty="0">
                <a:solidFill>
                  <a:srgbClr val="215F9A"/>
                </a:solidFill>
              </a:rPr>
              <a:t>Dividend yield: 1.40%</a:t>
            </a:r>
          </a:p>
          <a:p>
            <a:r>
              <a:rPr lang="en-US" dirty="0">
                <a:solidFill>
                  <a:srgbClr val="215F9A"/>
                </a:solidFill>
              </a:rPr>
              <a:t>Expense ratio: 0.39%</a:t>
            </a:r>
          </a:p>
          <a:p>
            <a:r>
              <a:rPr lang="en-US" dirty="0">
                <a:solidFill>
                  <a:srgbClr val="215F9A"/>
                </a:solidFill>
              </a:rPr>
              <a:t>Net Asset Value (NAV): 84.34</a:t>
            </a:r>
          </a:p>
          <a:p>
            <a:r>
              <a:rPr lang="en-US" dirty="0">
                <a:solidFill>
                  <a:srgbClr val="215F9A"/>
                </a:solidFill>
              </a:rPr>
              <a:t>Assets Under Management (AUM): 115.89 M </a:t>
            </a:r>
          </a:p>
          <a:p>
            <a:r>
              <a:rPr lang="en-US" dirty="0">
                <a:solidFill>
                  <a:srgbClr val="215F9A"/>
                </a:solidFill>
              </a:rPr>
              <a:t>Funds flows: 60.20 M</a:t>
            </a:r>
          </a:p>
          <a:p>
            <a:r>
              <a:rPr lang="en-US" dirty="0">
                <a:solidFill>
                  <a:srgbClr val="215F9A"/>
                </a:solidFill>
              </a:rPr>
              <a:t> </a:t>
            </a:r>
          </a:p>
          <a:p>
            <a:endParaRPr lang="en-US" dirty="0">
              <a:solidFill>
                <a:srgbClr val="215F9A"/>
              </a:solidFill>
            </a:endParaRPr>
          </a:p>
        </p:txBody>
      </p:sp>
      <p:sp>
        <p:nvSpPr>
          <p:cNvPr id="26" name="TextBox 25">
            <a:extLst>
              <a:ext uri="{FF2B5EF4-FFF2-40B4-BE49-F238E27FC236}">
                <a16:creationId xmlns:a16="http://schemas.microsoft.com/office/drawing/2014/main" id="{D69EA063-6962-8CE8-6B4C-EE38B42036DC}"/>
              </a:ext>
            </a:extLst>
          </p:cNvPr>
          <p:cNvSpPr txBox="1"/>
          <p:nvPr/>
        </p:nvSpPr>
        <p:spPr>
          <a:xfrm>
            <a:off x="6929770" y="3428999"/>
            <a:ext cx="4267200" cy="646331"/>
          </a:xfrm>
          <a:prstGeom prst="rect">
            <a:avLst/>
          </a:prstGeom>
          <a:noFill/>
        </p:spPr>
        <p:txBody>
          <a:bodyPr wrap="square" rtlCol="0">
            <a:spAutoFit/>
          </a:bodyPr>
          <a:lstStyle/>
          <a:p>
            <a:r>
              <a:rPr lang="en-US" sz="3600" dirty="0">
                <a:solidFill>
                  <a:srgbClr val="215F9A"/>
                </a:solidFill>
              </a:rPr>
              <a:t>Valuation Summary</a:t>
            </a:r>
          </a:p>
        </p:txBody>
      </p:sp>
      <p:sp>
        <p:nvSpPr>
          <p:cNvPr id="2" name="TextBox 1">
            <a:extLst>
              <a:ext uri="{FF2B5EF4-FFF2-40B4-BE49-F238E27FC236}">
                <a16:creationId xmlns:a16="http://schemas.microsoft.com/office/drawing/2014/main" id="{3CD455A0-5E30-1D55-9601-F9978F088BB1}"/>
              </a:ext>
            </a:extLst>
          </p:cNvPr>
          <p:cNvSpPr txBox="1"/>
          <p:nvPr/>
        </p:nvSpPr>
        <p:spPr>
          <a:xfrm>
            <a:off x="6558456" y="4075330"/>
            <a:ext cx="5122556" cy="2308324"/>
          </a:xfrm>
          <a:prstGeom prst="rect">
            <a:avLst/>
          </a:prstGeom>
          <a:noFill/>
        </p:spPr>
        <p:txBody>
          <a:bodyPr wrap="square" rtlCol="0">
            <a:spAutoFit/>
          </a:bodyPr>
          <a:lstStyle/>
          <a:p>
            <a:r>
              <a:rPr lang="en-US" dirty="0">
                <a:solidFill>
                  <a:srgbClr val="215F9A"/>
                </a:solidFill>
              </a:rPr>
              <a:t>IDGT appears </a:t>
            </a:r>
            <a:r>
              <a:rPr lang="en-US" b="1" dirty="0">
                <a:solidFill>
                  <a:srgbClr val="FF0000"/>
                </a:solidFill>
              </a:rPr>
              <a:t>overvalued</a:t>
            </a:r>
            <a:r>
              <a:rPr lang="en-US" dirty="0">
                <a:solidFill>
                  <a:srgbClr val="215F9A"/>
                </a:solidFill>
              </a:rPr>
              <a:t>, trading at a steep P/E ratio of 38.33 and a high P/B ratio of 3.97, well above typical real estate ETF benchmarks. Despite a slight discount to NAV (−0.04%), these elevated valuation metrics suggest investors are paying a premium for its digital infrastructure exposure.</a:t>
            </a:r>
          </a:p>
          <a:p>
            <a:endParaRPr lang="en-US" dirty="0">
              <a:solidFill>
                <a:srgbClr val="215F9A"/>
              </a:solidFill>
            </a:endParaRPr>
          </a:p>
        </p:txBody>
      </p:sp>
    </p:spTree>
    <p:extLst>
      <p:ext uri="{BB962C8B-B14F-4D97-AF65-F5344CB8AC3E}">
        <p14:creationId xmlns:p14="http://schemas.microsoft.com/office/powerpoint/2010/main" val="116822588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324603C-448D-551F-CF09-FDAFEA584CBB}"/>
            </a:ext>
          </a:extLst>
        </p:cNvPr>
        <p:cNvGrpSpPr/>
        <p:nvPr/>
      </p:nvGrpSpPr>
      <p:grpSpPr>
        <a:xfrm>
          <a:off x="0" y="0"/>
          <a:ext cx="0" cy="0"/>
          <a:chOff x="0" y="0"/>
          <a:chExt cx="0" cy="0"/>
        </a:xfrm>
      </p:grpSpPr>
      <p:pic>
        <p:nvPicPr>
          <p:cNvPr id="5" name="Picture 4">
            <a:extLst>
              <a:ext uri="{FF2B5EF4-FFF2-40B4-BE49-F238E27FC236}">
                <a16:creationId xmlns:a16="http://schemas.microsoft.com/office/drawing/2014/main" id="{31B101E4-631D-339F-0590-DB735AFC85A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22858"/>
            <a:ext cx="12192000" cy="6880858"/>
          </a:xfrm>
          <a:prstGeom prst="rect">
            <a:avLst/>
          </a:prstGeom>
        </p:spPr>
      </p:pic>
      <p:sp>
        <p:nvSpPr>
          <p:cNvPr id="6" name="Rectangle 5">
            <a:extLst>
              <a:ext uri="{FF2B5EF4-FFF2-40B4-BE49-F238E27FC236}">
                <a16:creationId xmlns:a16="http://schemas.microsoft.com/office/drawing/2014/main" id="{CB17D5E7-69C3-40CD-B04D-919D083CB43F}"/>
              </a:ext>
            </a:extLst>
          </p:cNvPr>
          <p:cNvSpPr/>
          <p:nvPr/>
        </p:nvSpPr>
        <p:spPr>
          <a:xfrm>
            <a:off x="-123266" y="-85845"/>
            <a:ext cx="12438531" cy="7162505"/>
          </a:xfrm>
          <a:prstGeom prst="rect">
            <a:avLst/>
          </a:prstGeom>
          <a:solidFill>
            <a:schemeClr val="dk1">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dirty="0"/>
          </a:p>
        </p:txBody>
      </p:sp>
      <p:sp>
        <p:nvSpPr>
          <p:cNvPr id="7" name="Rectangle 6">
            <a:extLst>
              <a:ext uri="{FF2B5EF4-FFF2-40B4-BE49-F238E27FC236}">
                <a16:creationId xmlns:a16="http://schemas.microsoft.com/office/drawing/2014/main" id="{B90920A0-1181-6987-4D87-D502709C0E1F}"/>
              </a:ext>
            </a:extLst>
          </p:cNvPr>
          <p:cNvSpPr/>
          <p:nvPr/>
        </p:nvSpPr>
        <p:spPr>
          <a:xfrm>
            <a:off x="0" y="-91684"/>
            <a:ext cx="12438531" cy="7018510"/>
          </a:xfrm>
          <a:prstGeom prst="rect">
            <a:avLst/>
          </a:prstGeom>
          <a:solidFill>
            <a:schemeClr val="dk1">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dirty="0"/>
          </a:p>
        </p:txBody>
      </p:sp>
      <p:sp>
        <p:nvSpPr>
          <p:cNvPr id="8" name="TextBox 7">
            <a:extLst>
              <a:ext uri="{FF2B5EF4-FFF2-40B4-BE49-F238E27FC236}">
                <a16:creationId xmlns:a16="http://schemas.microsoft.com/office/drawing/2014/main" id="{1348986E-D500-3DE5-0D4F-C29EE1089648}"/>
              </a:ext>
            </a:extLst>
          </p:cNvPr>
          <p:cNvSpPr txBox="1"/>
          <p:nvPr/>
        </p:nvSpPr>
        <p:spPr>
          <a:xfrm>
            <a:off x="188843" y="203786"/>
            <a:ext cx="5585012" cy="369332"/>
          </a:xfrm>
          <a:prstGeom prst="rect">
            <a:avLst/>
          </a:prstGeom>
          <a:noFill/>
        </p:spPr>
        <p:txBody>
          <a:bodyPr wrap="square" rtlCol="0">
            <a:spAutoFit/>
          </a:bodyPr>
          <a:lstStyle/>
          <a:p>
            <a:r>
              <a:rPr lang="en-US" dirty="0">
                <a:solidFill>
                  <a:srgbClr val="215F9A"/>
                </a:solidFill>
              </a:rPr>
              <a:t>Monthly timeframe: IDGT </a:t>
            </a:r>
          </a:p>
        </p:txBody>
      </p:sp>
      <p:sp>
        <p:nvSpPr>
          <p:cNvPr id="4" name="TextBox 3">
            <a:extLst>
              <a:ext uri="{FF2B5EF4-FFF2-40B4-BE49-F238E27FC236}">
                <a16:creationId xmlns:a16="http://schemas.microsoft.com/office/drawing/2014/main" id="{75F8B470-BDAA-BFB3-70CF-E9D3F5B129CC}"/>
              </a:ext>
            </a:extLst>
          </p:cNvPr>
          <p:cNvSpPr txBox="1"/>
          <p:nvPr/>
        </p:nvSpPr>
        <p:spPr>
          <a:xfrm>
            <a:off x="188842" y="996659"/>
            <a:ext cx="1925024" cy="1200329"/>
          </a:xfrm>
          <a:prstGeom prst="rect">
            <a:avLst/>
          </a:prstGeom>
          <a:noFill/>
        </p:spPr>
        <p:txBody>
          <a:bodyPr wrap="square" rtlCol="0">
            <a:spAutoFit/>
          </a:bodyPr>
          <a:lstStyle/>
          <a:p>
            <a:r>
              <a:rPr lang="en-US" dirty="0">
                <a:solidFill>
                  <a:schemeClr val="accent6"/>
                </a:solidFill>
              </a:rPr>
              <a:t>Uptrend</a:t>
            </a:r>
            <a:r>
              <a:rPr lang="en-US" dirty="0">
                <a:solidFill>
                  <a:schemeClr val="bg1"/>
                </a:solidFill>
              </a:rPr>
              <a:t> on the monthly, higher lows with higher highs</a:t>
            </a:r>
          </a:p>
        </p:txBody>
      </p:sp>
      <p:sp>
        <p:nvSpPr>
          <p:cNvPr id="9" name="TextBox 8">
            <a:extLst>
              <a:ext uri="{FF2B5EF4-FFF2-40B4-BE49-F238E27FC236}">
                <a16:creationId xmlns:a16="http://schemas.microsoft.com/office/drawing/2014/main" id="{6FC2B83C-5DE1-6961-5435-A6DAC0EB19B4}"/>
              </a:ext>
            </a:extLst>
          </p:cNvPr>
          <p:cNvSpPr txBox="1"/>
          <p:nvPr/>
        </p:nvSpPr>
        <p:spPr>
          <a:xfrm>
            <a:off x="188842" y="2616675"/>
            <a:ext cx="1789873" cy="923330"/>
          </a:xfrm>
          <a:prstGeom prst="rect">
            <a:avLst/>
          </a:prstGeom>
          <a:noFill/>
        </p:spPr>
        <p:txBody>
          <a:bodyPr wrap="square" rtlCol="0">
            <a:spAutoFit/>
          </a:bodyPr>
          <a:lstStyle/>
          <a:p>
            <a:r>
              <a:rPr lang="en-US" dirty="0">
                <a:solidFill>
                  <a:schemeClr val="bg1"/>
                </a:solidFill>
              </a:rPr>
              <a:t>RSI in the 60s, not yet overbought</a:t>
            </a:r>
          </a:p>
        </p:txBody>
      </p:sp>
      <p:sp>
        <p:nvSpPr>
          <p:cNvPr id="10" name="TextBox 9">
            <a:extLst>
              <a:ext uri="{FF2B5EF4-FFF2-40B4-BE49-F238E27FC236}">
                <a16:creationId xmlns:a16="http://schemas.microsoft.com/office/drawing/2014/main" id="{E8EB3777-FFF2-EDBB-A156-CEBE86E79B97}"/>
              </a:ext>
            </a:extLst>
          </p:cNvPr>
          <p:cNvSpPr txBox="1"/>
          <p:nvPr/>
        </p:nvSpPr>
        <p:spPr>
          <a:xfrm>
            <a:off x="188842" y="3959692"/>
            <a:ext cx="1925024" cy="1477328"/>
          </a:xfrm>
          <a:prstGeom prst="rect">
            <a:avLst/>
          </a:prstGeom>
          <a:noFill/>
        </p:spPr>
        <p:txBody>
          <a:bodyPr wrap="square" rtlCol="0">
            <a:spAutoFit/>
          </a:bodyPr>
          <a:lstStyle/>
          <a:p>
            <a:r>
              <a:rPr lang="en-US" dirty="0">
                <a:solidFill>
                  <a:schemeClr val="bg1"/>
                </a:solidFill>
              </a:rPr>
              <a:t>Note: Double bottom pattern formation (</a:t>
            </a:r>
            <a:r>
              <a:rPr lang="en-US" dirty="0">
                <a:solidFill>
                  <a:schemeClr val="accent6"/>
                </a:solidFill>
              </a:rPr>
              <a:t>Bullish formation</a:t>
            </a:r>
            <a:r>
              <a:rPr lang="en-US" dirty="0">
                <a:solidFill>
                  <a:schemeClr val="bg1"/>
                </a:solidFill>
              </a:rPr>
              <a:t>)</a:t>
            </a:r>
          </a:p>
        </p:txBody>
      </p:sp>
      <p:pic>
        <p:nvPicPr>
          <p:cNvPr id="3" name="Picture 2">
            <a:extLst>
              <a:ext uri="{FF2B5EF4-FFF2-40B4-BE49-F238E27FC236}">
                <a16:creationId xmlns:a16="http://schemas.microsoft.com/office/drawing/2014/main" id="{F4CD7E9D-6A09-1C83-8CEC-98C729286948}"/>
              </a:ext>
            </a:extLst>
          </p:cNvPr>
          <p:cNvPicPr>
            <a:picLocks noChangeAspect="1"/>
          </p:cNvPicPr>
          <p:nvPr/>
        </p:nvPicPr>
        <p:blipFill>
          <a:blip r:embed="rId3"/>
          <a:stretch>
            <a:fillRect/>
          </a:stretch>
        </p:blipFill>
        <p:spPr>
          <a:xfrm>
            <a:off x="2649682" y="985027"/>
            <a:ext cx="9164781" cy="5452225"/>
          </a:xfrm>
          <a:prstGeom prst="rect">
            <a:avLst/>
          </a:prstGeom>
        </p:spPr>
      </p:pic>
    </p:spTree>
    <p:extLst>
      <p:ext uri="{BB962C8B-B14F-4D97-AF65-F5344CB8AC3E}">
        <p14:creationId xmlns:p14="http://schemas.microsoft.com/office/powerpoint/2010/main" val="119810720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CC45C3C-FC3E-8E60-C932-374764707736}"/>
            </a:ext>
          </a:extLst>
        </p:cNvPr>
        <p:cNvGrpSpPr/>
        <p:nvPr/>
      </p:nvGrpSpPr>
      <p:grpSpPr>
        <a:xfrm>
          <a:off x="0" y="0"/>
          <a:ext cx="0" cy="0"/>
          <a:chOff x="0" y="0"/>
          <a:chExt cx="0" cy="0"/>
        </a:xfrm>
      </p:grpSpPr>
      <p:pic>
        <p:nvPicPr>
          <p:cNvPr id="5" name="Picture 4">
            <a:extLst>
              <a:ext uri="{FF2B5EF4-FFF2-40B4-BE49-F238E27FC236}">
                <a16:creationId xmlns:a16="http://schemas.microsoft.com/office/drawing/2014/main" id="{80ED6D35-1D09-C363-90DF-0D8B2D26D73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22858"/>
            <a:ext cx="12192000" cy="6880858"/>
          </a:xfrm>
          <a:prstGeom prst="rect">
            <a:avLst/>
          </a:prstGeom>
        </p:spPr>
      </p:pic>
      <p:sp>
        <p:nvSpPr>
          <p:cNvPr id="6" name="Rectangle 5">
            <a:extLst>
              <a:ext uri="{FF2B5EF4-FFF2-40B4-BE49-F238E27FC236}">
                <a16:creationId xmlns:a16="http://schemas.microsoft.com/office/drawing/2014/main" id="{62CDFA7B-6ECE-B5B5-C342-1A65E67CCB9F}"/>
              </a:ext>
            </a:extLst>
          </p:cNvPr>
          <p:cNvSpPr/>
          <p:nvPr/>
        </p:nvSpPr>
        <p:spPr>
          <a:xfrm>
            <a:off x="-123266" y="-85845"/>
            <a:ext cx="12438531" cy="7162505"/>
          </a:xfrm>
          <a:prstGeom prst="rect">
            <a:avLst/>
          </a:prstGeom>
          <a:solidFill>
            <a:schemeClr val="dk1">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dirty="0"/>
          </a:p>
        </p:txBody>
      </p:sp>
      <p:sp>
        <p:nvSpPr>
          <p:cNvPr id="7" name="Rectangle 6">
            <a:extLst>
              <a:ext uri="{FF2B5EF4-FFF2-40B4-BE49-F238E27FC236}">
                <a16:creationId xmlns:a16="http://schemas.microsoft.com/office/drawing/2014/main" id="{7871E165-8B7B-96AC-85A3-3ED7044EE91C}"/>
              </a:ext>
            </a:extLst>
          </p:cNvPr>
          <p:cNvSpPr/>
          <p:nvPr/>
        </p:nvSpPr>
        <p:spPr>
          <a:xfrm>
            <a:off x="0" y="-91684"/>
            <a:ext cx="12438531" cy="7018510"/>
          </a:xfrm>
          <a:prstGeom prst="rect">
            <a:avLst/>
          </a:prstGeom>
          <a:solidFill>
            <a:schemeClr val="dk1">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dirty="0"/>
          </a:p>
        </p:txBody>
      </p:sp>
      <p:sp>
        <p:nvSpPr>
          <p:cNvPr id="8" name="TextBox 7">
            <a:extLst>
              <a:ext uri="{FF2B5EF4-FFF2-40B4-BE49-F238E27FC236}">
                <a16:creationId xmlns:a16="http://schemas.microsoft.com/office/drawing/2014/main" id="{7764C35F-A529-F498-50A1-B8FBCA5FBB39}"/>
              </a:ext>
            </a:extLst>
          </p:cNvPr>
          <p:cNvSpPr txBox="1"/>
          <p:nvPr/>
        </p:nvSpPr>
        <p:spPr>
          <a:xfrm>
            <a:off x="188843" y="203786"/>
            <a:ext cx="5585012" cy="369332"/>
          </a:xfrm>
          <a:prstGeom prst="rect">
            <a:avLst/>
          </a:prstGeom>
          <a:noFill/>
        </p:spPr>
        <p:txBody>
          <a:bodyPr wrap="square" rtlCol="0">
            <a:spAutoFit/>
          </a:bodyPr>
          <a:lstStyle/>
          <a:p>
            <a:r>
              <a:rPr lang="en-US" dirty="0">
                <a:solidFill>
                  <a:srgbClr val="215F9A"/>
                </a:solidFill>
              </a:rPr>
              <a:t>Weekly timeframe: IDGT </a:t>
            </a:r>
          </a:p>
        </p:txBody>
      </p:sp>
      <p:sp>
        <p:nvSpPr>
          <p:cNvPr id="4" name="TextBox 3">
            <a:extLst>
              <a:ext uri="{FF2B5EF4-FFF2-40B4-BE49-F238E27FC236}">
                <a16:creationId xmlns:a16="http://schemas.microsoft.com/office/drawing/2014/main" id="{638CAAE8-86BB-19C5-A9F9-3150B230BA4E}"/>
              </a:ext>
            </a:extLst>
          </p:cNvPr>
          <p:cNvSpPr txBox="1"/>
          <p:nvPr/>
        </p:nvSpPr>
        <p:spPr>
          <a:xfrm>
            <a:off x="188842" y="996659"/>
            <a:ext cx="1925024" cy="923330"/>
          </a:xfrm>
          <a:prstGeom prst="rect">
            <a:avLst/>
          </a:prstGeom>
          <a:noFill/>
        </p:spPr>
        <p:txBody>
          <a:bodyPr wrap="square" rtlCol="0">
            <a:spAutoFit/>
          </a:bodyPr>
          <a:lstStyle/>
          <a:p>
            <a:r>
              <a:rPr lang="en-US" dirty="0">
                <a:solidFill>
                  <a:schemeClr val="accent6"/>
                </a:solidFill>
              </a:rPr>
              <a:t>Bullish </a:t>
            </a:r>
            <a:r>
              <a:rPr lang="en-US" dirty="0">
                <a:solidFill>
                  <a:schemeClr val="bg1"/>
                </a:solidFill>
              </a:rPr>
              <a:t>8 SMA over the 21 EMA crossover</a:t>
            </a:r>
          </a:p>
        </p:txBody>
      </p:sp>
      <p:sp>
        <p:nvSpPr>
          <p:cNvPr id="10" name="TextBox 9">
            <a:extLst>
              <a:ext uri="{FF2B5EF4-FFF2-40B4-BE49-F238E27FC236}">
                <a16:creationId xmlns:a16="http://schemas.microsoft.com/office/drawing/2014/main" id="{AF4CCD5A-355E-FEF6-7BE0-C6ABF8A7DDE4}"/>
              </a:ext>
            </a:extLst>
          </p:cNvPr>
          <p:cNvSpPr txBox="1"/>
          <p:nvPr/>
        </p:nvSpPr>
        <p:spPr>
          <a:xfrm>
            <a:off x="283107" y="2421838"/>
            <a:ext cx="1925024" cy="2862322"/>
          </a:xfrm>
          <a:prstGeom prst="rect">
            <a:avLst/>
          </a:prstGeom>
          <a:noFill/>
        </p:spPr>
        <p:txBody>
          <a:bodyPr wrap="square" rtlCol="0">
            <a:spAutoFit/>
          </a:bodyPr>
          <a:lstStyle/>
          <a:p>
            <a:r>
              <a:rPr lang="en-US" dirty="0">
                <a:solidFill>
                  <a:schemeClr val="bg1"/>
                </a:solidFill>
              </a:rPr>
              <a:t>Note: broke the $80 resistance level twice, finding rejection at ~$85. Wait for confirmation that $80 can act as support and break to the upside</a:t>
            </a:r>
          </a:p>
        </p:txBody>
      </p:sp>
      <p:pic>
        <p:nvPicPr>
          <p:cNvPr id="11" name="Picture 10">
            <a:extLst>
              <a:ext uri="{FF2B5EF4-FFF2-40B4-BE49-F238E27FC236}">
                <a16:creationId xmlns:a16="http://schemas.microsoft.com/office/drawing/2014/main" id="{7E9AAB4B-8B99-CD46-8F8B-71A5E6B62259}"/>
              </a:ext>
            </a:extLst>
          </p:cNvPr>
          <p:cNvPicPr>
            <a:picLocks noChangeAspect="1"/>
          </p:cNvPicPr>
          <p:nvPr/>
        </p:nvPicPr>
        <p:blipFill>
          <a:blip r:embed="rId3"/>
          <a:stretch>
            <a:fillRect/>
          </a:stretch>
        </p:blipFill>
        <p:spPr>
          <a:xfrm>
            <a:off x="2302395" y="799762"/>
            <a:ext cx="9565925" cy="5646325"/>
          </a:xfrm>
          <a:prstGeom prst="rect">
            <a:avLst/>
          </a:prstGeom>
        </p:spPr>
      </p:pic>
    </p:spTree>
    <p:extLst>
      <p:ext uri="{BB962C8B-B14F-4D97-AF65-F5344CB8AC3E}">
        <p14:creationId xmlns:p14="http://schemas.microsoft.com/office/powerpoint/2010/main" val="220840043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CF6E1E5-A228-19B6-7A3E-6F28E06750B6}"/>
            </a:ext>
          </a:extLst>
        </p:cNvPr>
        <p:cNvGrpSpPr/>
        <p:nvPr/>
      </p:nvGrpSpPr>
      <p:grpSpPr>
        <a:xfrm>
          <a:off x="0" y="0"/>
          <a:ext cx="0" cy="0"/>
          <a:chOff x="0" y="0"/>
          <a:chExt cx="0" cy="0"/>
        </a:xfrm>
      </p:grpSpPr>
      <p:pic>
        <p:nvPicPr>
          <p:cNvPr id="15" name="Picture 14" descr="Looking up view of tall buildings&#10;&#10;AI-generated content may be incorrect.">
            <a:extLst>
              <a:ext uri="{FF2B5EF4-FFF2-40B4-BE49-F238E27FC236}">
                <a16:creationId xmlns:a16="http://schemas.microsoft.com/office/drawing/2014/main" id="{74A80AB5-ABA6-DBDE-B064-6CEE290CC2F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8" name="Rectangle 17">
            <a:extLst>
              <a:ext uri="{FF2B5EF4-FFF2-40B4-BE49-F238E27FC236}">
                <a16:creationId xmlns:a16="http://schemas.microsoft.com/office/drawing/2014/main" id="{4AACB21F-B9CC-BA29-5E94-8B949A277D4C}"/>
              </a:ext>
            </a:extLst>
          </p:cNvPr>
          <p:cNvSpPr/>
          <p:nvPr/>
        </p:nvSpPr>
        <p:spPr>
          <a:xfrm>
            <a:off x="0" y="0"/>
            <a:ext cx="12192000" cy="6858000"/>
          </a:xfrm>
          <a:prstGeom prst="rect">
            <a:avLst/>
          </a:prstGeom>
          <a:solidFill>
            <a:schemeClr val="dk1">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dirty="0"/>
          </a:p>
        </p:txBody>
      </p:sp>
      <p:sp>
        <p:nvSpPr>
          <p:cNvPr id="16" name="Rectangle 15">
            <a:extLst>
              <a:ext uri="{FF2B5EF4-FFF2-40B4-BE49-F238E27FC236}">
                <a16:creationId xmlns:a16="http://schemas.microsoft.com/office/drawing/2014/main" id="{2A0C7D20-AE85-3D0A-A5B8-F33331CD7235}"/>
              </a:ext>
            </a:extLst>
          </p:cNvPr>
          <p:cNvSpPr/>
          <p:nvPr/>
        </p:nvSpPr>
        <p:spPr>
          <a:xfrm>
            <a:off x="0" y="29714"/>
            <a:ext cx="12192000" cy="6857998"/>
          </a:xfrm>
          <a:prstGeom prst="rect">
            <a:avLst/>
          </a:prstGeom>
          <a:solidFill>
            <a:schemeClr val="dk1">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dirty="0"/>
          </a:p>
        </p:txBody>
      </p:sp>
      <p:sp>
        <p:nvSpPr>
          <p:cNvPr id="8" name="Rectangle 7">
            <a:extLst>
              <a:ext uri="{FF2B5EF4-FFF2-40B4-BE49-F238E27FC236}">
                <a16:creationId xmlns:a16="http://schemas.microsoft.com/office/drawing/2014/main" id="{3E8A5F92-9653-EF3E-EA19-53A983A2E6ED}"/>
              </a:ext>
            </a:extLst>
          </p:cNvPr>
          <p:cNvSpPr/>
          <p:nvPr/>
        </p:nvSpPr>
        <p:spPr>
          <a:xfrm>
            <a:off x="1389821" y="298174"/>
            <a:ext cx="9412357" cy="844826"/>
          </a:xfrm>
          <a:prstGeom prst="rect">
            <a:avLst/>
          </a:prstGeom>
          <a:solidFill>
            <a:schemeClr val="bg1">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en-US" sz="2800" dirty="0"/>
              <a:t>iShares Residential and Multisector Real Estate ETF (REZ) </a:t>
            </a:r>
          </a:p>
        </p:txBody>
      </p:sp>
      <p:sp>
        <p:nvSpPr>
          <p:cNvPr id="17" name="TextBox 16">
            <a:extLst>
              <a:ext uri="{FF2B5EF4-FFF2-40B4-BE49-F238E27FC236}">
                <a16:creationId xmlns:a16="http://schemas.microsoft.com/office/drawing/2014/main" id="{E3C342B9-9933-DEF7-1BCE-BE496DAC5C84}"/>
              </a:ext>
            </a:extLst>
          </p:cNvPr>
          <p:cNvSpPr txBox="1"/>
          <p:nvPr/>
        </p:nvSpPr>
        <p:spPr>
          <a:xfrm>
            <a:off x="3544955" y="1285459"/>
            <a:ext cx="5102087" cy="646331"/>
          </a:xfrm>
          <a:prstGeom prst="rect">
            <a:avLst/>
          </a:prstGeom>
          <a:noFill/>
        </p:spPr>
        <p:txBody>
          <a:bodyPr wrap="square" rtlCol="0">
            <a:spAutoFit/>
          </a:bodyPr>
          <a:lstStyle/>
          <a:p>
            <a:pPr algn="ctr"/>
            <a:r>
              <a:rPr lang="en-US" sz="3600" dirty="0">
                <a:solidFill>
                  <a:schemeClr val="tx2">
                    <a:lumMod val="75000"/>
                    <a:lumOff val="25000"/>
                  </a:schemeClr>
                </a:solidFill>
              </a:rPr>
              <a:t>ETF Overview</a:t>
            </a:r>
          </a:p>
        </p:txBody>
      </p:sp>
      <p:sp>
        <p:nvSpPr>
          <p:cNvPr id="19" name="TextBox 18">
            <a:extLst>
              <a:ext uri="{FF2B5EF4-FFF2-40B4-BE49-F238E27FC236}">
                <a16:creationId xmlns:a16="http://schemas.microsoft.com/office/drawing/2014/main" id="{0A35717C-93F7-C675-70C3-2E2149A9B7DF}"/>
              </a:ext>
            </a:extLst>
          </p:cNvPr>
          <p:cNvSpPr txBox="1"/>
          <p:nvPr/>
        </p:nvSpPr>
        <p:spPr>
          <a:xfrm>
            <a:off x="421339" y="2074249"/>
            <a:ext cx="11349317" cy="646331"/>
          </a:xfrm>
          <a:prstGeom prst="rect">
            <a:avLst/>
          </a:prstGeom>
          <a:noFill/>
        </p:spPr>
        <p:txBody>
          <a:bodyPr wrap="square" rtlCol="0">
            <a:spAutoFit/>
          </a:bodyPr>
          <a:lstStyle/>
          <a:p>
            <a:r>
              <a:rPr lang="en-US" dirty="0">
                <a:solidFill>
                  <a:schemeClr val="bg1"/>
                </a:solidFill>
              </a:rPr>
              <a:t>What is it: REZ is a </a:t>
            </a:r>
            <a:r>
              <a:rPr lang="en-US" b="1" dirty="0">
                <a:solidFill>
                  <a:schemeClr val="bg1"/>
                </a:solidFill>
              </a:rPr>
              <a:t>multisector U.S. real estate ETF</a:t>
            </a:r>
            <a:r>
              <a:rPr lang="en-US" dirty="0">
                <a:solidFill>
                  <a:schemeClr val="bg1"/>
                </a:solidFill>
              </a:rPr>
              <a:t>, investing in a broad range of REITs including </a:t>
            </a:r>
            <a:r>
              <a:rPr lang="en-US" b="1" dirty="0">
                <a:solidFill>
                  <a:schemeClr val="bg1"/>
                </a:solidFill>
              </a:rPr>
              <a:t>apartments, manufactured homes, healthcare, self-storage, and single-family homes</a:t>
            </a:r>
            <a:r>
              <a:rPr lang="en-US" dirty="0">
                <a:solidFill>
                  <a:schemeClr val="bg1"/>
                </a:solidFill>
              </a:rPr>
              <a:t>.</a:t>
            </a:r>
          </a:p>
        </p:txBody>
      </p:sp>
      <p:pic>
        <p:nvPicPr>
          <p:cNvPr id="21" name="Picture 20">
            <a:extLst>
              <a:ext uri="{FF2B5EF4-FFF2-40B4-BE49-F238E27FC236}">
                <a16:creationId xmlns:a16="http://schemas.microsoft.com/office/drawing/2014/main" id="{1D7B6428-ADA0-14E0-9AE6-DCF495A80498}"/>
              </a:ext>
            </a:extLst>
          </p:cNvPr>
          <p:cNvPicPr>
            <a:picLocks noChangeAspect="1"/>
          </p:cNvPicPr>
          <p:nvPr/>
        </p:nvPicPr>
        <p:blipFill>
          <a:blip r:embed="rId3"/>
          <a:stretch>
            <a:fillRect/>
          </a:stretch>
        </p:blipFill>
        <p:spPr>
          <a:xfrm>
            <a:off x="6744872" y="2942999"/>
            <a:ext cx="5222588" cy="3384999"/>
          </a:xfrm>
          <a:prstGeom prst="rect">
            <a:avLst/>
          </a:prstGeom>
        </p:spPr>
      </p:pic>
      <p:pic>
        <p:nvPicPr>
          <p:cNvPr id="23" name="Picture 22">
            <a:extLst>
              <a:ext uri="{FF2B5EF4-FFF2-40B4-BE49-F238E27FC236}">
                <a16:creationId xmlns:a16="http://schemas.microsoft.com/office/drawing/2014/main" id="{2A842C1B-2BD8-D915-AB29-24622FB8D382}"/>
              </a:ext>
            </a:extLst>
          </p:cNvPr>
          <p:cNvPicPr>
            <a:picLocks noChangeAspect="1"/>
          </p:cNvPicPr>
          <p:nvPr/>
        </p:nvPicPr>
        <p:blipFill>
          <a:blip r:embed="rId4"/>
          <a:stretch>
            <a:fillRect/>
          </a:stretch>
        </p:blipFill>
        <p:spPr>
          <a:xfrm>
            <a:off x="569578" y="2942998"/>
            <a:ext cx="5950754" cy="3384999"/>
          </a:xfrm>
          <a:prstGeom prst="rect">
            <a:avLst/>
          </a:prstGeom>
        </p:spPr>
      </p:pic>
    </p:spTree>
    <p:extLst>
      <p:ext uri="{BB962C8B-B14F-4D97-AF65-F5344CB8AC3E}">
        <p14:creationId xmlns:p14="http://schemas.microsoft.com/office/powerpoint/2010/main" val="183002784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66027DF-9D84-AED8-FD6A-D23BB7752F64}"/>
            </a:ext>
          </a:extLst>
        </p:cNvPr>
        <p:cNvGrpSpPr/>
        <p:nvPr/>
      </p:nvGrpSpPr>
      <p:grpSpPr>
        <a:xfrm>
          <a:off x="0" y="0"/>
          <a:ext cx="0" cy="0"/>
          <a:chOff x="0" y="0"/>
          <a:chExt cx="0" cy="0"/>
        </a:xfrm>
      </p:grpSpPr>
      <p:pic>
        <p:nvPicPr>
          <p:cNvPr id="5" name="Picture 4">
            <a:extLst>
              <a:ext uri="{FF2B5EF4-FFF2-40B4-BE49-F238E27FC236}">
                <a16:creationId xmlns:a16="http://schemas.microsoft.com/office/drawing/2014/main" id="{E76C2096-ACA5-41DC-938D-C374FA4614D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22858"/>
            <a:ext cx="12192000" cy="6880858"/>
          </a:xfrm>
          <a:prstGeom prst="rect">
            <a:avLst/>
          </a:prstGeom>
        </p:spPr>
      </p:pic>
      <p:sp>
        <p:nvSpPr>
          <p:cNvPr id="6" name="Rectangle 5">
            <a:extLst>
              <a:ext uri="{FF2B5EF4-FFF2-40B4-BE49-F238E27FC236}">
                <a16:creationId xmlns:a16="http://schemas.microsoft.com/office/drawing/2014/main" id="{65E1BAF7-C54E-6976-BCCB-01DF5AA330C5}"/>
              </a:ext>
            </a:extLst>
          </p:cNvPr>
          <p:cNvSpPr/>
          <p:nvPr/>
        </p:nvSpPr>
        <p:spPr>
          <a:xfrm>
            <a:off x="-123266" y="-85845"/>
            <a:ext cx="12438531" cy="7162505"/>
          </a:xfrm>
          <a:prstGeom prst="rect">
            <a:avLst/>
          </a:prstGeom>
          <a:solidFill>
            <a:schemeClr val="dk1">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dirty="0"/>
          </a:p>
        </p:txBody>
      </p:sp>
      <p:sp>
        <p:nvSpPr>
          <p:cNvPr id="7" name="Rectangle 6">
            <a:extLst>
              <a:ext uri="{FF2B5EF4-FFF2-40B4-BE49-F238E27FC236}">
                <a16:creationId xmlns:a16="http://schemas.microsoft.com/office/drawing/2014/main" id="{4DB3A32B-6F79-C042-F18C-E1692D7966B1}"/>
              </a:ext>
            </a:extLst>
          </p:cNvPr>
          <p:cNvSpPr/>
          <p:nvPr/>
        </p:nvSpPr>
        <p:spPr>
          <a:xfrm>
            <a:off x="0" y="-91684"/>
            <a:ext cx="12438531" cy="7018510"/>
          </a:xfrm>
          <a:prstGeom prst="rect">
            <a:avLst/>
          </a:prstGeom>
          <a:solidFill>
            <a:schemeClr val="dk1">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dirty="0"/>
          </a:p>
        </p:txBody>
      </p:sp>
      <p:sp>
        <p:nvSpPr>
          <p:cNvPr id="8" name="TextBox 7">
            <a:extLst>
              <a:ext uri="{FF2B5EF4-FFF2-40B4-BE49-F238E27FC236}">
                <a16:creationId xmlns:a16="http://schemas.microsoft.com/office/drawing/2014/main" id="{AA7F3496-5B0A-33EA-2661-8F016A388C9E}"/>
              </a:ext>
            </a:extLst>
          </p:cNvPr>
          <p:cNvSpPr txBox="1"/>
          <p:nvPr/>
        </p:nvSpPr>
        <p:spPr>
          <a:xfrm>
            <a:off x="188843" y="203786"/>
            <a:ext cx="5585012" cy="369332"/>
          </a:xfrm>
          <a:prstGeom prst="rect">
            <a:avLst/>
          </a:prstGeom>
          <a:noFill/>
        </p:spPr>
        <p:txBody>
          <a:bodyPr wrap="square" rtlCol="0">
            <a:spAutoFit/>
          </a:bodyPr>
          <a:lstStyle/>
          <a:p>
            <a:r>
              <a:rPr lang="en-US" dirty="0">
                <a:solidFill>
                  <a:srgbClr val="215F9A"/>
                </a:solidFill>
              </a:rPr>
              <a:t>Weekly timeframe: IDGT </a:t>
            </a:r>
          </a:p>
        </p:txBody>
      </p:sp>
      <p:sp>
        <p:nvSpPr>
          <p:cNvPr id="4" name="TextBox 3">
            <a:extLst>
              <a:ext uri="{FF2B5EF4-FFF2-40B4-BE49-F238E27FC236}">
                <a16:creationId xmlns:a16="http://schemas.microsoft.com/office/drawing/2014/main" id="{7637C90D-2CB9-F30E-547E-6350F023BFDC}"/>
              </a:ext>
            </a:extLst>
          </p:cNvPr>
          <p:cNvSpPr txBox="1"/>
          <p:nvPr/>
        </p:nvSpPr>
        <p:spPr>
          <a:xfrm>
            <a:off x="188842" y="996659"/>
            <a:ext cx="1925024" cy="1477328"/>
          </a:xfrm>
          <a:prstGeom prst="rect">
            <a:avLst/>
          </a:prstGeom>
          <a:noFill/>
        </p:spPr>
        <p:txBody>
          <a:bodyPr wrap="square" rtlCol="0">
            <a:spAutoFit/>
          </a:bodyPr>
          <a:lstStyle/>
          <a:p>
            <a:r>
              <a:rPr lang="en-US" dirty="0">
                <a:solidFill>
                  <a:srgbClr val="FF0000"/>
                </a:solidFill>
              </a:rPr>
              <a:t>Bearish</a:t>
            </a:r>
            <a:r>
              <a:rPr lang="en-US" dirty="0">
                <a:solidFill>
                  <a:schemeClr val="bg1"/>
                </a:solidFill>
              </a:rPr>
              <a:t> engulfing candlestick at the end of last session (as of 8/5/2025)</a:t>
            </a:r>
          </a:p>
        </p:txBody>
      </p:sp>
      <p:sp>
        <p:nvSpPr>
          <p:cNvPr id="10" name="TextBox 9">
            <a:extLst>
              <a:ext uri="{FF2B5EF4-FFF2-40B4-BE49-F238E27FC236}">
                <a16:creationId xmlns:a16="http://schemas.microsoft.com/office/drawing/2014/main" id="{94B1451A-084A-A20B-0B43-ACD834ED3F91}"/>
              </a:ext>
            </a:extLst>
          </p:cNvPr>
          <p:cNvSpPr txBox="1"/>
          <p:nvPr/>
        </p:nvSpPr>
        <p:spPr>
          <a:xfrm>
            <a:off x="188842" y="2897528"/>
            <a:ext cx="2095657" cy="2031325"/>
          </a:xfrm>
          <a:prstGeom prst="rect">
            <a:avLst/>
          </a:prstGeom>
          <a:noFill/>
        </p:spPr>
        <p:txBody>
          <a:bodyPr wrap="square" rtlCol="0">
            <a:spAutoFit/>
          </a:bodyPr>
          <a:lstStyle/>
          <a:p>
            <a:r>
              <a:rPr lang="en-US" dirty="0">
                <a:solidFill>
                  <a:schemeClr val="bg1"/>
                </a:solidFill>
              </a:rPr>
              <a:t>Note: May find support at the 0.382 Fibonacci level or $80 level, which is further confirmed by the 200 MA.  </a:t>
            </a:r>
          </a:p>
        </p:txBody>
      </p:sp>
      <p:pic>
        <p:nvPicPr>
          <p:cNvPr id="3" name="Picture 2">
            <a:extLst>
              <a:ext uri="{FF2B5EF4-FFF2-40B4-BE49-F238E27FC236}">
                <a16:creationId xmlns:a16="http://schemas.microsoft.com/office/drawing/2014/main" id="{C6069904-A9C5-4BBF-0169-C53B955531EF}"/>
              </a:ext>
            </a:extLst>
          </p:cNvPr>
          <p:cNvPicPr>
            <a:picLocks noChangeAspect="1"/>
          </p:cNvPicPr>
          <p:nvPr/>
        </p:nvPicPr>
        <p:blipFill>
          <a:blip r:embed="rId3"/>
          <a:stretch>
            <a:fillRect/>
          </a:stretch>
        </p:blipFill>
        <p:spPr>
          <a:xfrm>
            <a:off x="2643973" y="923657"/>
            <a:ext cx="8703925" cy="5143500"/>
          </a:xfrm>
          <a:prstGeom prst="rect">
            <a:avLst/>
          </a:prstGeom>
        </p:spPr>
      </p:pic>
    </p:spTree>
    <p:extLst>
      <p:ext uri="{BB962C8B-B14F-4D97-AF65-F5344CB8AC3E}">
        <p14:creationId xmlns:p14="http://schemas.microsoft.com/office/powerpoint/2010/main" val="181488885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14C85C5-D2F5-C8E5-5471-4F6B57981025}"/>
            </a:ext>
          </a:extLst>
        </p:cNvPr>
        <p:cNvGrpSpPr/>
        <p:nvPr/>
      </p:nvGrpSpPr>
      <p:grpSpPr>
        <a:xfrm>
          <a:off x="0" y="0"/>
          <a:ext cx="0" cy="0"/>
          <a:chOff x="0" y="0"/>
          <a:chExt cx="0" cy="0"/>
        </a:xfrm>
      </p:grpSpPr>
      <p:pic>
        <p:nvPicPr>
          <p:cNvPr id="5" name="Picture 4" descr="A person writing on a piece of paper&#10;&#10;AI-generated content may be incorrect.">
            <a:extLst>
              <a:ext uri="{FF2B5EF4-FFF2-40B4-BE49-F238E27FC236}">
                <a16:creationId xmlns:a16="http://schemas.microsoft.com/office/drawing/2014/main" id="{1BC4347E-3903-4342-413A-A01A55FD2E5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6" name="Rectangle 5">
            <a:extLst>
              <a:ext uri="{FF2B5EF4-FFF2-40B4-BE49-F238E27FC236}">
                <a16:creationId xmlns:a16="http://schemas.microsoft.com/office/drawing/2014/main" id="{2A0611A5-FDD4-0303-42CA-CDABDE3B8E68}"/>
              </a:ext>
            </a:extLst>
          </p:cNvPr>
          <p:cNvSpPr/>
          <p:nvPr/>
        </p:nvSpPr>
        <p:spPr>
          <a:xfrm>
            <a:off x="0" y="0"/>
            <a:ext cx="12192000" cy="6858000"/>
          </a:xfrm>
          <a:prstGeom prst="rect">
            <a:avLst/>
          </a:prstGeom>
          <a:solidFill>
            <a:schemeClr val="dk1">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dirty="0"/>
          </a:p>
        </p:txBody>
      </p:sp>
      <p:sp>
        <p:nvSpPr>
          <p:cNvPr id="7" name="Rectangle 6">
            <a:extLst>
              <a:ext uri="{FF2B5EF4-FFF2-40B4-BE49-F238E27FC236}">
                <a16:creationId xmlns:a16="http://schemas.microsoft.com/office/drawing/2014/main" id="{FF3DB7CE-5163-768F-9A8D-7E33D8E60FC3}"/>
              </a:ext>
            </a:extLst>
          </p:cNvPr>
          <p:cNvSpPr/>
          <p:nvPr/>
        </p:nvSpPr>
        <p:spPr>
          <a:xfrm>
            <a:off x="0" y="0"/>
            <a:ext cx="12192000" cy="6858000"/>
          </a:xfrm>
          <a:prstGeom prst="rect">
            <a:avLst/>
          </a:prstGeom>
          <a:solidFill>
            <a:schemeClr val="dk1">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dirty="0"/>
          </a:p>
        </p:txBody>
      </p:sp>
      <p:sp>
        <p:nvSpPr>
          <p:cNvPr id="8" name="TextBox 7">
            <a:extLst>
              <a:ext uri="{FF2B5EF4-FFF2-40B4-BE49-F238E27FC236}">
                <a16:creationId xmlns:a16="http://schemas.microsoft.com/office/drawing/2014/main" id="{A0609692-0845-D8BE-CE85-50AB0141F67C}"/>
              </a:ext>
            </a:extLst>
          </p:cNvPr>
          <p:cNvSpPr txBox="1"/>
          <p:nvPr/>
        </p:nvSpPr>
        <p:spPr>
          <a:xfrm>
            <a:off x="497541" y="471519"/>
            <a:ext cx="6696636" cy="646331"/>
          </a:xfrm>
          <a:prstGeom prst="rect">
            <a:avLst/>
          </a:prstGeom>
          <a:noFill/>
        </p:spPr>
        <p:txBody>
          <a:bodyPr wrap="square" rtlCol="0">
            <a:spAutoFit/>
          </a:bodyPr>
          <a:lstStyle/>
          <a:p>
            <a:r>
              <a:rPr lang="en-US" sz="3600" dirty="0">
                <a:solidFill>
                  <a:srgbClr val="215F9A"/>
                </a:solidFill>
              </a:rPr>
              <a:t>Qualitative Analysis: IDGT </a:t>
            </a:r>
          </a:p>
        </p:txBody>
      </p:sp>
      <p:cxnSp>
        <p:nvCxnSpPr>
          <p:cNvPr id="10" name="Straight Connector 9">
            <a:extLst>
              <a:ext uri="{FF2B5EF4-FFF2-40B4-BE49-F238E27FC236}">
                <a16:creationId xmlns:a16="http://schemas.microsoft.com/office/drawing/2014/main" id="{9C45BA05-1027-75D6-A920-1A29B72B8132}"/>
              </a:ext>
            </a:extLst>
          </p:cNvPr>
          <p:cNvCxnSpPr/>
          <p:nvPr/>
        </p:nvCxnSpPr>
        <p:spPr>
          <a:xfrm>
            <a:off x="726141" y="1237129"/>
            <a:ext cx="10139083" cy="0"/>
          </a:xfrm>
          <a:prstGeom prst="line">
            <a:avLst/>
          </a:prstGeom>
          <a:ln w="38100">
            <a:solidFill>
              <a:schemeClr val="bg1"/>
            </a:solidFill>
          </a:ln>
        </p:spPr>
        <p:style>
          <a:lnRef idx="2">
            <a:schemeClr val="accent1"/>
          </a:lnRef>
          <a:fillRef idx="0">
            <a:schemeClr val="accent1"/>
          </a:fillRef>
          <a:effectRef idx="1">
            <a:schemeClr val="accent1"/>
          </a:effectRef>
          <a:fontRef idx="minor">
            <a:schemeClr val="tx1"/>
          </a:fontRef>
        </p:style>
      </p:cxnSp>
      <p:cxnSp>
        <p:nvCxnSpPr>
          <p:cNvPr id="12" name="Straight Connector 11">
            <a:extLst>
              <a:ext uri="{FF2B5EF4-FFF2-40B4-BE49-F238E27FC236}">
                <a16:creationId xmlns:a16="http://schemas.microsoft.com/office/drawing/2014/main" id="{ABF97CE5-098C-7AE7-F63A-6D1F9CEBE426}"/>
              </a:ext>
            </a:extLst>
          </p:cNvPr>
          <p:cNvCxnSpPr>
            <a:cxnSpLocks/>
          </p:cNvCxnSpPr>
          <p:nvPr/>
        </p:nvCxnSpPr>
        <p:spPr>
          <a:xfrm>
            <a:off x="8166849" y="2259106"/>
            <a:ext cx="0" cy="3506944"/>
          </a:xfrm>
          <a:prstGeom prst="line">
            <a:avLst/>
          </a:prstGeom>
          <a:ln w="38100">
            <a:solidFill>
              <a:schemeClr val="bg1"/>
            </a:solidFill>
          </a:ln>
        </p:spPr>
        <p:style>
          <a:lnRef idx="2">
            <a:schemeClr val="accent1"/>
          </a:lnRef>
          <a:fillRef idx="0">
            <a:schemeClr val="accent1"/>
          </a:fillRef>
          <a:effectRef idx="1">
            <a:schemeClr val="accent1"/>
          </a:effectRef>
          <a:fontRef idx="minor">
            <a:schemeClr val="tx1"/>
          </a:fontRef>
        </p:style>
      </p:cxnSp>
      <p:cxnSp>
        <p:nvCxnSpPr>
          <p:cNvPr id="13" name="Straight Connector 12">
            <a:extLst>
              <a:ext uri="{FF2B5EF4-FFF2-40B4-BE49-F238E27FC236}">
                <a16:creationId xmlns:a16="http://schemas.microsoft.com/office/drawing/2014/main" id="{7CADF371-25F3-1593-85C7-5FC760C0105C}"/>
              </a:ext>
            </a:extLst>
          </p:cNvPr>
          <p:cNvCxnSpPr>
            <a:cxnSpLocks/>
          </p:cNvCxnSpPr>
          <p:nvPr/>
        </p:nvCxnSpPr>
        <p:spPr>
          <a:xfrm>
            <a:off x="3832412" y="2164976"/>
            <a:ext cx="0" cy="3506944"/>
          </a:xfrm>
          <a:prstGeom prst="line">
            <a:avLst/>
          </a:prstGeom>
          <a:ln w="38100">
            <a:solidFill>
              <a:schemeClr val="bg1"/>
            </a:solidFill>
          </a:ln>
        </p:spPr>
        <p:style>
          <a:lnRef idx="2">
            <a:schemeClr val="accent1"/>
          </a:lnRef>
          <a:fillRef idx="0">
            <a:schemeClr val="accent1"/>
          </a:fillRef>
          <a:effectRef idx="1">
            <a:schemeClr val="accent1"/>
          </a:effectRef>
          <a:fontRef idx="minor">
            <a:schemeClr val="tx1"/>
          </a:fontRef>
        </p:style>
      </p:cxnSp>
      <p:sp>
        <p:nvSpPr>
          <p:cNvPr id="19" name="TextBox 18">
            <a:extLst>
              <a:ext uri="{FF2B5EF4-FFF2-40B4-BE49-F238E27FC236}">
                <a16:creationId xmlns:a16="http://schemas.microsoft.com/office/drawing/2014/main" id="{434C1727-047D-2E7B-61B8-65578E1B427C}"/>
              </a:ext>
            </a:extLst>
          </p:cNvPr>
          <p:cNvSpPr txBox="1"/>
          <p:nvPr/>
        </p:nvSpPr>
        <p:spPr>
          <a:xfrm>
            <a:off x="811305" y="1518645"/>
            <a:ext cx="3034554" cy="646331"/>
          </a:xfrm>
          <a:prstGeom prst="rect">
            <a:avLst/>
          </a:prstGeom>
          <a:noFill/>
        </p:spPr>
        <p:txBody>
          <a:bodyPr wrap="square" rtlCol="0">
            <a:spAutoFit/>
          </a:bodyPr>
          <a:lstStyle/>
          <a:p>
            <a:r>
              <a:rPr lang="en-US" sz="3600" dirty="0">
                <a:solidFill>
                  <a:srgbClr val="215F9A"/>
                </a:solidFill>
              </a:rPr>
              <a:t>Recent News</a:t>
            </a:r>
          </a:p>
        </p:txBody>
      </p:sp>
      <p:sp>
        <p:nvSpPr>
          <p:cNvPr id="20" name="TextBox 19">
            <a:extLst>
              <a:ext uri="{FF2B5EF4-FFF2-40B4-BE49-F238E27FC236}">
                <a16:creationId xmlns:a16="http://schemas.microsoft.com/office/drawing/2014/main" id="{D638B7B3-5D76-0611-696B-B3989E6AD30F}"/>
              </a:ext>
            </a:extLst>
          </p:cNvPr>
          <p:cNvSpPr txBox="1"/>
          <p:nvPr/>
        </p:nvSpPr>
        <p:spPr>
          <a:xfrm>
            <a:off x="4199967" y="1500280"/>
            <a:ext cx="4146176" cy="646331"/>
          </a:xfrm>
          <a:prstGeom prst="rect">
            <a:avLst/>
          </a:prstGeom>
          <a:noFill/>
        </p:spPr>
        <p:txBody>
          <a:bodyPr wrap="square" rtlCol="0">
            <a:spAutoFit/>
          </a:bodyPr>
          <a:lstStyle/>
          <a:p>
            <a:r>
              <a:rPr lang="en-US" sz="3600" dirty="0">
                <a:solidFill>
                  <a:srgbClr val="215F9A"/>
                </a:solidFill>
              </a:rPr>
              <a:t>Potential Catalyst</a:t>
            </a:r>
          </a:p>
        </p:txBody>
      </p:sp>
      <p:sp>
        <p:nvSpPr>
          <p:cNvPr id="21" name="TextBox 20">
            <a:extLst>
              <a:ext uri="{FF2B5EF4-FFF2-40B4-BE49-F238E27FC236}">
                <a16:creationId xmlns:a16="http://schemas.microsoft.com/office/drawing/2014/main" id="{8E356377-2DDC-8B65-8192-F5F237391C20}"/>
              </a:ext>
            </a:extLst>
          </p:cNvPr>
          <p:cNvSpPr txBox="1"/>
          <p:nvPr/>
        </p:nvSpPr>
        <p:spPr>
          <a:xfrm>
            <a:off x="8222878" y="1518645"/>
            <a:ext cx="4146176" cy="646331"/>
          </a:xfrm>
          <a:prstGeom prst="rect">
            <a:avLst/>
          </a:prstGeom>
          <a:noFill/>
        </p:spPr>
        <p:txBody>
          <a:bodyPr wrap="square" rtlCol="0">
            <a:spAutoFit/>
          </a:bodyPr>
          <a:lstStyle/>
          <a:p>
            <a:r>
              <a:rPr lang="en-US" sz="3600" dirty="0">
                <a:solidFill>
                  <a:srgbClr val="215F9A"/>
                </a:solidFill>
              </a:rPr>
              <a:t>Industry Overview</a:t>
            </a:r>
          </a:p>
        </p:txBody>
      </p:sp>
      <p:sp>
        <p:nvSpPr>
          <p:cNvPr id="2" name="TextBox 1">
            <a:extLst>
              <a:ext uri="{FF2B5EF4-FFF2-40B4-BE49-F238E27FC236}">
                <a16:creationId xmlns:a16="http://schemas.microsoft.com/office/drawing/2014/main" id="{EBB2B7BD-80B5-17CB-745A-4104A1102754}"/>
              </a:ext>
            </a:extLst>
          </p:cNvPr>
          <p:cNvSpPr txBox="1"/>
          <p:nvPr/>
        </p:nvSpPr>
        <p:spPr>
          <a:xfrm>
            <a:off x="8428383" y="2259106"/>
            <a:ext cx="3269965" cy="3939540"/>
          </a:xfrm>
          <a:prstGeom prst="rect">
            <a:avLst/>
          </a:prstGeom>
          <a:noFill/>
        </p:spPr>
        <p:txBody>
          <a:bodyPr wrap="square" rtlCol="0">
            <a:spAutoFit/>
          </a:bodyPr>
          <a:lstStyle/>
          <a:p>
            <a:pPr marL="285750" indent="-285750">
              <a:buFont typeface="Arial" panose="020B0604020202020204" pitchFamily="34" charset="0"/>
              <a:buChar char="•"/>
            </a:pPr>
            <a:r>
              <a:rPr lang="en-US" sz="1600" dirty="0">
                <a:solidFill>
                  <a:schemeClr val="bg1"/>
                </a:solidFill>
              </a:rPr>
              <a:t> </a:t>
            </a:r>
            <a:r>
              <a:rPr lang="en-US" dirty="0">
                <a:solidFill>
                  <a:schemeClr val="bg1"/>
                </a:solidFill>
              </a:rPr>
              <a:t>IDGT price has risen by 1.67% over the last month, and its yearly performance shows a 17.24% increase</a:t>
            </a:r>
          </a:p>
          <a:p>
            <a:pPr marL="285750" indent="-285750">
              <a:buFont typeface="Arial" panose="020B0604020202020204" pitchFamily="34" charset="0"/>
              <a:buChar char="•"/>
            </a:pPr>
            <a:endParaRPr lang="en-US" sz="1600" dirty="0">
              <a:solidFill>
                <a:schemeClr val="bg1"/>
              </a:solidFill>
            </a:endParaRPr>
          </a:p>
          <a:p>
            <a:pPr marL="285750" indent="-285750">
              <a:buFont typeface="Arial" panose="020B0604020202020204" pitchFamily="34" charset="0"/>
              <a:buChar char="•"/>
            </a:pPr>
            <a:r>
              <a:rPr lang="en-US" dirty="0">
                <a:solidFill>
                  <a:schemeClr val="bg1"/>
                </a:solidFill>
              </a:rPr>
              <a:t>NAV returns, another gauge of an ETF dynamics, have risen by 1.52% over the last month, showed a 9.53% increase in three-month performance and has increased by 16.64% in a year</a:t>
            </a:r>
          </a:p>
        </p:txBody>
      </p:sp>
      <p:sp>
        <p:nvSpPr>
          <p:cNvPr id="3" name="TextBox 2">
            <a:extLst>
              <a:ext uri="{FF2B5EF4-FFF2-40B4-BE49-F238E27FC236}">
                <a16:creationId xmlns:a16="http://schemas.microsoft.com/office/drawing/2014/main" id="{7A0085FA-FB05-B2CF-A0BF-30A6CAA421CA}"/>
              </a:ext>
            </a:extLst>
          </p:cNvPr>
          <p:cNvSpPr txBox="1"/>
          <p:nvPr/>
        </p:nvSpPr>
        <p:spPr>
          <a:xfrm>
            <a:off x="4459261" y="2146611"/>
            <a:ext cx="3269965" cy="1723549"/>
          </a:xfrm>
          <a:prstGeom prst="rect">
            <a:avLst/>
          </a:prstGeom>
          <a:noFill/>
        </p:spPr>
        <p:txBody>
          <a:bodyPr wrap="square" rtlCol="0">
            <a:spAutoFit/>
          </a:bodyPr>
          <a:lstStyle/>
          <a:p>
            <a:pPr marL="285750" indent="-285750">
              <a:buFont typeface="Arial" panose="020B0604020202020204" pitchFamily="34" charset="0"/>
              <a:buChar char="•"/>
            </a:pPr>
            <a:r>
              <a:rPr lang="en-US" dirty="0">
                <a:solidFill>
                  <a:schemeClr val="bg1"/>
                </a:solidFill>
              </a:rPr>
              <a:t>Tech Spending Intent's Continued Rise Threatened By Tariffs, may lead to a decrease in the demand of this type of infrastructure</a:t>
            </a:r>
          </a:p>
          <a:p>
            <a:pPr marL="285750" indent="-285750">
              <a:buFont typeface="Arial" panose="020B0604020202020204" pitchFamily="34" charset="0"/>
              <a:buChar char="•"/>
            </a:pPr>
            <a:endParaRPr lang="en-US" sz="1600" dirty="0">
              <a:solidFill>
                <a:schemeClr val="bg1"/>
              </a:solidFill>
            </a:endParaRPr>
          </a:p>
        </p:txBody>
      </p:sp>
      <p:sp>
        <p:nvSpPr>
          <p:cNvPr id="4" name="TextBox 3">
            <a:extLst>
              <a:ext uri="{FF2B5EF4-FFF2-40B4-BE49-F238E27FC236}">
                <a16:creationId xmlns:a16="http://schemas.microsoft.com/office/drawing/2014/main" id="{AC91E050-4DF1-07E6-C79C-9037037403E5}"/>
              </a:ext>
            </a:extLst>
          </p:cNvPr>
          <p:cNvSpPr txBox="1"/>
          <p:nvPr/>
        </p:nvSpPr>
        <p:spPr>
          <a:xfrm>
            <a:off x="726141" y="2164976"/>
            <a:ext cx="2844735" cy="3046988"/>
          </a:xfrm>
          <a:prstGeom prst="rect">
            <a:avLst/>
          </a:prstGeom>
          <a:noFill/>
        </p:spPr>
        <p:txBody>
          <a:bodyPr wrap="square" rtlCol="0">
            <a:spAutoFit/>
          </a:bodyPr>
          <a:lstStyle/>
          <a:p>
            <a:pPr marL="285750" indent="-285750">
              <a:buFont typeface="Arial" panose="020B0604020202020204" pitchFamily="34" charset="0"/>
              <a:buChar char="•"/>
            </a:pPr>
            <a:r>
              <a:rPr lang="en-US" sz="1600" b="1" dirty="0">
                <a:solidFill>
                  <a:schemeClr val="bg1"/>
                </a:solidFill>
              </a:rPr>
              <a:t>BlackRock expands infrastructure ETF offerings</a:t>
            </a:r>
            <a:r>
              <a:rPr lang="en-US" sz="1600" dirty="0">
                <a:solidFill>
                  <a:schemeClr val="bg1"/>
                </a:solidFill>
              </a:rPr>
              <a:t>, highlighting long-term growth in digital and physical infrastructure—IDGT is part of this $10B ETF suite, positioned to benefit from rising global investment (projected to reach </a:t>
            </a:r>
            <a:r>
              <a:rPr lang="en-US" sz="1600" b="1" dirty="0">
                <a:solidFill>
                  <a:schemeClr val="bg1"/>
                </a:solidFill>
              </a:rPr>
              <a:t>$68T by 2040</a:t>
            </a:r>
            <a:r>
              <a:rPr lang="en-US" sz="1600" dirty="0">
                <a:solidFill>
                  <a:schemeClr val="bg1"/>
                </a:solidFill>
              </a:rPr>
              <a:t>) in data centers, energy, and logistics hubs.</a:t>
            </a:r>
          </a:p>
        </p:txBody>
      </p:sp>
    </p:spTree>
    <p:extLst>
      <p:ext uri="{BB962C8B-B14F-4D97-AF65-F5344CB8AC3E}">
        <p14:creationId xmlns:p14="http://schemas.microsoft.com/office/powerpoint/2010/main" val="12303803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7F9ED5B-ACA1-19EF-CF4B-190AA1F34807}"/>
            </a:ext>
          </a:extLst>
        </p:cNvPr>
        <p:cNvGrpSpPr/>
        <p:nvPr/>
      </p:nvGrpSpPr>
      <p:grpSpPr>
        <a:xfrm>
          <a:off x="0" y="0"/>
          <a:ext cx="0" cy="0"/>
          <a:chOff x="0" y="0"/>
          <a:chExt cx="0" cy="0"/>
        </a:xfrm>
      </p:grpSpPr>
      <p:pic>
        <p:nvPicPr>
          <p:cNvPr id="3" name="Picture 2" descr="A graph with a line pointing up&#10;&#10;AI-generated content may be incorrect.">
            <a:extLst>
              <a:ext uri="{FF2B5EF4-FFF2-40B4-BE49-F238E27FC236}">
                <a16:creationId xmlns:a16="http://schemas.microsoft.com/office/drawing/2014/main" id="{ED98EB22-3B01-E52B-80CA-548230E4058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4" name="Rectangle 3">
            <a:extLst>
              <a:ext uri="{FF2B5EF4-FFF2-40B4-BE49-F238E27FC236}">
                <a16:creationId xmlns:a16="http://schemas.microsoft.com/office/drawing/2014/main" id="{2C1A7DAF-BA33-C9F8-AAC0-FD04A6825A59}"/>
              </a:ext>
            </a:extLst>
          </p:cNvPr>
          <p:cNvSpPr/>
          <p:nvPr/>
        </p:nvSpPr>
        <p:spPr>
          <a:xfrm>
            <a:off x="0" y="0"/>
            <a:ext cx="12192000" cy="6858000"/>
          </a:xfrm>
          <a:prstGeom prst="rect">
            <a:avLst/>
          </a:prstGeom>
          <a:solidFill>
            <a:schemeClr val="dk1">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dirty="0"/>
          </a:p>
        </p:txBody>
      </p:sp>
      <p:sp>
        <p:nvSpPr>
          <p:cNvPr id="5" name="TextBox 4">
            <a:extLst>
              <a:ext uri="{FF2B5EF4-FFF2-40B4-BE49-F238E27FC236}">
                <a16:creationId xmlns:a16="http://schemas.microsoft.com/office/drawing/2014/main" id="{97E1ED78-B9EC-37A2-496D-8743EC67F534}"/>
              </a:ext>
            </a:extLst>
          </p:cNvPr>
          <p:cNvSpPr txBox="1"/>
          <p:nvPr/>
        </p:nvSpPr>
        <p:spPr>
          <a:xfrm>
            <a:off x="2747682" y="541093"/>
            <a:ext cx="6696636" cy="646331"/>
          </a:xfrm>
          <a:prstGeom prst="rect">
            <a:avLst/>
          </a:prstGeom>
          <a:noFill/>
        </p:spPr>
        <p:txBody>
          <a:bodyPr wrap="square" rtlCol="0">
            <a:spAutoFit/>
          </a:bodyPr>
          <a:lstStyle/>
          <a:p>
            <a:pPr algn="ctr"/>
            <a:r>
              <a:rPr lang="en-US" sz="3600" dirty="0">
                <a:solidFill>
                  <a:srgbClr val="215F9A"/>
                </a:solidFill>
              </a:rPr>
              <a:t>Final Recommendation</a:t>
            </a:r>
          </a:p>
        </p:txBody>
      </p:sp>
      <p:cxnSp>
        <p:nvCxnSpPr>
          <p:cNvPr id="7" name="Straight Connector 6">
            <a:extLst>
              <a:ext uri="{FF2B5EF4-FFF2-40B4-BE49-F238E27FC236}">
                <a16:creationId xmlns:a16="http://schemas.microsoft.com/office/drawing/2014/main" id="{44E9A2F5-D692-A3F9-1749-B89DC52234EE}"/>
              </a:ext>
            </a:extLst>
          </p:cNvPr>
          <p:cNvCxnSpPr/>
          <p:nvPr/>
        </p:nvCxnSpPr>
        <p:spPr>
          <a:xfrm>
            <a:off x="1500809" y="1232452"/>
            <a:ext cx="9332843" cy="0"/>
          </a:xfrm>
          <a:prstGeom prst="line">
            <a:avLst/>
          </a:prstGeom>
          <a:ln>
            <a:solidFill>
              <a:schemeClr val="bg1"/>
            </a:solidFill>
          </a:ln>
        </p:spPr>
        <p:style>
          <a:lnRef idx="3">
            <a:schemeClr val="accent6"/>
          </a:lnRef>
          <a:fillRef idx="0">
            <a:schemeClr val="accent6"/>
          </a:fillRef>
          <a:effectRef idx="2">
            <a:schemeClr val="accent6"/>
          </a:effectRef>
          <a:fontRef idx="minor">
            <a:schemeClr val="tx1"/>
          </a:fontRef>
        </p:style>
      </p:cxnSp>
      <p:sp>
        <p:nvSpPr>
          <p:cNvPr id="2" name="TextBox 1">
            <a:extLst>
              <a:ext uri="{FF2B5EF4-FFF2-40B4-BE49-F238E27FC236}">
                <a16:creationId xmlns:a16="http://schemas.microsoft.com/office/drawing/2014/main" id="{092FBFBC-6638-090E-5FB8-6A698D8E7681}"/>
              </a:ext>
            </a:extLst>
          </p:cNvPr>
          <p:cNvSpPr txBox="1"/>
          <p:nvPr/>
        </p:nvSpPr>
        <p:spPr>
          <a:xfrm>
            <a:off x="1782417" y="1590261"/>
            <a:ext cx="8627165" cy="4832092"/>
          </a:xfrm>
          <a:prstGeom prst="rect">
            <a:avLst/>
          </a:prstGeom>
          <a:noFill/>
        </p:spPr>
        <p:txBody>
          <a:bodyPr wrap="square" rtlCol="0">
            <a:spAutoFit/>
          </a:bodyPr>
          <a:lstStyle/>
          <a:p>
            <a:pPr algn="ctr"/>
            <a:r>
              <a:rPr lang="en-US" sz="2800" dirty="0">
                <a:solidFill>
                  <a:schemeClr val="bg1"/>
                </a:solidFill>
              </a:rPr>
              <a:t>IDGT is a </a:t>
            </a:r>
            <a:r>
              <a:rPr lang="en-US" sz="2800" b="1" dirty="0">
                <a:solidFill>
                  <a:srgbClr val="FFC000"/>
                </a:solidFill>
              </a:rPr>
              <a:t>hold</a:t>
            </a:r>
            <a:r>
              <a:rPr lang="en-US" sz="2800" dirty="0">
                <a:solidFill>
                  <a:schemeClr val="bg1"/>
                </a:solidFill>
              </a:rPr>
              <a:t> with selective long potential for growth-oriented investors. While fundamentally overvalued (P/E 38.33, P/B 3.97), its strong technical setup—marked by an uptrend and bullish double bottom—and solid NAV performance (16.64% yearly gain) reflect momentum. Backed by BlackRock’s infrastructure push and global investment tailwinds, IDGT offers upside, but elevated valuations and tariff risks warrant caution. Hold existing positions and consider adding on pullbacks</a:t>
            </a:r>
          </a:p>
          <a:p>
            <a:pPr algn="ctr"/>
            <a:endParaRPr lang="en-US" sz="2800" dirty="0">
              <a:solidFill>
                <a:schemeClr val="bg1"/>
              </a:solidFill>
            </a:endParaRPr>
          </a:p>
        </p:txBody>
      </p:sp>
    </p:spTree>
    <p:extLst>
      <p:ext uri="{BB962C8B-B14F-4D97-AF65-F5344CB8AC3E}">
        <p14:creationId xmlns:p14="http://schemas.microsoft.com/office/powerpoint/2010/main" val="234055103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Content Placeholder 11" descr="Low angle view of a building&#10;&#10;AI-generated content may be incorrect.">
            <a:extLst>
              <a:ext uri="{FF2B5EF4-FFF2-40B4-BE49-F238E27FC236}">
                <a16:creationId xmlns:a16="http://schemas.microsoft.com/office/drawing/2014/main" id="{96229B12-6FDB-58DB-D394-01898AAB7713}"/>
              </a:ext>
            </a:extLst>
          </p:cNvPr>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6091570" y="0"/>
            <a:ext cx="6100429" cy="6858000"/>
          </a:xfrm>
        </p:spPr>
      </p:pic>
      <p:sp>
        <p:nvSpPr>
          <p:cNvPr id="14" name="Rectangle 13">
            <a:extLst>
              <a:ext uri="{FF2B5EF4-FFF2-40B4-BE49-F238E27FC236}">
                <a16:creationId xmlns:a16="http://schemas.microsoft.com/office/drawing/2014/main" id="{36D648FD-7D15-8BC2-B4C7-B2198760D0D7}"/>
              </a:ext>
            </a:extLst>
          </p:cNvPr>
          <p:cNvSpPr/>
          <p:nvPr/>
        </p:nvSpPr>
        <p:spPr>
          <a:xfrm>
            <a:off x="0" y="0"/>
            <a:ext cx="12191999" cy="6858000"/>
          </a:xfrm>
          <a:prstGeom prst="rect">
            <a:avLst/>
          </a:prstGeom>
          <a:solidFill>
            <a:schemeClr val="bg1">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dirty="0"/>
          </a:p>
        </p:txBody>
      </p:sp>
      <p:sp>
        <p:nvSpPr>
          <p:cNvPr id="13" name="Rectangle 12">
            <a:extLst>
              <a:ext uri="{FF2B5EF4-FFF2-40B4-BE49-F238E27FC236}">
                <a16:creationId xmlns:a16="http://schemas.microsoft.com/office/drawing/2014/main" id="{867F6825-AB23-A221-4910-A0141580250C}"/>
              </a:ext>
            </a:extLst>
          </p:cNvPr>
          <p:cNvSpPr/>
          <p:nvPr/>
        </p:nvSpPr>
        <p:spPr>
          <a:xfrm>
            <a:off x="0" y="0"/>
            <a:ext cx="12192000" cy="6858000"/>
          </a:xfrm>
          <a:prstGeom prst="rect">
            <a:avLst/>
          </a:prstGeom>
          <a:solidFill>
            <a:schemeClr val="bg1">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dirty="0"/>
          </a:p>
        </p:txBody>
      </p:sp>
      <p:cxnSp>
        <p:nvCxnSpPr>
          <p:cNvPr id="8" name="Straight Connector 7">
            <a:extLst>
              <a:ext uri="{FF2B5EF4-FFF2-40B4-BE49-F238E27FC236}">
                <a16:creationId xmlns:a16="http://schemas.microsoft.com/office/drawing/2014/main" id="{4625C7DF-0747-8286-2B62-32577053883E}"/>
              </a:ext>
            </a:extLst>
          </p:cNvPr>
          <p:cNvCxnSpPr>
            <a:cxnSpLocks/>
            <a:stCxn id="13" idx="0"/>
          </p:cNvCxnSpPr>
          <p:nvPr/>
        </p:nvCxnSpPr>
        <p:spPr>
          <a:xfrm>
            <a:off x="6096000" y="0"/>
            <a:ext cx="0" cy="6858000"/>
          </a:xfrm>
          <a:prstGeom prst="line">
            <a:avLst/>
          </a:prstGeom>
          <a:ln w="76200">
            <a:solidFill>
              <a:schemeClr val="bg2">
                <a:lumMod val="50000"/>
              </a:schemeClr>
            </a:solidFill>
            <a:prstDash val="dash"/>
          </a:ln>
        </p:spPr>
        <p:style>
          <a:lnRef idx="2">
            <a:schemeClr val="accent1"/>
          </a:lnRef>
          <a:fillRef idx="0">
            <a:schemeClr val="accent1"/>
          </a:fillRef>
          <a:effectRef idx="1">
            <a:schemeClr val="accent1"/>
          </a:effectRef>
          <a:fontRef idx="minor">
            <a:schemeClr val="tx1"/>
          </a:fontRef>
        </p:style>
      </p:cxnSp>
      <p:sp>
        <p:nvSpPr>
          <p:cNvPr id="15" name="TextBox 14">
            <a:extLst>
              <a:ext uri="{FF2B5EF4-FFF2-40B4-BE49-F238E27FC236}">
                <a16:creationId xmlns:a16="http://schemas.microsoft.com/office/drawing/2014/main" id="{BF741E81-A460-3951-9A7F-A5480BC98547}"/>
              </a:ext>
            </a:extLst>
          </p:cNvPr>
          <p:cNvSpPr txBox="1"/>
          <p:nvPr/>
        </p:nvSpPr>
        <p:spPr>
          <a:xfrm>
            <a:off x="7010400" y="704740"/>
            <a:ext cx="4267200" cy="646331"/>
          </a:xfrm>
          <a:prstGeom prst="rect">
            <a:avLst/>
          </a:prstGeom>
          <a:noFill/>
        </p:spPr>
        <p:txBody>
          <a:bodyPr wrap="square" rtlCol="0">
            <a:spAutoFit/>
          </a:bodyPr>
          <a:lstStyle/>
          <a:p>
            <a:r>
              <a:rPr lang="en-US" sz="3600" dirty="0">
                <a:solidFill>
                  <a:srgbClr val="215F9A"/>
                </a:solidFill>
              </a:rPr>
              <a:t>Key Financial Ratios</a:t>
            </a:r>
          </a:p>
        </p:txBody>
      </p:sp>
      <p:sp>
        <p:nvSpPr>
          <p:cNvPr id="17" name="TextBox 16">
            <a:extLst>
              <a:ext uri="{FF2B5EF4-FFF2-40B4-BE49-F238E27FC236}">
                <a16:creationId xmlns:a16="http://schemas.microsoft.com/office/drawing/2014/main" id="{E6D73FA2-C1EE-24B2-6B6B-9B397EF58BC4}"/>
              </a:ext>
            </a:extLst>
          </p:cNvPr>
          <p:cNvSpPr txBox="1"/>
          <p:nvPr/>
        </p:nvSpPr>
        <p:spPr>
          <a:xfrm>
            <a:off x="6683188" y="1465729"/>
            <a:ext cx="4594412" cy="2031325"/>
          </a:xfrm>
          <a:prstGeom prst="rect">
            <a:avLst/>
          </a:prstGeom>
          <a:noFill/>
        </p:spPr>
        <p:txBody>
          <a:bodyPr wrap="square" rtlCol="0">
            <a:spAutoFit/>
          </a:bodyPr>
          <a:lstStyle/>
          <a:p>
            <a:r>
              <a:rPr lang="en-US" dirty="0">
                <a:solidFill>
                  <a:srgbClr val="215F9A"/>
                </a:solidFill>
              </a:rPr>
              <a:t>P/CF ratio: 17.27</a:t>
            </a:r>
          </a:p>
          <a:p>
            <a:r>
              <a:rPr lang="en-US" dirty="0">
                <a:solidFill>
                  <a:srgbClr val="215F9A"/>
                </a:solidFill>
              </a:rPr>
              <a:t>P/B ratio: 2.32</a:t>
            </a:r>
          </a:p>
          <a:p>
            <a:r>
              <a:rPr lang="en-US" dirty="0">
                <a:solidFill>
                  <a:srgbClr val="215F9A"/>
                </a:solidFill>
              </a:rPr>
              <a:t>Discount/Premium to NAV: 0.010%</a:t>
            </a:r>
          </a:p>
          <a:p>
            <a:endParaRPr lang="en-US" dirty="0">
              <a:solidFill>
                <a:srgbClr val="215F9A"/>
              </a:solidFill>
            </a:endParaRPr>
          </a:p>
          <a:p>
            <a:endParaRPr lang="en-US" dirty="0">
              <a:solidFill>
                <a:srgbClr val="215F9A"/>
              </a:solidFill>
            </a:endParaRPr>
          </a:p>
          <a:p>
            <a:r>
              <a:rPr lang="en-US" dirty="0">
                <a:solidFill>
                  <a:srgbClr val="215F9A"/>
                </a:solidFill>
              </a:rPr>
              <a:t> </a:t>
            </a:r>
          </a:p>
          <a:p>
            <a:endParaRPr lang="en-US" dirty="0">
              <a:solidFill>
                <a:srgbClr val="215F9A"/>
              </a:solidFill>
            </a:endParaRPr>
          </a:p>
        </p:txBody>
      </p:sp>
      <p:sp>
        <p:nvSpPr>
          <p:cNvPr id="18" name="TextBox 17">
            <a:extLst>
              <a:ext uri="{FF2B5EF4-FFF2-40B4-BE49-F238E27FC236}">
                <a16:creationId xmlns:a16="http://schemas.microsoft.com/office/drawing/2014/main" id="{96AF4D14-2554-AEEA-5627-8E4CB5A93A19}"/>
              </a:ext>
            </a:extLst>
          </p:cNvPr>
          <p:cNvSpPr txBox="1"/>
          <p:nvPr/>
        </p:nvSpPr>
        <p:spPr>
          <a:xfrm>
            <a:off x="914400" y="704740"/>
            <a:ext cx="4267200" cy="646331"/>
          </a:xfrm>
          <a:prstGeom prst="rect">
            <a:avLst/>
          </a:prstGeom>
          <a:noFill/>
        </p:spPr>
        <p:txBody>
          <a:bodyPr wrap="square" rtlCol="0">
            <a:spAutoFit/>
          </a:bodyPr>
          <a:lstStyle/>
          <a:p>
            <a:r>
              <a:rPr lang="en-US" sz="3600" dirty="0">
                <a:solidFill>
                  <a:srgbClr val="215F9A"/>
                </a:solidFill>
              </a:rPr>
              <a:t>ETF Overview</a:t>
            </a:r>
          </a:p>
        </p:txBody>
      </p:sp>
      <p:sp>
        <p:nvSpPr>
          <p:cNvPr id="21" name="TextBox 20">
            <a:extLst>
              <a:ext uri="{FF2B5EF4-FFF2-40B4-BE49-F238E27FC236}">
                <a16:creationId xmlns:a16="http://schemas.microsoft.com/office/drawing/2014/main" id="{CC83BF81-7FC5-F218-0F2E-FDB069025759}"/>
              </a:ext>
            </a:extLst>
          </p:cNvPr>
          <p:cNvSpPr txBox="1"/>
          <p:nvPr/>
        </p:nvSpPr>
        <p:spPr>
          <a:xfrm>
            <a:off x="510988" y="1351071"/>
            <a:ext cx="4594412" cy="2308324"/>
          </a:xfrm>
          <a:prstGeom prst="rect">
            <a:avLst/>
          </a:prstGeom>
          <a:noFill/>
        </p:spPr>
        <p:txBody>
          <a:bodyPr wrap="square" rtlCol="0">
            <a:spAutoFit/>
          </a:bodyPr>
          <a:lstStyle/>
          <a:p>
            <a:r>
              <a:rPr lang="en-US" dirty="0">
                <a:solidFill>
                  <a:srgbClr val="215F9A"/>
                </a:solidFill>
              </a:rPr>
              <a:t>Stock ticker: REZ</a:t>
            </a:r>
          </a:p>
          <a:p>
            <a:r>
              <a:rPr lang="en-US" dirty="0">
                <a:solidFill>
                  <a:srgbClr val="215F9A"/>
                </a:solidFill>
              </a:rPr>
              <a:t>Name: iShares Residential and Multisector Real Estate</a:t>
            </a:r>
          </a:p>
          <a:p>
            <a:r>
              <a:rPr lang="en-US" dirty="0">
                <a:solidFill>
                  <a:srgbClr val="215F9A"/>
                </a:solidFill>
              </a:rPr>
              <a:t>Industry: Real State</a:t>
            </a:r>
          </a:p>
          <a:p>
            <a:r>
              <a:rPr lang="en-US" dirty="0">
                <a:solidFill>
                  <a:srgbClr val="215F9A"/>
                </a:solidFill>
              </a:rPr>
              <a:t>Current stock price: 83.98</a:t>
            </a:r>
          </a:p>
          <a:p>
            <a:r>
              <a:rPr lang="en-US" dirty="0">
                <a:solidFill>
                  <a:srgbClr val="215F9A"/>
                </a:solidFill>
              </a:rPr>
              <a:t>Number of holdings:  40</a:t>
            </a:r>
          </a:p>
          <a:p>
            <a:r>
              <a:rPr lang="en-US" dirty="0">
                <a:solidFill>
                  <a:srgbClr val="215F9A"/>
                </a:solidFill>
              </a:rPr>
              <a:t> </a:t>
            </a:r>
          </a:p>
          <a:p>
            <a:endParaRPr lang="en-US" dirty="0">
              <a:solidFill>
                <a:srgbClr val="215F9A"/>
              </a:solidFill>
            </a:endParaRPr>
          </a:p>
        </p:txBody>
      </p:sp>
      <p:sp>
        <p:nvSpPr>
          <p:cNvPr id="22" name="TextBox 21">
            <a:extLst>
              <a:ext uri="{FF2B5EF4-FFF2-40B4-BE49-F238E27FC236}">
                <a16:creationId xmlns:a16="http://schemas.microsoft.com/office/drawing/2014/main" id="{2E40DC17-701A-F3FA-6076-65276AD87269}"/>
              </a:ext>
            </a:extLst>
          </p:cNvPr>
          <p:cNvSpPr txBox="1"/>
          <p:nvPr/>
        </p:nvSpPr>
        <p:spPr>
          <a:xfrm>
            <a:off x="674594" y="3105834"/>
            <a:ext cx="4267200" cy="646331"/>
          </a:xfrm>
          <a:prstGeom prst="rect">
            <a:avLst/>
          </a:prstGeom>
          <a:noFill/>
        </p:spPr>
        <p:txBody>
          <a:bodyPr wrap="square" rtlCol="0">
            <a:spAutoFit/>
          </a:bodyPr>
          <a:lstStyle/>
          <a:p>
            <a:r>
              <a:rPr lang="en-US" sz="3600" dirty="0">
                <a:solidFill>
                  <a:srgbClr val="215F9A"/>
                </a:solidFill>
              </a:rPr>
              <a:t>ETF Financials </a:t>
            </a:r>
          </a:p>
        </p:txBody>
      </p:sp>
      <p:sp>
        <p:nvSpPr>
          <p:cNvPr id="23" name="TextBox 22">
            <a:extLst>
              <a:ext uri="{FF2B5EF4-FFF2-40B4-BE49-F238E27FC236}">
                <a16:creationId xmlns:a16="http://schemas.microsoft.com/office/drawing/2014/main" id="{EBA5EED6-5882-CA83-89DB-3561CFE45D00}"/>
              </a:ext>
            </a:extLst>
          </p:cNvPr>
          <p:cNvSpPr txBox="1"/>
          <p:nvPr/>
        </p:nvSpPr>
        <p:spPr>
          <a:xfrm>
            <a:off x="510988" y="3717804"/>
            <a:ext cx="4594412" cy="2031325"/>
          </a:xfrm>
          <a:prstGeom prst="rect">
            <a:avLst/>
          </a:prstGeom>
          <a:noFill/>
        </p:spPr>
        <p:txBody>
          <a:bodyPr wrap="square" rtlCol="0">
            <a:spAutoFit/>
          </a:bodyPr>
          <a:lstStyle/>
          <a:p>
            <a:r>
              <a:rPr lang="en-US" dirty="0">
                <a:solidFill>
                  <a:srgbClr val="215F9A"/>
                </a:solidFill>
              </a:rPr>
              <a:t>Dividend yield: 2.39 %</a:t>
            </a:r>
          </a:p>
          <a:p>
            <a:r>
              <a:rPr lang="en-US" dirty="0">
                <a:solidFill>
                  <a:srgbClr val="215F9A"/>
                </a:solidFill>
              </a:rPr>
              <a:t>Expense ratio: 0.48%</a:t>
            </a:r>
          </a:p>
          <a:p>
            <a:r>
              <a:rPr lang="en-US" dirty="0">
                <a:solidFill>
                  <a:srgbClr val="215F9A"/>
                </a:solidFill>
              </a:rPr>
              <a:t>Net Asset Value (NAV): 81.05</a:t>
            </a:r>
          </a:p>
          <a:p>
            <a:r>
              <a:rPr lang="en-US" dirty="0">
                <a:solidFill>
                  <a:srgbClr val="215F9A"/>
                </a:solidFill>
              </a:rPr>
              <a:t>Assets Under Management (AUM): 800.77M</a:t>
            </a:r>
          </a:p>
          <a:p>
            <a:r>
              <a:rPr lang="en-US" dirty="0">
                <a:solidFill>
                  <a:srgbClr val="215F9A"/>
                </a:solidFill>
              </a:rPr>
              <a:t>Funds flows: 147.07M</a:t>
            </a:r>
          </a:p>
          <a:p>
            <a:r>
              <a:rPr lang="en-US" dirty="0">
                <a:solidFill>
                  <a:srgbClr val="215F9A"/>
                </a:solidFill>
              </a:rPr>
              <a:t> </a:t>
            </a:r>
          </a:p>
          <a:p>
            <a:endParaRPr lang="en-US" dirty="0">
              <a:solidFill>
                <a:srgbClr val="215F9A"/>
              </a:solidFill>
            </a:endParaRPr>
          </a:p>
        </p:txBody>
      </p:sp>
      <p:sp>
        <p:nvSpPr>
          <p:cNvPr id="26" name="TextBox 25">
            <a:extLst>
              <a:ext uri="{FF2B5EF4-FFF2-40B4-BE49-F238E27FC236}">
                <a16:creationId xmlns:a16="http://schemas.microsoft.com/office/drawing/2014/main" id="{4574515A-1B03-8C22-56BF-5A8C6449812D}"/>
              </a:ext>
            </a:extLst>
          </p:cNvPr>
          <p:cNvSpPr txBox="1"/>
          <p:nvPr/>
        </p:nvSpPr>
        <p:spPr>
          <a:xfrm>
            <a:off x="6929770" y="3071473"/>
            <a:ext cx="4267200" cy="646331"/>
          </a:xfrm>
          <a:prstGeom prst="rect">
            <a:avLst/>
          </a:prstGeom>
          <a:noFill/>
        </p:spPr>
        <p:txBody>
          <a:bodyPr wrap="square" rtlCol="0">
            <a:spAutoFit/>
          </a:bodyPr>
          <a:lstStyle/>
          <a:p>
            <a:r>
              <a:rPr lang="en-US" sz="3600" dirty="0">
                <a:solidFill>
                  <a:srgbClr val="215F9A"/>
                </a:solidFill>
              </a:rPr>
              <a:t>Valuation Summary</a:t>
            </a:r>
          </a:p>
        </p:txBody>
      </p:sp>
      <p:sp>
        <p:nvSpPr>
          <p:cNvPr id="2" name="TextBox 1">
            <a:extLst>
              <a:ext uri="{FF2B5EF4-FFF2-40B4-BE49-F238E27FC236}">
                <a16:creationId xmlns:a16="http://schemas.microsoft.com/office/drawing/2014/main" id="{04A61D96-EEAD-65E7-2A36-86CB4EFA6226}"/>
              </a:ext>
            </a:extLst>
          </p:cNvPr>
          <p:cNvSpPr txBox="1"/>
          <p:nvPr/>
        </p:nvSpPr>
        <p:spPr>
          <a:xfrm>
            <a:off x="6967869" y="3921388"/>
            <a:ext cx="4347830" cy="2031325"/>
          </a:xfrm>
          <a:prstGeom prst="rect">
            <a:avLst/>
          </a:prstGeom>
          <a:noFill/>
        </p:spPr>
        <p:txBody>
          <a:bodyPr wrap="square" rtlCol="0">
            <a:spAutoFit/>
          </a:bodyPr>
          <a:lstStyle/>
          <a:p>
            <a:r>
              <a:rPr lang="en-US" dirty="0">
                <a:solidFill>
                  <a:srgbClr val="215F9A"/>
                </a:solidFill>
              </a:rPr>
              <a:t>REZ ETF appears slightly </a:t>
            </a:r>
            <a:r>
              <a:rPr lang="en-US" dirty="0">
                <a:solidFill>
                  <a:srgbClr val="C00000"/>
                </a:solidFill>
              </a:rPr>
              <a:t>overvalued</a:t>
            </a:r>
            <a:r>
              <a:rPr lang="en-US" dirty="0">
                <a:solidFill>
                  <a:srgbClr val="215F9A"/>
                </a:solidFill>
              </a:rPr>
              <a:t>, trading at a premium to its NAV and showing a high P/B ratio of 2.32. Its elevated P/CF ratio of 17.27 further suggests investors are paying a premium relative to the fund’s underlying real estate assets</a:t>
            </a:r>
          </a:p>
        </p:txBody>
      </p:sp>
    </p:spTree>
    <p:extLst>
      <p:ext uri="{BB962C8B-B14F-4D97-AF65-F5344CB8AC3E}">
        <p14:creationId xmlns:p14="http://schemas.microsoft.com/office/powerpoint/2010/main" val="207939403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6D7E24FC-3889-7BAB-35C7-0CD7DF09672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22858"/>
            <a:ext cx="12192000" cy="6880858"/>
          </a:xfrm>
          <a:prstGeom prst="rect">
            <a:avLst/>
          </a:prstGeom>
        </p:spPr>
      </p:pic>
      <p:sp>
        <p:nvSpPr>
          <p:cNvPr id="6" name="Rectangle 5">
            <a:extLst>
              <a:ext uri="{FF2B5EF4-FFF2-40B4-BE49-F238E27FC236}">
                <a16:creationId xmlns:a16="http://schemas.microsoft.com/office/drawing/2014/main" id="{3F0C9AF0-B796-0A3F-4F2A-3DD0318ACD16}"/>
              </a:ext>
            </a:extLst>
          </p:cNvPr>
          <p:cNvSpPr/>
          <p:nvPr/>
        </p:nvSpPr>
        <p:spPr>
          <a:xfrm>
            <a:off x="-123266" y="-85845"/>
            <a:ext cx="12438531" cy="7162505"/>
          </a:xfrm>
          <a:prstGeom prst="rect">
            <a:avLst/>
          </a:prstGeom>
          <a:solidFill>
            <a:schemeClr val="dk1">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dirty="0"/>
          </a:p>
        </p:txBody>
      </p:sp>
      <p:sp>
        <p:nvSpPr>
          <p:cNvPr id="7" name="Rectangle 6">
            <a:extLst>
              <a:ext uri="{FF2B5EF4-FFF2-40B4-BE49-F238E27FC236}">
                <a16:creationId xmlns:a16="http://schemas.microsoft.com/office/drawing/2014/main" id="{9E856C60-57A3-79CB-366A-61E192E78313}"/>
              </a:ext>
            </a:extLst>
          </p:cNvPr>
          <p:cNvSpPr/>
          <p:nvPr/>
        </p:nvSpPr>
        <p:spPr>
          <a:xfrm>
            <a:off x="0" y="-91684"/>
            <a:ext cx="12438531" cy="7018510"/>
          </a:xfrm>
          <a:prstGeom prst="rect">
            <a:avLst/>
          </a:prstGeom>
          <a:solidFill>
            <a:schemeClr val="dk1">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en-US" dirty="0"/>
              <a:t>Bi</a:t>
            </a:r>
          </a:p>
        </p:txBody>
      </p:sp>
      <p:sp>
        <p:nvSpPr>
          <p:cNvPr id="8" name="TextBox 7">
            <a:extLst>
              <a:ext uri="{FF2B5EF4-FFF2-40B4-BE49-F238E27FC236}">
                <a16:creationId xmlns:a16="http://schemas.microsoft.com/office/drawing/2014/main" id="{62571347-412B-1174-38A4-FCE3E2BD473B}"/>
              </a:ext>
            </a:extLst>
          </p:cNvPr>
          <p:cNvSpPr txBox="1"/>
          <p:nvPr/>
        </p:nvSpPr>
        <p:spPr>
          <a:xfrm>
            <a:off x="188843" y="203786"/>
            <a:ext cx="5585012" cy="369332"/>
          </a:xfrm>
          <a:prstGeom prst="rect">
            <a:avLst/>
          </a:prstGeom>
          <a:noFill/>
        </p:spPr>
        <p:txBody>
          <a:bodyPr wrap="square" rtlCol="0">
            <a:spAutoFit/>
          </a:bodyPr>
          <a:lstStyle/>
          <a:p>
            <a:r>
              <a:rPr lang="en-US" dirty="0">
                <a:solidFill>
                  <a:srgbClr val="215F9A"/>
                </a:solidFill>
              </a:rPr>
              <a:t>Monthly timeframe: REZ</a:t>
            </a:r>
          </a:p>
        </p:txBody>
      </p:sp>
      <p:pic>
        <p:nvPicPr>
          <p:cNvPr id="3" name="Picture 2">
            <a:extLst>
              <a:ext uri="{FF2B5EF4-FFF2-40B4-BE49-F238E27FC236}">
                <a16:creationId xmlns:a16="http://schemas.microsoft.com/office/drawing/2014/main" id="{A54CEC2E-726D-DE51-4FD9-E215F00E06D2}"/>
              </a:ext>
            </a:extLst>
          </p:cNvPr>
          <p:cNvPicPr>
            <a:picLocks noChangeAspect="1"/>
          </p:cNvPicPr>
          <p:nvPr/>
        </p:nvPicPr>
        <p:blipFill>
          <a:blip r:embed="rId3"/>
          <a:stretch>
            <a:fillRect/>
          </a:stretch>
        </p:blipFill>
        <p:spPr>
          <a:xfrm>
            <a:off x="2237134" y="932603"/>
            <a:ext cx="9455579" cy="5565912"/>
          </a:xfrm>
          <a:prstGeom prst="rect">
            <a:avLst/>
          </a:prstGeom>
        </p:spPr>
      </p:pic>
      <p:sp>
        <p:nvSpPr>
          <p:cNvPr id="4" name="TextBox 3">
            <a:extLst>
              <a:ext uri="{FF2B5EF4-FFF2-40B4-BE49-F238E27FC236}">
                <a16:creationId xmlns:a16="http://schemas.microsoft.com/office/drawing/2014/main" id="{57F2A72F-7863-993F-83FA-EE7DCD654426}"/>
              </a:ext>
            </a:extLst>
          </p:cNvPr>
          <p:cNvSpPr txBox="1"/>
          <p:nvPr/>
        </p:nvSpPr>
        <p:spPr>
          <a:xfrm>
            <a:off x="188842" y="996659"/>
            <a:ext cx="1925024" cy="1200329"/>
          </a:xfrm>
          <a:prstGeom prst="rect">
            <a:avLst/>
          </a:prstGeom>
          <a:noFill/>
        </p:spPr>
        <p:txBody>
          <a:bodyPr wrap="square" rtlCol="0">
            <a:spAutoFit/>
          </a:bodyPr>
          <a:lstStyle/>
          <a:p>
            <a:r>
              <a:rPr lang="en-US" dirty="0">
                <a:solidFill>
                  <a:schemeClr val="accent6"/>
                </a:solidFill>
              </a:rPr>
              <a:t>Uptrend</a:t>
            </a:r>
            <a:r>
              <a:rPr lang="en-US" dirty="0">
                <a:solidFill>
                  <a:schemeClr val="bg1"/>
                </a:solidFill>
              </a:rPr>
              <a:t> on the monthly, higher lows with lower lows</a:t>
            </a:r>
          </a:p>
        </p:txBody>
      </p:sp>
      <p:sp>
        <p:nvSpPr>
          <p:cNvPr id="9" name="TextBox 8">
            <a:extLst>
              <a:ext uri="{FF2B5EF4-FFF2-40B4-BE49-F238E27FC236}">
                <a16:creationId xmlns:a16="http://schemas.microsoft.com/office/drawing/2014/main" id="{D3CF3D0E-BC9D-CDBB-4B0B-FAD17EE44EFF}"/>
              </a:ext>
            </a:extLst>
          </p:cNvPr>
          <p:cNvSpPr txBox="1"/>
          <p:nvPr/>
        </p:nvSpPr>
        <p:spPr>
          <a:xfrm>
            <a:off x="188842" y="2435863"/>
            <a:ext cx="1789873" cy="369332"/>
          </a:xfrm>
          <a:prstGeom prst="rect">
            <a:avLst/>
          </a:prstGeom>
          <a:noFill/>
        </p:spPr>
        <p:txBody>
          <a:bodyPr wrap="square" rtlCol="0">
            <a:spAutoFit/>
          </a:bodyPr>
          <a:lstStyle/>
          <a:p>
            <a:r>
              <a:rPr lang="en-US" dirty="0">
                <a:solidFill>
                  <a:schemeClr val="bg1"/>
                </a:solidFill>
              </a:rPr>
              <a:t>Neutral RSI</a:t>
            </a:r>
          </a:p>
        </p:txBody>
      </p:sp>
      <p:sp>
        <p:nvSpPr>
          <p:cNvPr id="10" name="TextBox 9">
            <a:extLst>
              <a:ext uri="{FF2B5EF4-FFF2-40B4-BE49-F238E27FC236}">
                <a16:creationId xmlns:a16="http://schemas.microsoft.com/office/drawing/2014/main" id="{4F40FCF5-C870-5C97-18BE-12814017302D}"/>
              </a:ext>
            </a:extLst>
          </p:cNvPr>
          <p:cNvSpPr txBox="1"/>
          <p:nvPr/>
        </p:nvSpPr>
        <p:spPr>
          <a:xfrm>
            <a:off x="188843" y="5021187"/>
            <a:ext cx="1925024" cy="1477328"/>
          </a:xfrm>
          <a:prstGeom prst="rect">
            <a:avLst/>
          </a:prstGeom>
          <a:noFill/>
        </p:spPr>
        <p:txBody>
          <a:bodyPr wrap="square" rtlCol="0">
            <a:spAutoFit/>
          </a:bodyPr>
          <a:lstStyle/>
          <a:p>
            <a:r>
              <a:rPr lang="en-US" dirty="0">
                <a:solidFill>
                  <a:schemeClr val="bg1"/>
                </a:solidFill>
              </a:rPr>
              <a:t>Note: Triangle pattern formation may indicate a reversal to the downside</a:t>
            </a:r>
          </a:p>
        </p:txBody>
      </p:sp>
      <p:sp>
        <p:nvSpPr>
          <p:cNvPr id="11" name="TextBox 10">
            <a:extLst>
              <a:ext uri="{FF2B5EF4-FFF2-40B4-BE49-F238E27FC236}">
                <a16:creationId xmlns:a16="http://schemas.microsoft.com/office/drawing/2014/main" id="{F5AFE175-D7D0-50C0-5673-F25DFAF37E30}"/>
              </a:ext>
            </a:extLst>
          </p:cNvPr>
          <p:cNvSpPr txBox="1"/>
          <p:nvPr/>
        </p:nvSpPr>
        <p:spPr>
          <a:xfrm>
            <a:off x="134761" y="3216505"/>
            <a:ext cx="2033185" cy="1477328"/>
          </a:xfrm>
          <a:prstGeom prst="rect">
            <a:avLst/>
          </a:prstGeom>
          <a:noFill/>
        </p:spPr>
        <p:txBody>
          <a:bodyPr wrap="square" rtlCol="0">
            <a:spAutoFit/>
          </a:bodyPr>
          <a:lstStyle/>
          <a:p>
            <a:r>
              <a:rPr lang="en-US" dirty="0">
                <a:solidFill>
                  <a:schemeClr val="bg1"/>
                </a:solidFill>
              </a:rPr>
              <a:t>Big support at $80, with Fibonacci level 0.382 and 21 EMA further strengthen it</a:t>
            </a:r>
          </a:p>
        </p:txBody>
      </p:sp>
    </p:spTree>
    <p:extLst>
      <p:ext uri="{BB962C8B-B14F-4D97-AF65-F5344CB8AC3E}">
        <p14:creationId xmlns:p14="http://schemas.microsoft.com/office/powerpoint/2010/main" val="316834458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E1F031C-B5DA-C425-F00C-A6D429B19A77}"/>
            </a:ext>
          </a:extLst>
        </p:cNvPr>
        <p:cNvGrpSpPr/>
        <p:nvPr/>
      </p:nvGrpSpPr>
      <p:grpSpPr>
        <a:xfrm>
          <a:off x="0" y="0"/>
          <a:ext cx="0" cy="0"/>
          <a:chOff x="0" y="0"/>
          <a:chExt cx="0" cy="0"/>
        </a:xfrm>
      </p:grpSpPr>
      <p:pic>
        <p:nvPicPr>
          <p:cNvPr id="5" name="Picture 4">
            <a:extLst>
              <a:ext uri="{FF2B5EF4-FFF2-40B4-BE49-F238E27FC236}">
                <a16:creationId xmlns:a16="http://schemas.microsoft.com/office/drawing/2014/main" id="{D63FA554-DCF9-A5E6-F952-4EB5908224C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80858"/>
          </a:xfrm>
          <a:prstGeom prst="rect">
            <a:avLst/>
          </a:prstGeom>
        </p:spPr>
      </p:pic>
      <p:sp>
        <p:nvSpPr>
          <p:cNvPr id="6" name="Rectangle 5">
            <a:extLst>
              <a:ext uri="{FF2B5EF4-FFF2-40B4-BE49-F238E27FC236}">
                <a16:creationId xmlns:a16="http://schemas.microsoft.com/office/drawing/2014/main" id="{B0427812-8FA1-8999-00D3-24291EFC3BBA}"/>
              </a:ext>
            </a:extLst>
          </p:cNvPr>
          <p:cNvSpPr/>
          <p:nvPr/>
        </p:nvSpPr>
        <p:spPr>
          <a:xfrm>
            <a:off x="-94131" y="-22858"/>
            <a:ext cx="12438531" cy="6880858"/>
          </a:xfrm>
          <a:prstGeom prst="rect">
            <a:avLst/>
          </a:prstGeom>
          <a:solidFill>
            <a:schemeClr val="dk1">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dirty="0"/>
          </a:p>
        </p:txBody>
      </p:sp>
      <p:sp>
        <p:nvSpPr>
          <p:cNvPr id="7" name="Rectangle 6">
            <a:extLst>
              <a:ext uri="{FF2B5EF4-FFF2-40B4-BE49-F238E27FC236}">
                <a16:creationId xmlns:a16="http://schemas.microsoft.com/office/drawing/2014/main" id="{D1DC82A3-F103-7DFB-3EBF-5D3D1848E1A5}"/>
              </a:ext>
            </a:extLst>
          </p:cNvPr>
          <p:cNvSpPr/>
          <p:nvPr/>
        </p:nvSpPr>
        <p:spPr>
          <a:xfrm>
            <a:off x="-123266" y="-22858"/>
            <a:ext cx="12438531" cy="6880858"/>
          </a:xfrm>
          <a:prstGeom prst="rect">
            <a:avLst/>
          </a:prstGeom>
          <a:solidFill>
            <a:schemeClr val="dk1">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dirty="0"/>
          </a:p>
        </p:txBody>
      </p:sp>
      <p:sp>
        <p:nvSpPr>
          <p:cNvPr id="8" name="TextBox 7">
            <a:extLst>
              <a:ext uri="{FF2B5EF4-FFF2-40B4-BE49-F238E27FC236}">
                <a16:creationId xmlns:a16="http://schemas.microsoft.com/office/drawing/2014/main" id="{5C96D22D-BBB5-551C-7F4E-0E3E4B4BFFF8}"/>
              </a:ext>
            </a:extLst>
          </p:cNvPr>
          <p:cNvSpPr txBox="1"/>
          <p:nvPr/>
        </p:nvSpPr>
        <p:spPr>
          <a:xfrm>
            <a:off x="510988" y="242047"/>
            <a:ext cx="5585012" cy="369332"/>
          </a:xfrm>
          <a:prstGeom prst="rect">
            <a:avLst/>
          </a:prstGeom>
          <a:noFill/>
        </p:spPr>
        <p:txBody>
          <a:bodyPr wrap="square" rtlCol="0">
            <a:spAutoFit/>
          </a:bodyPr>
          <a:lstStyle/>
          <a:p>
            <a:r>
              <a:rPr lang="en-US" dirty="0">
                <a:solidFill>
                  <a:schemeClr val="bg1"/>
                </a:solidFill>
              </a:rPr>
              <a:t>Weekly timeframe: REZ</a:t>
            </a:r>
          </a:p>
        </p:txBody>
      </p:sp>
      <p:pic>
        <p:nvPicPr>
          <p:cNvPr id="3" name="Picture 2">
            <a:extLst>
              <a:ext uri="{FF2B5EF4-FFF2-40B4-BE49-F238E27FC236}">
                <a16:creationId xmlns:a16="http://schemas.microsoft.com/office/drawing/2014/main" id="{202394A6-E580-B0C9-9842-45A7E727C991}"/>
              </a:ext>
            </a:extLst>
          </p:cNvPr>
          <p:cNvPicPr>
            <a:picLocks noChangeAspect="1"/>
          </p:cNvPicPr>
          <p:nvPr/>
        </p:nvPicPr>
        <p:blipFill>
          <a:blip r:embed="rId3"/>
          <a:stretch>
            <a:fillRect/>
          </a:stretch>
        </p:blipFill>
        <p:spPr>
          <a:xfrm>
            <a:off x="2068554" y="797303"/>
            <a:ext cx="9862905" cy="5874773"/>
          </a:xfrm>
          <a:prstGeom prst="rect">
            <a:avLst/>
          </a:prstGeom>
        </p:spPr>
      </p:pic>
      <p:sp>
        <p:nvSpPr>
          <p:cNvPr id="4" name="TextBox 3">
            <a:extLst>
              <a:ext uri="{FF2B5EF4-FFF2-40B4-BE49-F238E27FC236}">
                <a16:creationId xmlns:a16="http://schemas.microsoft.com/office/drawing/2014/main" id="{6252CB40-DA94-DDB4-8C2D-8F76697755A0}"/>
              </a:ext>
            </a:extLst>
          </p:cNvPr>
          <p:cNvSpPr txBox="1"/>
          <p:nvPr/>
        </p:nvSpPr>
        <p:spPr>
          <a:xfrm>
            <a:off x="188842" y="996659"/>
            <a:ext cx="1925024" cy="1200329"/>
          </a:xfrm>
          <a:prstGeom prst="rect">
            <a:avLst/>
          </a:prstGeom>
          <a:noFill/>
        </p:spPr>
        <p:txBody>
          <a:bodyPr wrap="square" rtlCol="0">
            <a:spAutoFit/>
          </a:bodyPr>
          <a:lstStyle/>
          <a:p>
            <a:r>
              <a:rPr lang="en-US" dirty="0">
                <a:solidFill>
                  <a:schemeClr val="accent6"/>
                </a:solidFill>
              </a:rPr>
              <a:t>Uptrend</a:t>
            </a:r>
            <a:r>
              <a:rPr lang="en-US" dirty="0">
                <a:solidFill>
                  <a:schemeClr val="bg1"/>
                </a:solidFill>
              </a:rPr>
              <a:t> on the monthly, higher lows with lower lows</a:t>
            </a:r>
          </a:p>
        </p:txBody>
      </p:sp>
      <p:sp>
        <p:nvSpPr>
          <p:cNvPr id="9" name="TextBox 8">
            <a:extLst>
              <a:ext uri="{FF2B5EF4-FFF2-40B4-BE49-F238E27FC236}">
                <a16:creationId xmlns:a16="http://schemas.microsoft.com/office/drawing/2014/main" id="{4C9C655A-0812-C681-B7D8-9E8DEA9A64CC}"/>
              </a:ext>
            </a:extLst>
          </p:cNvPr>
          <p:cNvSpPr txBox="1"/>
          <p:nvPr/>
        </p:nvSpPr>
        <p:spPr>
          <a:xfrm>
            <a:off x="188842" y="2341720"/>
            <a:ext cx="1925024" cy="2031325"/>
          </a:xfrm>
          <a:prstGeom prst="rect">
            <a:avLst/>
          </a:prstGeom>
          <a:noFill/>
        </p:spPr>
        <p:txBody>
          <a:bodyPr wrap="square" rtlCol="0">
            <a:spAutoFit/>
          </a:bodyPr>
          <a:lstStyle/>
          <a:p>
            <a:r>
              <a:rPr lang="en-US" dirty="0">
                <a:solidFill>
                  <a:schemeClr val="bg1"/>
                </a:solidFill>
              </a:rPr>
              <a:t>Currently laying above the weekly support level at $80, also where the 0.382 Fibonacci level is located</a:t>
            </a:r>
          </a:p>
        </p:txBody>
      </p:sp>
    </p:spTree>
    <p:extLst>
      <p:ext uri="{BB962C8B-B14F-4D97-AF65-F5344CB8AC3E}">
        <p14:creationId xmlns:p14="http://schemas.microsoft.com/office/powerpoint/2010/main" val="26241133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08A6D53-DCC5-907C-B620-1BC60E4E08E7}"/>
            </a:ext>
          </a:extLst>
        </p:cNvPr>
        <p:cNvGrpSpPr/>
        <p:nvPr/>
      </p:nvGrpSpPr>
      <p:grpSpPr>
        <a:xfrm>
          <a:off x="0" y="0"/>
          <a:ext cx="0" cy="0"/>
          <a:chOff x="0" y="0"/>
          <a:chExt cx="0" cy="0"/>
        </a:xfrm>
      </p:grpSpPr>
      <p:pic>
        <p:nvPicPr>
          <p:cNvPr id="5" name="Picture 4">
            <a:extLst>
              <a:ext uri="{FF2B5EF4-FFF2-40B4-BE49-F238E27FC236}">
                <a16:creationId xmlns:a16="http://schemas.microsoft.com/office/drawing/2014/main" id="{E7ECC682-D3F0-3F4B-8766-BD9A30DCF11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80858"/>
          </a:xfrm>
          <a:prstGeom prst="rect">
            <a:avLst/>
          </a:prstGeom>
        </p:spPr>
      </p:pic>
      <p:sp>
        <p:nvSpPr>
          <p:cNvPr id="6" name="Rectangle 5">
            <a:extLst>
              <a:ext uri="{FF2B5EF4-FFF2-40B4-BE49-F238E27FC236}">
                <a16:creationId xmlns:a16="http://schemas.microsoft.com/office/drawing/2014/main" id="{39406EC4-098E-2BA8-E8F8-510BEF4B927E}"/>
              </a:ext>
            </a:extLst>
          </p:cNvPr>
          <p:cNvSpPr/>
          <p:nvPr/>
        </p:nvSpPr>
        <p:spPr>
          <a:xfrm>
            <a:off x="-94131" y="-22858"/>
            <a:ext cx="12438531" cy="6880858"/>
          </a:xfrm>
          <a:prstGeom prst="rect">
            <a:avLst/>
          </a:prstGeom>
          <a:solidFill>
            <a:schemeClr val="dk1">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dirty="0"/>
          </a:p>
        </p:txBody>
      </p:sp>
      <p:sp>
        <p:nvSpPr>
          <p:cNvPr id="7" name="Rectangle 6">
            <a:extLst>
              <a:ext uri="{FF2B5EF4-FFF2-40B4-BE49-F238E27FC236}">
                <a16:creationId xmlns:a16="http://schemas.microsoft.com/office/drawing/2014/main" id="{DF8E809C-78AE-9D36-DCBA-C456E7E8D35D}"/>
              </a:ext>
            </a:extLst>
          </p:cNvPr>
          <p:cNvSpPr/>
          <p:nvPr/>
        </p:nvSpPr>
        <p:spPr>
          <a:xfrm>
            <a:off x="0" y="-22858"/>
            <a:ext cx="12438531" cy="6880858"/>
          </a:xfrm>
          <a:prstGeom prst="rect">
            <a:avLst/>
          </a:prstGeom>
          <a:solidFill>
            <a:schemeClr val="dk1">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dirty="0"/>
          </a:p>
        </p:txBody>
      </p:sp>
      <p:sp>
        <p:nvSpPr>
          <p:cNvPr id="8" name="TextBox 7">
            <a:extLst>
              <a:ext uri="{FF2B5EF4-FFF2-40B4-BE49-F238E27FC236}">
                <a16:creationId xmlns:a16="http://schemas.microsoft.com/office/drawing/2014/main" id="{C55BEAC3-D973-9A4D-73C8-E40422861B7D}"/>
              </a:ext>
            </a:extLst>
          </p:cNvPr>
          <p:cNvSpPr txBox="1"/>
          <p:nvPr/>
        </p:nvSpPr>
        <p:spPr>
          <a:xfrm>
            <a:off x="510988" y="242047"/>
            <a:ext cx="5585012" cy="369332"/>
          </a:xfrm>
          <a:prstGeom prst="rect">
            <a:avLst/>
          </a:prstGeom>
          <a:noFill/>
        </p:spPr>
        <p:txBody>
          <a:bodyPr wrap="square" rtlCol="0">
            <a:spAutoFit/>
          </a:bodyPr>
          <a:lstStyle/>
          <a:p>
            <a:r>
              <a:rPr lang="en-US" dirty="0">
                <a:solidFill>
                  <a:schemeClr val="bg1"/>
                </a:solidFill>
              </a:rPr>
              <a:t>Daily timeframe: REZ</a:t>
            </a:r>
          </a:p>
        </p:txBody>
      </p:sp>
      <p:pic>
        <p:nvPicPr>
          <p:cNvPr id="3" name="Picture 2">
            <a:extLst>
              <a:ext uri="{FF2B5EF4-FFF2-40B4-BE49-F238E27FC236}">
                <a16:creationId xmlns:a16="http://schemas.microsoft.com/office/drawing/2014/main" id="{9DEB983A-B65B-5353-93CF-91894BC33FC4}"/>
              </a:ext>
            </a:extLst>
          </p:cNvPr>
          <p:cNvPicPr>
            <a:picLocks noChangeAspect="1"/>
          </p:cNvPicPr>
          <p:nvPr/>
        </p:nvPicPr>
        <p:blipFill>
          <a:blip r:embed="rId3"/>
          <a:stretch>
            <a:fillRect/>
          </a:stretch>
        </p:blipFill>
        <p:spPr>
          <a:xfrm>
            <a:off x="2045857" y="721514"/>
            <a:ext cx="9941772" cy="5894439"/>
          </a:xfrm>
          <a:prstGeom prst="rect">
            <a:avLst/>
          </a:prstGeom>
        </p:spPr>
      </p:pic>
      <p:sp>
        <p:nvSpPr>
          <p:cNvPr id="4" name="TextBox 3">
            <a:extLst>
              <a:ext uri="{FF2B5EF4-FFF2-40B4-BE49-F238E27FC236}">
                <a16:creationId xmlns:a16="http://schemas.microsoft.com/office/drawing/2014/main" id="{271D47C9-4F9E-AE4A-B649-4735F559A4F6}"/>
              </a:ext>
            </a:extLst>
          </p:cNvPr>
          <p:cNvSpPr txBox="1"/>
          <p:nvPr/>
        </p:nvSpPr>
        <p:spPr>
          <a:xfrm>
            <a:off x="120833" y="1489167"/>
            <a:ext cx="1925024" cy="1477328"/>
          </a:xfrm>
          <a:prstGeom prst="rect">
            <a:avLst/>
          </a:prstGeom>
          <a:noFill/>
        </p:spPr>
        <p:txBody>
          <a:bodyPr wrap="square" rtlCol="0">
            <a:spAutoFit/>
          </a:bodyPr>
          <a:lstStyle/>
          <a:p>
            <a:r>
              <a:rPr lang="en-US" dirty="0">
                <a:solidFill>
                  <a:schemeClr val="bg1"/>
                </a:solidFill>
              </a:rPr>
              <a:t>Consolidation above the $80 support level and 0.382 Fibonacci level</a:t>
            </a:r>
          </a:p>
        </p:txBody>
      </p:sp>
      <p:sp>
        <p:nvSpPr>
          <p:cNvPr id="9" name="TextBox 8">
            <a:extLst>
              <a:ext uri="{FF2B5EF4-FFF2-40B4-BE49-F238E27FC236}">
                <a16:creationId xmlns:a16="http://schemas.microsoft.com/office/drawing/2014/main" id="{6FBFF6E4-510C-EEE9-731E-C63A5AD14867}"/>
              </a:ext>
            </a:extLst>
          </p:cNvPr>
          <p:cNvSpPr txBox="1"/>
          <p:nvPr/>
        </p:nvSpPr>
        <p:spPr>
          <a:xfrm>
            <a:off x="255984" y="3415706"/>
            <a:ext cx="1789873" cy="369332"/>
          </a:xfrm>
          <a:prstGeom prst="rect">
            <a:avLst/>
          </a:prstGeom>
          <a:noFill/>
        </p:spPr>
        <p:txBody>
          <a:bodyPr wrap="square" rtlCol="0">
            <a:spAutoFit/>
          </a:bodyPr>
          <a:lstStyle/>
          <a:p>
            <a:r>
              <a:rPr lang="en-US" dirty="0">
                <a:solidFill>
                  <a:schemeClr val="bg1"/>
                </a:solidFill>
              </a:rPr>
              <a:t>Neutral RSI</a:t>
            </a:r>
          </a:p>
        </p:txBody>
      </p:sp>
    </p:spTree>
    <p:extLst>
      <p:ext uri="{BB962C8B-B14F-4D97-AF65-F5344CB8AC3E}">
        <p14:creationId xmlns:p14="http://schemas.microsoft.com/office/powerpoint/2010/main" val="376462249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person writing on a piece of paper&#10;&#10;AI-generated content may be incorrect.">
            <a:extLst>
              <a:ext uri="{FF2B5EF4-FFF2-40B4-BE49-F238E27FC236}">
                <a16:creationId xmlns:a16="http://schemas.microsoft.com/office/drawing/2014/main" id="{5C7C9653-47D6-627F-7BE7-14679548AA8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6" name="Rectangle 5">
            <a:extLst>
              <a:ext uri="{FF2B5EF4-FFF2-40B4-BE49-F238E27FC236}">
                <a16:creationId xmlns:a16="http://schemas.microsoft.com/office/drawing/2014/main" id="{EBB404C7-E925-9CC1-FFA5-ABF17C04AC39}"/>
              </a:ext>
            </a:extLst>
          </p:cNvPr>
          <p:cNvSpPr/>
          <p:nvPr/>
        </p:nvSpPr>
        <p:spPr>
          <a:xfrm>
            <a:off x="0" y="0"/>
            <a:ext cx="12192000" cy="6858000"/>
          </a:xfrm>
          <a:prstGeom prst="rect">
            <a:avLst/>
          </a:prstGeom>
          <a:solidFill>
            <a:schemeClr val="dk1">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dirty="0"/>
          </a:p>
        </p:txBody>
      </p:sp>
      <p:sp>
        <p:nvSpPr>
          <p:cNvPr id="7" name="Rectangle 6">
            <a:extLst>
              <a:ext uri="{FF2B5EF4-FFF2-40B4-BE49-F238E27FC236}">
                <a16:creationId xmlns:a16="http://schemas.microsoft.com/office/drawing/2014/main" id="{7C1DE937-7433-C5B8-6574-229EA208C2F0}"/>
              </a:ext>
            </a:extLst>
          </p:cNvPr>
          <p:cNvSpPr/>
          <p:nvPr/>
        </p:nvSpPr>
        <p:spPr>
          <a:xfrm>
            <a:off x="0" y="0"/>
            <a:ext cx="12192000" cy="6858000"/>
          </a:xfrm>
          <a:prstGeom prst="rect">
            <a:avLst/>
          </a:prstGeom>
          <a:solidFill>
            <a:schemeClr val="dk1">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dirty="0"/>
          </a:p>
        </p:txBody>
      </p:sp>
      <p:sp>
        <p:nvSpPr>
          <p:cNvPr id="8" name="TextBox 7">
            <a:extLst>
              <a:ext uri="{FF2B5EF4-FFF2-40B4-BE49-F238E27FC236}">
                <a16:creationId xmlns:a16="http://schemas.microsoft.com/office/drawing/2014/main" id="{F58E262B-04C1-527B-9FFD-278B5EE12A67}"/>
              </a:ext>
            </a:extLst>
          </p:cNvPr>
          <p:cNvSpPr txBox="1"/>
          <p:nvPr/>
        </p:nvSpPr>
        <p:spPr>
          <a:xfrm>
            <a:off x="497541" y="471519"/>
            <a:ext cx="6696636" cy="646331"/>
          </a:xfrm>
          <a:prstGeom prst="rect">
            <a:avLst/>
          </a:prstGeom>
          <a:noFill/>
        </p:spPr>
        <p:txBody>
          <a:bodyPr wrap="square" rtlCol="0">
            <a:spAutoFit/>
          </a:bodyPr>
          <a:lstStyle/>
          <a:p>
            <a:r>
              <a:rPr lang="en-US" sz="3600" dirty="0">
                <a:solidFill>
                  <a:srgbClr val="215F9A"/>
                </a:solidFill>
              </a:rPr>
              <a:t>Qualitative Analysis: REZ</a:t>
            </a:r>
          </a:p>
        </p:txBody>
      </p:sp>
      <p:cxnSp>
        <p:nvCxnSpPr>
          <p:cNvPr id="10" name="Straight Connector 9">
            <a:extLst>
              <a:ext uri="{FF2B5EF4-FFF2-40B4-BE49-F238E27FC236}">
                <a16:creationId xmlns:a16="http://schemas.microsoft.com/office/drawing/2014/main" id="{8D7514C6-8788-71C1-1A72-99FB78CC9128}"/>
              </a:ext>
            </a:extLst>
          </p:cNvPr>
          <p:cNvCxnSpPr/>
          <p:nvPr/>
        </p:nvCxnSpPr>
        <p:spPr>
          <a:xfrm>
            <a:off x="726141" y="1237129"/>
            <a:ext cx="10139083" cy="0"/>
          </a:xfrm>
          <a:prstGeom prst="line">
            <a:avLst/>
          </a:prstGeom>
          <a:ln w="38100">
            <a:solidFill>
              <a:schemeClr val="bg1"/>
            </a:solidFill>
          </a:ln>
        </p:spPr>
        <p:style>
          <a:lnRef idx="2">
            <a:schemeClr val="accent1"/>
          </a:lnRef>
          <a:fillRef idx="0">
            <a:schemeClr val="accent1"/>
          </a:fillRef>
          <a:effectRef idx="1">
            <a:schemeClr val="accent1"/>
          </a:effectRef>
          <a:fontRef idx="minor">
            <a:schemeClr val="tx1"/>
          </a:fontRef>
        </p:style>
      </p:cxnSp>
      <p:cxnSp>
        <p:nvCxnSpPr>
          <p:cNvPr id="12" name="Straight Connector 11">
            <a:extLst>
              <a:ext uri="{FF2B5EF4-FFF2-40B4-BE49-F238E27FC236}">
                <a16:creationId xmlns:a16="http://schemas.microsoft.com/office/drawing/2014/main" id="{C3FD1267-6FFC-B294-C499-30369F952B02}"/>
              </a:ext>
            </a:extLst>
          </p:cNvPr>
          <p:cNvCxnSpPr>
            <a:cxnSpLocks/>
          </p:cNvCxnSpPr>
          <p:nvPr/>
        </p:nvCxnSpPr>
        <p:spPr>
          <a:xfrm>
            <a:off x="8166849" y="2259106"/>
            <a:ext cx="0" cy="3506944"/>
          </a:xfrm>
          <a:prstGeom prst="line">
            <a:avLst/>
          </a:prstGeom>
          <a:ln w="38100">
            <a:solidFill>
              <a:schemeClr val="bg1"/>
            </a:solidFill>
          </a:ln>
        </p:spPr>
        <p:style>
          <a:lnRef idx="2">
            <a:schemeClr val="accent1"/>
          </a:lnRef>
          <a:fillRef idx="0">
            <a:schemeClr val="accent1"/>
          </a:fillRef>
          <a:effectRef idx="1">
            <a:schemeClr val="accent1"/>
          </a:effectRef>
          <a:fontRef idx="minor">
            <a:schemeClr val="tx1"/>
          </a:fontRef>
        </p:style>
      </p:cxnSp>
      <p:cxnSp>
        <p:nvCxnSpPr>
          <p:cNvPr id="13" name="Straight Connector 12">
            <a:extLst>
              <a:ext uri="{FF2B5EF4-FFF2-40B4-BE49-F238E27FC236}">
                <a16:creationId xmlns:a16="http://schemas.microsoft.com/office/drawing/2014/main" id="{A817C079-53EE-3BC3-386F-2926692F1792}"/>
              </a:ext>
            </a:extLst>
          </p:cNvPr>
          <p:cNvCxnSpPr>
            <a:cxnSpLocks/>
          </p:cNvCxnSpPr>
          <p:nvPr/>
        </p:nvCxnSpPr>
        <p:spPr>
          <a:xfrm>
            <a:off x="3832412" y="2164976"/>
            <a:ext cx="0" cy="3506944"/>
          </a:xfrm>
          <a:prstGeom prst="line">
            <a:avLst/>
          </a:prstGeom>
          <a:ln w="38100">
            <a:solidFill>
              <a:schemeClr val="bg1"/>
            </a:solidFill>
          </a:ln>
        </p:spPr>
        <p:style>
          <a:lnRef idx="2">
            <a:schemeClr val="accent1"/>
          </a:lnRef>
          <a:fillRef idx="0">
            <a:schemeClr val="accent1"/>
          </a:fillRef>
          <a:effectRef idx="1">
            <a:schemeClr val="accent1"/>
          </a:effectRef>
          <a:fontRef idx="minor">
            <a:schemeClr val="tx1"/>
          </a:fontRef>
        </p:style>
      </p:cxnSp>
      <p:sp>
        <p:nvSpPr>
          <p:cNvPr id="19" name="TextBox 18">
            <a:extLst>
              <a:ext uri="{FF2B5EF4-FFF2-40B4-BE49-F238E27FC236}">
                <a16:creationId xmlns:a16="http://schemas.microsoft.com/office/drawing/2014/main" id="{AB0390F5-8444-C03A-1F08-1B099A90E7F3}"/>
              </a:ext>
            </a:extLst>
          </p:cNvPr>
          <p:cNvSpPr txBox="1"/>
          <p:nvPr/>
        </p:nvSpPr>
        <p:spPr>
          <a:xfrm>
            <a:off x="811305" y="1518645"/>
            <a:ext cx="3034554" cy="646331"/>
          </a:xfrm>
          <a:prstGeom prst="rect">
            <a:avLst/>
          </a:prstGeom>
          <a:noFill/>
        </p:spPr>
        <p:txBody>
          <a:bodyPr wrap="square" rtlCol="0">
            <a:spAutoFit/>
          </a:bodyPr>
          <a:lstStyle/>
          <a:p>
            <a:r>
              <a:rPr lang="en-US" sz="3600" dirty="0">
                <a:solidFill>
                  <a:srgbClr val="215F9A"/>
                </a:solidFill>
              </a:rPr>
              <a:t>Recent News</a:t>
            </a:r>
          </a:p>
        </p:txBody>
      </p:sp>
      <p:sp>
        <p:nvSpPr>
          <p:cNvPr id="20" name="TextBox 19">
            <a:extLst>
              <a:ext uri="{FF2B5EF4-FFF2-40B4-BE49-F238E27FC236}">
                <a16:creationId xmlns:a16="http://schemas.microsoft.com/office/drawing/2014/main" id="{89AB9F4E-1414-B5B0-7FBA-242942E7B744}"/>
              </a:ext>
            </a:extLst>
          </p:cNvPr>
          <p:cNvSpPr txBox="1"/>
          <p:nvPr/>
        </p:nvSpPr>
        <p:spPr>
          <a:xfrm>
            <a:off x="4199967" y="1500280"/>
            <a:ext cx="4146176" cy="646331"/>
          </a:xfrm>
          <a:prstGeom prst="rect">
            <a:avLst/>
          </a:prstGeom>
          <a:noFill/>
        </p:spPr>
        <p:txBody>
          <a:bodyPr wrap="square" rtlCol="0">
            <a:spAutoFit/>
          </a:bodyPr>
          <a:lstStyle/>
          <a:p>
            <a:r>
              <a:rPr lang="en-US" sz="3600" dirty="0">
                <a:solidFill>
                  <a:srgbClr val="215F9A"/>
                </a:solidFill>
              </a:rPr>
              <a:t>Potential Catalyst</a:t>
            </a:r>
          </a:p>
        </p:txBody>
      </p:sp>
      <p:sp>
        <p:nvSpPr>
          <p:cNvPr id="21" name="TextBox 20">
            <a:extLst>
              <a:ext uri="{FF2B5EF4-FFF2-40B4-BE49-F238E27FC236}">
                <a16:creationId xmlns:a16="http://schemas.microsoft.com/office/drawing/2014/main" id="{32BAE9A0-CA45-C60C-2DFF-6B3B0A0CACDD}"/>
              </a:ext>
            </a:extLst>
          </p:cNvPr>
          <p:cNvSpPr txBox="1"/>
          <p:nvPr/>
        </p:nvSpPr>
        <p:spPr>
          <a:xfrm>
            <a:off x="8222878" y="1518645"/>
            <a:ext cx="4146176" cy="646331"/>
          </a:xfrm>
          <a:prstGeom prst="rect">
            <a:avLst/>
          </a:prstGeom>
          <a:noFill/>
        </p:spPr>
        <p:txBody>
          <a:bodyPr wrap="square" rtlCol="0">
            <a:spAutoFit/>
          </a:bodyPr>
          <a:lstStyle/>
          <a:p>
            <a:r>
              <a:rPr lang="en-US" sz="3600" dirty="0">
                <a:solidFill>
                  <a:srgbClr val="215F9A"/>
                </a:solidFill>
              </a:rPr>
              <a:t>Industry Overview</a:t>
            </a:r>
          </a:p>
        </p:txBody>
      </p:sp>
      <p:sp>
        <p:nvSpPr>
          <p:cNvPr id="2" name="TextBox 1">
            <a:extLst>
              <a:ext uri="{FF2B5EF4-FFF2-40B4-BE49-F238E27FC236}">
                <a16:creationId xmlns:a16="http://schemas.microsoft.com/office/drawing/2014/main" id="{A58287CE-87C1-AC03-1FB5-39EDAE3DA49E}"/>
              </a:ext>
            </a:extLst>
          </p:cNvPr>
          <p:cNvSpPr txBox="1"/>
          <p:nvPr/>
        </p:nvSpPr>
        <p:spPr>
          <a:xfrm>
            <a:off x="8428383" y="2259106"/>
            <a:ext cx="3269965" cy="4031873"/>
          </a:xfrm>
          <a:prstGeom prst="rect">
            <a:avLst/>
          </a:prstGeom>
          <a:noFill/>
        </p:spPr>
        <p:txBody>
          <a:bodyPr wrap="square" rtlCol="0">
            <a:spAutoFit/>
          </a:bodyPr>
          <a:lstStyle/>
          <a:p>
            <a:pPr marL="285750" indent="-285750">
              <a:buFont typeface="Arial" panose="020B0604020202020204" pitchFamily="34" charset="0"/>
              <a:buChar char="•"/>
            </a:pPr>
            <a:r>
              <a:rPr lang="en-US" sz="1600" dirty="0">
                <a:solidFill>
                  <a:schemeClr val="bg1"/>
                </a:solidFill>
              </a:rPr>
              <a:t> As of mid‑2025, the </a:t>
            </a:r>
            <a:r>
              <a:rPr lang="en-US" sz="1600" b="1" dirty="0">
                <a:solidFill>
                  <a:schemeClr val="bg1"/>
                </a:solidFill>
              </a:rPr>
              <a:t>self-storage sector</a:t>
            </a:r>
            <a:r>
              <a:rPr lang="en-US" sz="1600" dirty="0">
                <a:solidFill>
                  <a:schemeClr val="bg1"/>
                </a:solidFill>
              </a:rPr>
              <a:t> led equity REITs with a trailing 12‑month FFO multiple of </a:t>
            </a:r>
            <a:r>
              <a:rPr lang="en-US" sz="1600" b="1" dirty="0">
                <a:solidFill>
                  <a:schemeClr val="bg1"/>
                </a:solidFill>
              </a:rPr>
              <a:t>~28.3×</a:t>
            </a:r>
            <a:r>
              <a:rPr lang="en-US" sz="1600" dirty="0">
                <a:solidFill>
                  <a:schemeClr val="bg1"/>
                </a:solidFill>
              </a:rPr>
              <a:t>, well above the broader REIT index at </a:t>
            </a:r>
            <a:r>
              <a:rPr lang="en-US" sz="1600" b="1" dirty="0">
                <a:solidFill>
                  <a:schemeClr val="bg1"/>
                </a:solidFill>
              </a:rPr>
              <a:t>19.2×</a:t>
            </a:r>
          </a:p>
          <a:p>
            <a:endParaRPr lang="en-US" sz="1600" b="1" dirty="0">
              <a:solidFill>
                <a:schemeClr val="bg1"/>
              </a:solidFill>
            </a:endParaRPr>
          </a:p>
          <a:p>
            <a:pPr marL="285750" indent="-285750">
              <a:buFont typeface="Arial" panose="020B0604020202020204" pitchFamily="34" charset="0"/>
              <a:buChar char="•"/>
            </a:pPr>
            <a:r>
              <a:rPr lang="en-US" sz="1600" b="1" dirty="0">
                <a:solidFill>
                  <a:schemeClr val="bg1"/>
                </a:solidFill>
              </a:rPr>
              <a:t>Healthcare REITs</a:t>
            </a:r>
            <a:r>
              <a:rPr lang="en-US" sz="1600" dirty="0">
                <a:solidFill>
                  <a:schemeClr val="bg1"/>
                </a:solidFill>
              </a:rPr>
              <a:t> followed closely around </a:t>
            </a:r>
            <a:r>
              <a:rPr lang="en-US" sz="1600" b="1" dirty="0">
                <a:solidFill>
                  <a:schemeClr val="bg1"/>
                </a:solidFill>
              </a:rPr>
              <a:t>28.2×</a:t>
            </a:r>
            <a:r>
              <a:rPr lang="en-US" sz="1600" dirty="0">
                <a:solidFill>
                  <a:schemeClr val="bg1"/>
                </a:solidFill>
              </a:rPr>
              <a:t>, while </a:t>
            </a:r>
            <a:r>
              <a:rPr lang="en-US" sz="1600" b="1" dirty="0">
                <a:solidFill>
                  <a:schemeClr val="bg1"/>
                </a:solidFill>
              </a:rPr>
              <a:t>multifamily/apartments</a:t>
            </a:r>
            <a:r>
              <a:rPr lang="en-US" sz="1600" dirty="0">
                <a:solidFill>
                  <a:schemeClr val="bg1"/>
                </a:solidFill>
              </a:rPr>
              <a:t> lagged (~18.5×)</a:t>
            </a:r>
          </a:p>
          <a:p>
            <a:pPr marL="285750" indent="-285750">
              <a:buFont typeface="Arial" panose="020B0604020202020204" pitchFamily="34" charset="0"/>
              <a:buChar char="•"/>
            </a:pPr>
            <a:endParaRPr lang="en-US" sz="1600" dirty="0">
              <a:solidFill>
                <a:schemeClr val="bg1"/>
              </a:solidFill>
            </a:endParaRPr>
          </a:p>
          <a:p>
            <a:pPr marL="285750" indent="-285750">
              <a:buFont typeface="Arial" panose="020B0604020202020204" pitchFamily="34" charset="0"/>
              <a:buChar char="•"/>
            </a:pPr>
            <a:r>
              <a:rPr lang="en-US" sz="1600" dirty="0">
                <a:solidFill>
                  <a:schemeClr val="bg1"/>
                </a:solidFill>
              </a:rPr>
              <a:t>According to </a:t>
            </a:r>
            <a:r>
              <a:rPr lang="en-US" sz="1600" b="1" dirty="0">
                <a:solidFill>
                  <a:schemeClr val="bg1"/>
                </a:solidFill>
              </a:rPr>
              <a:t>J.P. Morgan</a:t>
            </a:r>
            <a:r>
              <a:rPr lang="en-US" sz="1600" dirty="0">
                <a:solidFill>
                  <a:schemeClr val="bg1"/>
                </a:solidFill>
              </a:rPr>
              <a:t>, 2025 guidance for </a:t>
            </a:r>
            <a:r>
              <a:rPr lang="en-US" sz="1600" b="1" dirty="0">
                <a:solidFill>
                  <a:schemeClr val="bg1"/>
                </a:solidFill>
              </a:rPr>
              <a:t>multifamily REIT FFO growth</a:t>
            </a:r>
            <a:r>
              <a:rPr lang="en-US" sz="1600" dirty="0">
                <a:solidFill>
                  <a:schemeClr val="bg1"/>
                </a:solidFill>
              </a:rPr>
              <a:t> ranges between </a:t>
            </a:r>
            <a:r>
              <a:rPr lang="en-US" sz="1600" b="1" dirty="0">
                <a:solidFill>
                  <a:schemeClr val="bg1"/>
                </a:solidFill>
              </a:rPr>
              <a:t>1–2%</a:t>
            </a:r>
            <a:r>
              <a:rPr lang="en-US" sz="1600" dirty="0">
                <a:solidFill>
                  <a:schemeClr val="bg1"/>
                </a:solidFill>
              </a:rPr>
              <a:t>, with single-family REITs slightly stronger</a:t>
            </a:r>
          </a:p>
        </p:txBody>
      </p:sp>
      <p:sp>
        <p:nvSpPr>
          <p:cNvPr id="3" name="TextBox 2">
            <a:extLst>
              <a:ext uri="{FF2B5EF4-FFF2-40B4-BE49-F238E27FC236}">
                <a16:creationId xmlns:a16="http://schemas.microsoft.com/office/drawing/2014/main" id="{979DD34E-EAFC-8F89-D678-52E93934B68A}"/>
              </a:ext>
            </a:extLst>
          </p:cNvPr>
          <p:cNvSpPr txBox="1"/>
          <p:nvPr/>
        </p:nvSpPr>
        <p:spPr>
          <a:xfrm>
            <a:off x="4459261" y="2146611"/>
            <a:ext cx="3269965" cy="2308324"/>
          </a:xfrm>
          <a:prstGeom prst="rect">
            <a:avLst/>
          </a:prstGeom>
          <a:noFill/>
        </p:spPr>
        <p:txBody>
          <a:bodyPr wrap="square" rtlCol="0">
            <a:spAutoFit/>
          </a:bodyPr>
          <a:lstStyle/>
          <a:p>
            <a:pPr marL="285750" indent="-285750">
              <a:buFont typeface="Arial" panose="020B0604020202020204" pitchFamily="34" charset="0"/>
              <a:buChar char="•"/>
            </a:pPr>
            <a:r>
              <a:rPr lang="en-US" sz="1600" b="1" dirty="0">
                <a:solidFill>
                  <a:schemeClr val="bg1"/>
                </a:solidFill>
              </a:rPr>
              <a:t>Carlyle raised $9B</a:t>
            </a:r>
            <a:r>
              <a:rPr lang="en-US" sz="1600" dirty="0">
                <a:solidFill>
                  <a:schemeClr val="bg1"/>
                </a:solidFill>
              </a:rPr>
              <a:t> for U.S. real estate bets, explicitly focusing on residential, self-storage, and industrial sectors—and avoiding structurally challenged office and retail segments where REZ doesn’t invest heavily</a:t>
            </a:r>
          </a:p>
          <a:p>
            <a:pPr marL="285750" indent="-285750">
              <a:buFont typeface="Arial" panose="020B0604020202020204" pitchFamily="34" charset="0"/>
              <a:buChar char="•"/>
            </a:pPr>
            <a:endParaRPr lang="en-US" sz="1600" dirty="0">
              <a:solidFill>
                <a:schemeClr val="bg1"/>
              </a:solidFill>
            </a:endParaRPr>
          </a:p>
        </p:txBody>
      </p:sp>
      <p:sp>
        <p:nvSpPr>
          <p:cNvPr id="4" name="TextBox 3">
            <a:extLst>
              <a:ext uri="{FF2B5EF4-FFF2-40B4-BE49-F238E27FC236}">
                <a16:creationId xmlns:a16="http://schemas.microsoft.com/office/drawing/2014/main" id="{CFCF98BF-322E-92A1-1198-54F6D57BB440}"/>
              </a:ext>
            </a:extLst>
          </p:cNvPr>
          <p:cNvSpPr txBox="1"/>
          <p:nvPr/>
        </p:nvSpPr>
        <p:spPr>
          <a:xfrm>
            <a:off x="726141" y="2164976"/>
            <a:ext cx="2844735" cy="3785652"/>
          </a:xfrm>
          <a:prstGeom prst="rect">
            <a:avLst/>
          </a:prstGeom>
          <a:noFill/>
        </p:spPr>
        <p:txBody>
          <a:bodyPr wrap="square" rtlCol="0">
            <a:spAutoFit/>
          </a:bodyPr>
          <a:lstStyle/>
          <a:p>
            <a:pPr marL="285750" indent="-285750">
              <a:buFont typeface="Arial" panose="020B0604020202020204" pitchFamily="34" charset="0"/>
              <a:buChar char="•"/>
            </a:pPr>
            <a:r>
              <a:rPr lang="en-US" sz="1600" dirty="0">
                <a:solidFill>
                  <a:schemeClr val="bg1"/>
                </a:solidFill>
              </a:rPr>
              <a:t>After underperforming in 2024 due to high interest rates, REIT valuations have become more attractive. With inflation moderating and rate cuts expected, investor interest has returned</a:t>
            </a:r>
          </a:p>
          <a:p>
            <a:pPr marL="285750" indent="-285750">
              <a:buFont typeface="Arial" panose="020B0604020202020204" pitchFamily="34" charset="0"/>
              <a:buChar char="•"/>
            </a:pPr>
            <a:endParaRPr lang="en-US" sz="1600" dirty="0">
              <a:solidFill>
                <a:schemeClr val="bg1"/>
              </a:solidFill>
            </a:endParaRPr>
          </a:p>
          <a:p>
            <a:pPr marL="285750" indent="-285750">
              <a:buFont typeface="Arial" panose="020B0604020202020204" pitchFamily="34" charset="0"/>
              <a:buChar char="•"/>
            </a:pPr>
            <a:r>
              <a:rPr lang="en-US" sz="1600" dirty="0">
                <a:solidFill>
                  <a:schemeClr val="bg1"/>
                </a:solidFill>
              </a:rPr>
              <a:t>The potential for Fed rate cuts in mid-to-late 2025 and easing long-term yields may reduce borrowing costs for REITs and lift NAVs</a:t>
            </a:r>
          </a:p>
        </p:txBody>
      </p:sp>
    </p:spTree>
    <p:extLst>
      <p:ext uri="{BB962C8B-B14F-4D97-AF65-F5344CB8AC3E}">
        <p14:creationId xmlns:p14="http://schemas.microsoft.com/office/powerpoint/2010/main" val="75489678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graph with a line pointing up&#10;&#10;AI-generated content may be incorrect.">
            <a:extLst>
              <a:ext uri="{FF2B5EF4-FFF2-40B4-BE49-F238E27FC236}">
                <a16:creationId xmlns:a16="http://schemas.microsoft.com/office/drawing/2014/main" id="{C4BDC5F3-217F-538A-4757-798CB627EB7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4" name="Rectangle 3">
            <a:extLst>
              <a:ext uri="{FF2B5EF4-FFF2-40B4-BE49-F238E27FC236}">
                <a16:creationId xmlns:a16="http://schemas.microsoft.com/office/drawing/2014/main" id="{00A5ED05-6F53-E5A0-17E4-A1014234254D}"/>
              </a:ext>
            </a:extLst>
          </p:cNvPr>
          <p:cNvSpPr/>
          <p:nvPr/>
        </p:nvSpPr>
        <p:spPr>
          <a:xfrm>
            <a:off x="0" y="0"/>
            <a:ext cx="12192000" cy="6858000"/>
          </a:xfrm>
          <a:prstGeom prst="rect">
            <a:avLst/>
          </a:prstGeom>
          <a:solidFill>
            <a:schemeClr val="dk1">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dirty="0"/>
          </a:p>
        </p:txBody>
      </p:sp>
      <p:sp>
        <p:nvSpPr>
          <p:cNvPr id="5" name="TextBox 4">
            <a:extLst>
              <a:ext uri="{FF2B5EF4-FFF2-40B4-BE49-F238E27FC236}">
                <a16:creationId xmlns:a16="http://schemas.microsoft.com/office/drawing/2014/main" id="{8A99BFB3-FDC8-0F53-5565-95003AE24377}"/>
              </a:ext>
            </a:extLst>
          </p:cNvPr>
          <p:cNvSpPr txBox="1"/>
          <p:nvPr/>
        </p:nvSpPr>
        <p:spPr>
          <a:xfrm>
            <a:off x="2747682" y="541093"/>
            <a:ext cx="6696636" cy="646331"/>
          </a:xfrm>
          <a:prstGeom prst="rect">
            <a:avLst/>
          </a:prstGeom>
          <a:noFill/>
        </p:spPr>
        <p:txBody>
          <a:bodyPr wrap="square" rtlCol="0">
            <a:spAutoFit/>
          </a:bodyPr>
          <a:lstStyle/>
          <a:p>
            <a:pPr algn="ctr"/>
            <a:r>
              <a:rPr lang="en-US" sz="3600" dirty="0">
                <a:solidFill>
                  <a:srgbClr val="215F9A"/>
                </a:solidFill>
              </a:rPr>
              <a:t>Final Recommendation</a:t>
            </a:r>
          </a:p>
        </p:txBody>
      </p:sp>
      <p:cxnSp>
        <p:nvCxnSpPr>
          <p:cNvPr id="7" name="Straight Connector 6">
            <a:extLst>
              <a:ext uri="{FF2B5EF4-FFF2-40B4-BE49-F238E27FC236}">
                <a16:creationId xmlns:a16="http://schemas.microsoft.com/office/drawing/2014/main" id="{5729BE7F-240E-EAC1-1F31-C3601C4FE2A4}"/>
              </a:ext>
            </a:extLst>
          </p:cNvPr>
          <p:cNvCxnSpPr/>
          <p:nvPr/>
        </p:nvCxnSpPr>
        <p:spPr>
          <a:xfrm>
            <a:off x="1500809" y="1232452"/>
            <a:ext cx="9332843" cy="0"/>
          </a:xfrm>
          <a:prstGeom prst="line">
            <a:avLst/>
          </a:prstGeom>
          <a:ln>
            <a:solidFill>
              <a:schemeClr val="bg1"/>
            </a:solidFill>
          </a:ln>
        </p:spPr>
        <p:style>
          <a:lnRef idx="3">
            <a:schemeClr val="accent6"/>
          </a:lnRef>
          <a:fillRef idx="0">
            <a:schemeClr val="accent6"/>
          </a:fillRef>
          <a:effectRef idx="2">
            <a:schemeClr val="accent6"/>
          </a:effectRef>
          <a:fontRef idx="minor">
            <a:schemeClr val="tx1"/>
          </a:fontRef>
        </p:style>
      </p:cxnSp>
      <p:sp>
        <p:nvSpPr>
          <p:cNvPr id="8" name="TextBox 7">
            <a:extLst>
              <a:ext uri="{FF2B5EF4-FFF2-40B4-BE49-F238E27FC236}">
                <a16:creationId xmlns:a16="http://schemas.microsoft.com/office/drawing/2014/main" id="{39501AE8-ABA4-B627-294A-DEA776776E52}"/>
              </a:ext>
            </a:extLst>
          </p:cNvPr>
          <p:cNvSpPr txBox="1"/>
          <p:nvPr/>
        </p:nvSpPr>
        <p:spPr>
          <a:xfrm>
            <a:off x="1600485" y="1728517"/>
            <a:ext cx="9133489" cy="4031873"/>
          </a:xfrm>
          <a:prstGeom prst="rect">
            <a:avLst/>
          </a:prstGeom>
          <a:noFill/>
        </p:spPr>
        <p:txBody>
          <a:bodyPr wrap="square" rtlCol="0">
            <a:spAutoFit/>
          </a:bodyPr>
          <a:lstStyle/>
          <a:p>
            <a:pPr algn="ctr"/>
            <a:r>
              <a:rPr lang="en-US" sz="3200" dirty="0">
                <a:solidFill>
                  <a:schemeClr val="bg1"/>
                </a:solidFill>
              </a:rPr>
              <a:t>REZ offers a cautiously bullish setup, backed by strong fund inflows, sector alignment with institutional trends, and potential rate cuts in late 2025. Though slightly overvalued (P/B 2.32, P/CF 17.27), its focus on resilient REIT segments and solid technical support at $80 suggest medium-term upside. </a:t>
            </a:r>
            <a:r>
              <a:rPr lang="en-US" sz="3200" dirty="0">
                <a:solidFill>
                  <a:srgbClr val="FFC000"/>
                </a:solidFill>
              </a:rPr>
              <a:t>Hold to accumulate </a:t>
            </a:r>
            <a:r>
              <a:rPr lang="en-US" sz="3200" dirty="0">
                <a:solidFill>
                  <a:schemeClr val="bg1"/>
                </a:solidFill>
              </a:rPr>
              <a:t>near support with a target range of $91–$99.</a:t>
            </a:r>
          </a:p>
        </p:txBody>
      </p:sp>
    </p:spTree>
    <p:extLst>
      <p:ext uri="{BB962C8B-B14F-4D97-AF65-F5344CB8AC3E}">
        <p14:creationId xmlns:p14="http://schemas.microsoft.com/office/powerpoint/2010/main" val="164690603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1A34C22-30E7-A238-FC04-7FC75367E9B5}"/>
            </a:ext>
          </a:extLst>
        </p:cNvPr>
        <p:cNvGrpSpPr/>
        <p:nvPr/>
      </p:nvGrpSpPr>
      <p:grpSpPr>
        <a:xfrm>
          <a:off x="0" y="0"/>
          <a:ext cx="0" cy="0"/>
          <a:chOff x="0" y="0"/>
          <a:chExt cx="0" cy="0"/>
        </a:xfrm>
      </p:grpSpPr>
      <p:pic>
        <p:nvPicPr>
          <p:cNvPr id="15" name="Picture 14" descr="Looking up view of tall buildings&#10;&#10;AI-generated content may be incorrect.">
            <a:extLst>
              <a:ext uri="{FF2B5EF4-FFF2-40B4-BE49-F238E27FC236}">
                <a16:creationId xmlns:a16="http://schemas.microsoft.com/office/drawing/2014/main" id="{1E3C3BEF-7EFB-38A9-6075-A2827DB8C58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8" name="Rectangle 17">
            <a:extLst>
              <a:ext uri="{FF2B5EF4-FFF2-40B4-BE49-F238E27FC236}">
                <a16:creationId xmlns:a16="http://schemas.microsoft.com/office/drawing/2014/main" id="{4B3D80DC-8C33-A41F-748A-E11E5BB2A94A}"/>
              </a:ext>
            </a:extLst>
          </p:cNvPr>
          <p:cNvSpPr/>
          <p:nvPr/>
        </p:nvSpPr>
        <p:spPr>
          <a:xfrm>
            <a:off x="0" y="0"/>
            <a:ext cx="12192000" cy="6858000"/>
          </a:xfrm>
          <a:prstGeom prst="rect">
            <a:avLst/>
          </a:prstGeom>
          <a:solidFill>
            <a:schemeClr val="dk1">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dirty="0"/>
          </a:p>
        </p:txBody>
      </p:sp>
      <p:sp>
        <p:nvSpPr>
          <p:cNvPr id="16" name="Rectangle 15">
            <a:extLst>
              <a:ext uri="{FF2B5EF4-FFF2-40B4-BE49-F238E27FC236}">
                <a16:creationId xmlns:a16="http://schemas.microsoft.com/office/drawing/2014/main" id="{C7D5929F-4233-1516-9126-0593D12B8B0F}"/>
              </a:ext>
            </a:extLst>
          </p:cNvPr>
          <p:cNvSpPr/>
          <p:nvPr/>
        </p:nvSpPr>
        <p:spPr>
          <a:xfrm>
            <a:off x="0" y="29714"/>
            <a:ext cx="12192000" cy="6857998"/>
          </a:xfrm>
          <a:prstGeom prst="rect">
            <a:avLst/>
          </a:prstGeom>
          <a:solidFill>
            <a:schemeClr val="dk1">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dirty="0"/>
          </a:p>
        </p:txBody>
      </p:sp>
      <p:sp>
        <p:nvSpPr>
          <p:cNvPr id="8" name="Rectangle 7">
            <a:extLst>
              <a:ext uri="{FF2B5EF4-FFF2-40B4-BE49-F238E27FC236}">
                <a16:creationId xmlns:a16="http://schemas.microsoft.com/office/drawing/2014/main" id="{3124BD45-65D4-B574-A3D7-82127B25E971}"/>
              </a:ext>
            </a:extLst>
          </p:cNvPr>
          <p:cNvSpPr/>
          <p:nvPr/>
        </p:nvSpPr>
        <p:spPr>
          <a:xfrm>
            <a:off x="1389821" y="298174"/>
            <a:ext cx="9412357" cy="844826"/>
          </a:xfrm>
          <a:prstGeom prst="rect">
            <a:avLst/>
          </a:prstGeom>
          <a:solidFill>
            <a:schemeClr val="bg1">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en-US" sz="2800" dirty="0"/>
              <a:t>iShares Mortgage Real Estate ETF (REM)</a:t>
            </a:r>
          </a:p>
        </p:txBody>
      </p:sp>
      <p:sp>
        <p:nvSpPr>
          <p:cNvPr id="17" name="TextBox 16">
            <a:extLst>
              <a:ext uri="{FF2B5EF4-FFF2-40B4-BE49-F238E27FC236}">
                <a16:creationId xmlns:a16="http://schemas.microsoft.com/office/drawing/2014/main" id="{96626E3C-BC31-ECEA-E33B-DB66DF7B9047}"/>
              </a:ext>
            </a:extLst>
          </p:cNvPr>
          <p:cNvSpPr txBox="1"/>
          <p:nvPr/>
        </p:nvSpPr>
        <p:spPr>
          <a:xfrm>
            <a:off x="3544955" y="1285459"/>
            <a:ext cx="5102087" cy="646331"/>
          </a:xfrm>
          <a:prstGeom prst="rect">
            <a:avLst/>
          </a:prstGeom>
          <a:noFill/>
        </p:spPr>
        <p:txBody>
          <a:bodyPr wrap="square" rtlCol="0">
            <a:spAutoFit/>
          </a:bodyPr>
          <a:lstStyle/>
          <a:p>
            <a:pPr algn="ctr"/>
            <a:r>
              <a:rPr lang="en-US" sz="3600" dirty="0">
                <a:solidFill>
                  <a:schemeClr val="tx2">
                    <a:lumMod val="75000"/>
                    <a:lumOff val="25000"/>
                  </a:schemeClr>
                </a:solidFill>
              </a:rPr>
              <a:t>ETF Overview</a:t>
            </a:r>
          </a:p>
        </p:txBody>
      </p:sp>
      <p:sp>
        <p:nvSpPr>
          <p:cNvPr id="19" name="TextBox 18">
            <a:extLst>
              <a:ext uri="{FF2B5EF4-FFF2-40B4-BE49-F238E27FC236}">
                <a16:creationId xmlns:a16="http://schemas.microsoft.com/office/drawing/2014/main" id="{A1428DF2-3943-DCB3-55B2-AC99B5875CD6}"/>
              </a:ext>
            </a:extLst>
          </p:cNvPr>
          <p:cNvSpPr txBox="1"/>
          <p:nvPr/>
        </p:nvSpPr>
        <p:spPr>
          <a:xfrm>
            <a:off x="421339" y="1935097"/>
            <a:ext cx="11349317" cy="1477328"/>
          </a:xfrm>
          <a:prstGeom prst="rect">
            <a:avLst/>
          </a:prstGeom>
          <a:noFill/>
        </p:spPr>
        <p:txBody>
          <a:bodyPr wrap="square" rtlCol="0">
            <a:spAutoFit/>
          </a:bodyPr>
          <a:lstStyle/>
          <a:p>
            <a:r>
              <a:rPr lang="en-US" dirty="0">
                <a:solidFill>
                  <a:schemeClr val="bg1"/>
                </a:solidFill>
              </a:rPr>
              <a:t>What is it: </a:t>
            </a:r>
            <a:r>
              <a:rPr lang="en-US" b="1" dirty="0">
                <a:solidFill>
                  <a:schemeClr val="bg1"/>
                </a:solidFill>
              </a:rPr>
              <a:t>REM</a:t>
            </a:r>
            <a:r>
              <a:rPr lang="en-US" dirty="0">
                <a:solidFill>
                  <a:schemeClr val="bg1"/>
                </a:solidFill>
              </a:rPr>
              <a:t> holds a concentrated portfolio of residential and commercial mortgage REITs, closely tracking a neutral benchmark for the sector. The index applies five eligibility screens: size, liquidity, invested assets, free float, and UBTI. A capping strategy limits individual weights to </a:t>
            </a:r>
            <a:r>
              <a:rPr lang="en-US" b="1" dirty="0">
                <a:solidFill>
                  <a:schemeClr val="bg1"/>
                </a:solidFill>
              </a:rPr>
              <a:t>22.5%</a:t>
            </a:r>
            <a:r>
              <a:rPr lang="en-US" dirty="0">
                <a:solidFill>
                  <a:schemeClr val="bg1"/>
                </a:solidFill>
              </a:rPr>
              <a:t> (or </a:t>
            </a:r>
            <a:r>
              <a:rPr lang="en-US" b="1" dirty="0">
                <a:solidFill>
                  <a:schemeClr val="bg1"/>
                </a:solidFill>
              </a:rPr>
              <a:t>3%</a:t>
            </a:r>
            <a:r>
              <a:rPr lang="en-US" dirty="0">
                <a:solidFill>
                  <a:schemeClr val="bg1"/>
                </a:solidFill>
              </a:rPr>
              <a:t> from the reserve list), with quarterly rebalancing. Mortgage finance and savings associations are included only when the number of main constituents drops below 20.</a:t>
            </a:r>
          </a:p>
        </p:txBody>
      </p:sp>
      <p:pic>
        <p:nvPicPr>
          <p:cNvPr id="4" name="Picture 3">
            <a:extLst>
              <a:ext uri="{FF2B5EF4-FFF2-40B4-BE49-F238E27FC236}">
                <a16:creationId xmlns:a16="http://schemas.microsoft.com/office/drawing/2014/main" id="{43C8ABFC-68D3-3C9A-83C9-0E50AEDF2D07}"/>
              </a:ext>
            </a:extLst>
          </p:cNvPr>
          <p:cNvPicPr>
            <a:picLocks noChangeAspect="1"/>
          </p:cNvPicPr>
          <p:nvPr/>
        </p:nvPicPr>
        <p:blipFill>
          <a:blip r:embed="rId3"/>
          <a:stretch>
            <a:fillRect/>
          </a:stretch>
        </p:blipFill>
        <p:spPr>
          <a:xfrm>
            <a:off x="421339" y="3442137"/>
            <a:ext cx="5934804" cy="3216543"/>
          </a:xfrm>
          <a:prstGeom prst="rect">
            <a:avLst/>
          </a:prstGeom>
        </p:spPr>
      </p:pic>
      <p:pic>
        <p:nvPicPr>
          <p:cNvPr id="6" name="Picture 5">
            <a:extLst>
              <a:ext uri="{FF2B5EF4-FFF2-40B4-BE49-F238E27FC236}">
                <a16:creationId xmlns:a16="http://schemas.microsoft.com/office/drawing/2014/main" id="{D9B58EE8-123E-7C95-B64D-CEE90CD1135A}"/>
              </a:ext>
            </a:extLst>
          </p:cNvPr>
          <p:cNvPicPr>
            <a:picLocks noChangeAspect="1"/>
          </p:cNvPicPr>
          <p:nvPr/>
        </p:nvPicPr>
        <p:blipFill>
          <a:blip r:embed="rId4"/>
          <a:stretch>
            <a:fillRect/>
          </a:stretch>
        </p:blipFill>
        <p:spPr>
          <a:xfrm>
            <a:off x="6777482" y="3429000"/>
            <a:ext cx="4907704" cy="3186820"/>
          </a:xfrm>
          <a:prstGeom prst="rect">
            <a:avLst/>
          </a:prstGeom>
        </p:spPr>
      </p:pic>
    </p:spTree>
    <p:extLst>
      <p:ext uri="{BB962C8B-B14F-4D97-AF65-F5344CB8AC3E}">
        <p14:creationId xmlns:p14="http://schemas.microsoft.com/office/powerpoint/2010/main" val="2733046950"/>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7344</TotalTime>
  <Words>1686</Words>
  <Application>Microsoft Office PowerPoint</Application>
  <PresentationFormat>Widescreen</PresentationFormat>
  <Paragraphs>154</Paragraphs>
  <Slides>22</Slides>
  <Notes>2</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22</vt:i4>
      </vt:variant>
    </vt:vector>
  </HeadingPairs>
  <TitlesOfParts>
    <vt:vector size="26" baseType="lpstr">
      <vt:lpstr>Aptos</vt:lpstr>
      <vt:lpstr>Aptos Display</vt:lpstr>
      <vt:lpstr>Arial</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carlosdcorado@gmail.com</dc:creator>
  <cp:lastModifiedBy>Corado Antezana, Carlos</cp:lastModifiedBy>
  <cp:revision>54</cp:revision>
  <dcterms:created xsi:type="dcterms:W3CDTF">2025-07-30T14:38:31Z</dcterms:created>
  <dcterms:modified xsi:type="dcterms:W3CDTF">2026-02-05T19:53:36Z</dcterms:modified>
</cp:coreProperties>
</file>