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8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2DA877B5-24E1-43A4-B825-FCD8E5AC71C9}" type="datetimeFigureOut">
              <a:rPr lang="en-US" smtClean="0"/>
              <a:t>2/5/2026</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E7EC85F-9F93-495F-B041-5E91CBCEBE7B}"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38625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A877B5-24E1-43A4-B825-FCD8E5AC71C9}"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EC85F-9F93-495F-B041-5E91CBCEBE7B}" type="slidenum">
              <a:rPr lang="en-US" smtClean="0"/>
              <a:t>‹#›</a:t>
            </a:fld>
            <a:endParaRPr lang="en-US"/>
          </a:p>
        </p:txBody>
      </p:sp>
    </p:spTree>
    <p:extLst>
      <p:ext uri="{BB962C8B-B14F-4D97-AF65-F5344CB8AC3E}">
        <p14:creationId xmlns:p14="http://schemas.microsoft.com/office/powerpoint/2010/main" val="233219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A877B5-24E1-43A4-B825-FCD8E5AC71C9}"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EC85F-9F93-495F-B041-5E91CBCEBE7B}" type="slidenum">
              <a:rPr lang="en-US" smtClean="0"/>
              <a:t>‹#›</a:t>
            </a:fld>
            <a:endParaRPr lang="en-US"/>
          </a:p>
        </p:txBody>
      </p:sp>
    </p:spTree>
    <p:extLst>
      <p:ext uri="{BB962C8B-B14F-4D97-AF65-F5344CB8AC3E}">
        <p14:creationId xmlns:p14="http://schemas.microsoft.com/office/powerpoint/2010/main" val="61561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A877B5-24E1-43A4-B825-FCD8E5AC71C9}"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EC85F-9F93-495F-B041-5E91CBCEBE7B}" type="slidenum">
              <a:rPr lang="en-US" smtClean="0"/>
              <a:t>‹#›</a:t>
            </a:fld>
            <a:endParaRPr lang="en-US"/>
          </a:p>
        </p:txBody>
      </p:sp>
    </p:spTree>
    <p:extLst>
      <p:ext uri="{BB962C8B-B14F-4D97-AF65-F5344CB8AC3E}">
        <p14:creationId xmlns:p14="http://schemas.microsoft.com/office/powerpoint/2010/main" val="273483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A877B5-24E1-43A4-B825-FCD8E5AC71C9}"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EC85F-9F93-495F-B041-5E91CBCEBE7B}"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3813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A877B5-24E1-43A4-B825-FCD8E5AC71C9}"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EC85F-9F93-495F-B041-5E91CBCEBE7B}" type="slidenum">
              <a:rPr lang="en-US" smtClean="0"/>
              <a:t>‹#›</a:t>
            </a:fld>
            <a:endParaRPr lang="en-US"/>
          </a:p>
        </p:txBody>
      </p:sp>
    </p:spTree>
    <p:extLst>
      <p:ext uri="{BB962C8B-B14F-4D97-AF65-F5344CB8AC3E}">
        <p14:creationId xmlns:p14="http://schemas.microsoft.com/office/powerpoint/2010/main" val="298757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A877B5-24E1-43A4-B825-FCD8E5AC71C9}" type="datetimeFigureOut">
              <a:rPr lang="en-US" smtClean="0"/>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EC85F-9F93-495F-B041-5E91CBCEBE7B}" type="slidenum">
              <a:rPr lang="en-US" smtClean="0"/>
              <a:t>‹#›</a:t>
            </a:fld>
            <a:endParaRPr lang="en-US"/>
          </a:p>
        </p:txBody>
      </p:sp>
    </p:spTree>
    <p:extLst>
      <p:ext uri="{BB962C8B-B14F-4D97-AF65-F5344CB8AC3E}">
        <p14:creationId xmlns:p14="http://schemas.microsoft.com/office/powerpoint/2010/main" val="171179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A877B5-24E1-43A4-B825-FCD8E5AC71C9}" type="datetimeFigureOut">
              <a:rPr lang="en-US" smtClean="0"/>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EC85F-9F93-495F-B041-5E91CBCEBE7B}" type="slidenum">
              <a:rPr lang="en-US" smtClean="0"/>
              <a:t>‹#›</a:t>
            </a:fld>
            <a:endParaRPr lang="en-US"/>
          </a:p>
        </p:txBody>
      </p:sp>
    </p:spTree>
    <p:extLst>
      <p:ext uri="{BB962C8B-B14F-4D97-AF65-F5344CB8AC3E}">
        <p14:creationId xmlns:p14="http://schemas.microsoft.com/office/powerpoint/2010/main" val="315321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877B5-24E1-43A4-B825-FCD8E5AC71C9}" type="datetimeFigureOut">
              <a:rPr lang="en-US" smtClean="0"/>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EC85F-9F93-495F-B041-5E91CBCEBE7B}" type="slidenum">
              <a:rPr lang="en-US" smtClean="0"/>
              <a:t>‹#›</a:t>
            </a:fld>
            <a:endParaRPr lang="en-US"/>
          </a:p>
        </p:txBody>
      </p:sp>
    </p:spTree>
    <p:extLst>
      <p:ext uri="{BB962C8B-B14F-4D97-AF65-F5344CB8AC3E}">
        <p14:creationId xmlns:p14="http://schemas.microsoft.com/office/powerpoint/2010/main" val="315602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A877B5-24E1-43A4-B825-FCD8E5AC71C9}"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EC85F-9F93-495F-B041-5E91CBCEBE7B}" type="slidenum">
              <a:rPr lang="en-US" smtClean="0"/>
              <a:t>‹#›</a:t>
            </a:fld>
            <a:endParaRPr lang="en-US"/>
          </a:p>
        </p:txBody>
      </p:sp>
    </p:spTree>
    <p:extLst>
      <p:ext uri="{BB962C8B-B14F-4D97-AF65-F5344CB8AC3E}">
        <p14:creationId xmlns:p14="http://schemas.microsoft.com/office/powerpoint/2010/main" val="315088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A877B5-24E1-43A4-B825-FCD8E5AC71C9}"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EC85F-9F93-495F-B041-5E91CBCEBE7B}" type="slidenum">
              <a:rPr lang="en-US" smtClean="0"/>
              <a:t>‹#›</a:t>
            </a:fld>
            <a:endParaRPr lang="en-US"/>
          </a:p>
        </p:txBody>
      </p:sp>
    </p:spTree>
    <p:extLst>
      <p:ext uri="{BB962C8B-B14F-4D97-AF65-F5344CB8AC3E}">
        <p14:creationId xmlns:p14="http://schemas.microsoft.com/office/powerpoint/2010/main" val="392745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2DA877B5-24E1-43A4-B825-FCD8E5AC71C9}" type="datetimeFigureOut">
              <a:rPr lang="en-US" smtClean="0"/>
              <a:t>2/5/2026</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6E7EC85F-9F93-495F-B041-5E91CBCEBE7B}" type="slidenum">
              <a:rPr lang="en-US" smtClean="0"/>
              <a:t>‹#›</a:t>
            </a:fld>
            <a:endParaRPr lang="en-US"/>
          </a:p>
        </p:txBody>
      </p:sp>
    </p:spTree>
    <p:extLst>
      <p:ext uri="{BB962C8B-B14F-4D97-AF65-F5344CB8AC3E}">
        <p14:creationId xmlns:p14="http://schemas.microsoft.com/office/powerpoint/2010/main" val="9282223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BEB60-6EE3-F8D9-6E0E-B8B5DF1D658D}"/>
              </a:ext>
            </a:extLst>
          </p:cNvPr>
          <p:cNvSpPr>
            <a:spLocks noGrp="1"/>
          </p:cNvSpPr>
          <p:nvPr>
            <p:ph type="ctrTitle"/>
          </p:nvPr>
        </p:nvSpPr>
        <p:spPr/>
        <p:txBody>
          <a:bodyPr/>
          <a:lstStyle/>
          <a:p>
            <a:r>
              <a:rPr lang="en-US" dirty="0"/>
              <a:t>Quantum computing</a:t>
            </a:r>
            <a:br>
              <a:rPr lang="en-US" dirty="0"/>
            </a:br>
            <a:r>
              <a:rPr lang="en-US" dirty="0"/>
              <a:t>Stock presentation</a:t>
            </a:r>
          </a:p>
        </p:txBody>
      </p:sp>
      <p:sp>
        <p:nvSpPr>
          <p:cNvPr id="3" name="Subtitle 2">
            <a:extLst>
              <a:ext uri="{FF2B5EF4-FFF2-40B4-BE49-F238E27FC236}">
                <a16:creationId xmlns:a16="http://schemas.microsoft.com/office/drawing/2014/main" id="{D78CCA05-BD49-B8CC-AB78-47DC1434690A}"/>
              </a:ext>
            </a:extLst>
          </p:cNvPr>
          <p:cNvSpPr>
            <a:spLocks noGrp="1"/>
          </p:cNvSpPr>
          <p:nvPr>
            <p:ph type="subTitle" idx="1"/>
          </p:nvPr>
        </p:nvSpPr>
        <p:spPr/>
        <p:txBody>
          <a:bodyPr/>
          <a:lstStyle/>
          <a:p>
            <a:r>
              <a:rPr lang="en-US" dirty="0"/>
              <a:t>Carlos Corado</a:t>
            </a:r>
          </a:p>
        </p:txBody>
      </p:sp>
      <p:sp>
        <p:nvSpPr>
          <p:cNvPr id="5" name="TextBox 4">
            <a:extLst>
              <a:ext uri="{FF2B5EF4-FFF2-40B4-BE49-F238E27FC236}">
                <a16:creationId xmlns:a16="http://schemas.microsoft.com/office/drawing/2014/main" id="{C5EDB9C0-94F0-4BB7-911B-E6BD5CACEDF1}"/>
              </a:ext>
            </a:extLst>
          </p:cNvPr>
          <p:cNvSpPr txBox="1"/>
          <p:nvPr/>
        </p:nvSpPr>
        <p:spPr>
          <a:xfrm>
            <a:off x="3048000" y="3244334"/>
            <a:ext cx="6096000" cy="369332"/>
          </a:xfrm>
          <a:prstGeom prst="rect">
            <a:avLst/>
          </a:prstGeom>
          <a:noFill/>
        </p:spPr>
        <p:txBody>
          <a:bodyPr wrap="square">
            <a:spAutoFit/>
          </a:bodyPr>
          <a:lstStyle/>
          <a:p>
            <a:endParaRPr lang="en-US" dirty="0"/>
          </a:p>
        </p:txBody>
      </p:sp>
      <p:sp>
        <p:nvSpPr>
          <p:cNvPr id="7" name="Rectangle 2">
            <a:extLst>
              <a:ext uri="{FF2B5EF4-FFF2-40B4-BE49-F238E27FC236}">
                <a16:creationId xmlns:a16="http://schemas.microsoft.com/office/drawing/2014/main" id="{070D8D31-D668-444A-A29C-F993AF77DF98}"/>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a:extLst>
              <a:ext uri="{FF2B5EF4-FFF2-40B4-BE49-F238E27FC236}">
                <a16:creationId xmlns:a16="http://schemas.microsoft.com/office/drawing/2014/main" id="{2AD44365-1B7A-4EF2-A717-1F48F9F62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1454" y="-161723"/>
            <a:ext cx="1578146" cy="1578146"/>
          </a:xfrm>
          <a:prstGeom prst="rect">
            <a:avLst/>
          </a:prstGeom>
        </p:spPr>
      </p:pic>
    </p:spTree>
    <p:extLst>
      <p:ext uri="{BB962C8B-B14F-4D97-AF65-F5344CB8AC3E}">
        <p14:creationId xmlns:p14="http://schemas.microsoft.com/office/powerpoint/2010/main" val="427505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77C03-5B2F-B4EE-12CE-6B9685CB371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38D50E6-E829-DE37-229D-E8C753F40306}"/>
              </a:ext>
            </a:extLst>
          </p:cNvPr>
          <p:cNvSpPr txBox="1"/>
          <p:nvPr/>
        </p:nvSpPr>
        <p:spPr>
          <a:xfrm>
            <a:off x="513184" y="380609"/>
            <a:ext cx="7268547" cy="369332"/>
          </a:xfrm>
          <a:prstGeom prst="rect">
            <a:avLst/>
          </a:prstGeom>
          <a:noFill/>
        </p:spPr>
        <p:txBody>
          <a:bodyPr wrap="square" rtlCol="0">
            <a:spAutoFit/>
          </a:bodyPr>
          <a:lstStyle/>
          <a:p>
            <a:r>
              <a:rPr lang="en-US" dirty="0"/>
              <a:t>Investment Recommendation</a:t>
            </a:r>
          </a:p>
        </p:txBody>
      </p:sp>
      <p:sp>
        <p:nvSpPr>
          <p:cNvPr id="2" name="Rectangle 1">
            <a:extLst>
              <a:ext uri="{FF2B5EF4-FFF2-40B4-BE49-F238E27FC236}">
                <a16:creationId xmlns:a16="http://schemas.microsoft.com/office/drawing/2014/main" id="{A5083884-7569-8147-0246-9AB4A2B7226E}"/>
              </a:ext>
            </a:extLst>
          </p:cNvPr>
          <p:cNvSpPr/>
          <p:nvPr/>
        </p:nvSpPr>
        <p:spPr>
          <a:xfrm>
            <a:off x="513184" y="1173065"/>
            <a:ext cx="4357396" cy="263382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HOLD</a:t>
            </a:r>
          </a:p>
        </p:txBody>
      </p:sp>
      <p:sp>
        <p:nvSpPr>
          <p:cNvPr id="3" name="Rectangle 2">
            <a:extLst>
              <a:ext uri="{FF2B5EF4-FFF2-40B4-BE49-F238E27FC236}">
                <a16:creationId xmlns:a16="http://schemas.microsoft.com/office/drawing/2014/main" id="{9C05AFAE-33BE-6ED9-34D4-D07D1C878D15}"/>
              </a:ext>
            </a:extLst>
          </p:cNvPr>
          <p:cNvSpPr/>
          <p:nvPr/>
        </p:nvSpPr>
        <p:spPr>
          <a:xfrm>
            <a:off x="5430417" y="700469"/>
            <a:ext cx="5010538" cy="51784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defTabSz="914400" eaLnBrk="0" fontAlgn="base" hangingPunct="0">
              <a:spcBef>
                <a:spcPct val="0"/>
              </a:spcBef>
              <a:spcAft>
                <a:spcPct val="0"/>
              </a:spcAft>
            </a:pPr>
            <a:r>
              <a:rPr lang="en-US" altLang="en-US" b="1" u="sng" dirty="0">
                <a:solidFill>
                  <a:schemeClr val="tx1"/>
                </a:solidFill>
                <a:latin typeface="Times New Roman" panose="02020603050405020304" pitchFamily="18" charset="0"/>
                <a:cs typeface="Times New Roman" panose="02020603050405020304" pitchFamily="18" charset="0"/>
              </a:rPr>
              <a:t>Fundamentals:</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High P/E ratio indicates overvaluation</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Outstanding revenue and earnings growth</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High return in equity</a:t>
            </a:r>
          </a:p>
          <a:p>
            <a:pPr lvl="0" defTabSz="914400" eaLnBrk="0" fontAlgn="base" hangingPunct="0">
              <a:spcBef>
                <a:spcPct val="0"/>
              </a:spcBef>
              <a:spcAft>
                <a:spcPct val="0"/>
              </a:spcAft>
            </a:pPr>
            <a:endParaRPr lang="en-US" altLang="en-US" b="1" u="sng" dirty="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b="1" u="sng" dirty="0" err="1">
                <a:solidFill>
                  <a:schemeClr val="tx1"/>
                </a:solidFill>
                <a:latin typeface="Times New Roman" panose="02020603050405020304" pitchFamily="18" charset="0"/>
                <a:cs typeface="Times New Roman" panose="02020603050405020304" pitchFamily="18" charset="0"/>
              </a:rPr>
              <a:t>Technicals</a:t>
            </a:r>
            <a:r>
              <a:rPr lang="en-US" altLang="en-US" b="1" u="sng" dirty="0">
                <a:solidFill>
                  <a:schemeClr val="tx1"/>
                </a:solidFill>
                <a:latin typeface="Times New Roman" panose="02020603050405020304" pitchFamily="18" charset="0"/>
                <a:cs typeface="Times New Roman" panose="02020603050405020304" pitchFamily="18" charset="0"/>
              </a:rPr>
              <a:t>:</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The stock follows a long-term uptrend</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Currently too much momentum </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The RSI near overvaluation </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Cup and handle formation </a:t>
            </a:r>
          </a:p>
          <a:p>
            <a:pPr lvl="0" defTabSz="914400" eaLnBrk="0" fontAlgn="base" hangingPunct="0">
              <a:spcBef>
                <a:spcPct val="0"/>
              </a:spcBef>
              <a:spcAft>
                <a:spcPct val="0"/>
              </a:spcAft>
            </a:pPr>
            <a:endParaRPr lang="en-US" altLang="en-US" b="1" u="sng" dirty="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b="1" u="sng" dirty="0">
                <a:solidFill>
                  <a:schemeClr val="tx1"/>
                </a:solidFill>
                <a:latin typeface="Times New Roman" panose="02020603050405020304" pitchFamily="18" charset="0"/>
                <a:cs typeface="Times New Roman" panose="02020603050405020304" pitchFamily="18" charset="0"/>
              </a:rPr>
              <a:t>Macro &amp; Industry:</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Fastest growing name in telemedicine</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Increasing subscribers</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Currently global tensions are impacting all markets</a:t>
            </a:r>
          </a:p>
          <a:p>
            <a:pPr marL="285750" lvl="0" indent="-285750" defTabSz="914400" eaLnBrk="0" fontAlgn="base" hangingPunct="0">
              <a:spcBef>
                <a:spcPct val="0"/>
              </a:spcBef>
              <a:spcAft>
                <a:spcPct val="0"/>
              </a:spcAft>
              <a:buFont typeface="Arial" panose="020B0604020202020204" pitchFamily="34" charset="0"/>
              <a:buChar char="•"/>
            </a:pPr>
            <a:endParaRPr lang="en-US" altLang="en-US" dirty="0">
              <a:solidFill>
                <a:schemeClr val="tx1"/>
              </a:solidFill>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A2C8BCC9-0F3D-900F-1995-13BB292B7D95}"/>
              </a:ext>
            </a:extLst>
          </p:cNvPr>
          <p:cNvCxnSpPr/>
          <p:nvPr/>
        </p:nvCxnSpPr>
        <p:spPr>
          <a:xfrm>
            <a:off x="2715208" y="4002833"/>
            <a:ext cx="0" cy="522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D7DCB29-4007-C933-ACC8-9EA00FACD8C5}"/>
              </a:ext>
            </a:extLst>
          </p:cNvPr>
          <p:cNvSpPr/>
          <p:nvPr/>
        </p:nvSpPr>
        <p:spPr>
          <a:xfrm>
            <a:off x="625152" y="4682594"/>
            <a:ext cx="4133460" cy="1772816"/>
          </a:xfrm>
          <a:prstGeom prst="rect">
            <a:avLst/>
          </a:prstGeom>
          <a:noFill/>
          <a:ln w="952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33580177-8053-E59A-2EA1-4399B355816D}"/>
              </a:ext>
            </a:extLst>
          </p:cNvPr>
          <p:cNvSpPr txBox="1"/>
          <p:nvPr/>
        </p:nvSpPr>
        <p:spPr>
          <a:xfrm>
            <a:off x="760445" y="4784172"/>
            <a:ext cx="3862873" cy="1569660"/>
          </a:xfrm>
          <a:prstGeom prst="rect">
            <a:avLst/>
          </a:prstGeom>
          <a:noFill/>
        </p:spPr>
        <p:txBody>
          <a:bodyPr wrap="square" rtlCol="0">
            <a:spAutoFit/>
          </a:bodyPr>
          <a:lstStyle/>
          <a:p>
            <a:r>
              <a:rPr lang="en-US" sz="1200" dirty="0"/>
              <a:t>In the short run the stock has plenty of momentum and may follow the upside completing the formation of the cup and handle, moving towards the $70 price mark. However, for the long run the stock may reach an even higher overvaluation which may lead to a correction, where the $50 mark and </a:t>
            </a:r>
            <a:r>
              <a:rPr lang="en-US" sz="1200"/>
              <a:t>upward trend </a:t>
            </a:r>
            <a:r>
              <a:rPr lang="en-US" sz="1200" dirty="0"/>
              <a:t>may serve a support and keep the upside</a:t>
            </a:r>
          </a:p>
        </p:txBody>
      </p:sp>
    </p:spTree>
    <p:extLst>
      <p:ext uri="{BB962C8B-B14F-4D97-AF65-F5344CB8AC3E}">
        <p14:creationId xmlns:p14="http://schemas.microsoft.com/office/powerpoint/2010/main" val="332390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46456-139E-019E-7A38-A2D7C7EB154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C9BD7D4-F88C-EF63-9A12-8A506EBF7700}"/>
              </a:ext>
            </a:extLst>
          </p:cNvPr>
          <p:cNvSpPr txBox="1"/>
          <p:nvPr/>
        </p:nvSpPr>
        <p:spPr>
          <a:xfrm>
            <a:off x="662471" y="407908"/>
            <a:ext cx="8808097" cy="369332"/>
          </a:xfrm>
          <a:prstGeom prst="rect">
            <a:avLst/>
          </a:prstGeom>
          <a:noFill/>
        </p:spPr>
        <p:txBody>
          <a:bodyPr wrap="square" rtlCol="0">
            <a:spAutoFit/>
          </a:bodyPr>
          <a:lstStyle/>
          <a:p>
            <a:r>
              <a:rPr lang="en-US" dirty="0"/>
              <a:t>Fundamental Analysis</a:t>
            </a:r>
          </a:p>
        </p:txBody>
      </p:sp>
      <p:graphicFrame>
        <p:nvGraphicFramePr>
          <p:cNvPr id="5" name="Table 4">
            <a:extLst>
              <a:ext uri="{FF2B5EF4-FFF2-40B4-BE49-F238E27FC236}">
                <a16:creationId xmlns:a16="http://schemas.microsoft.com/office/drawing/2014/main" id="{92C7610C-C76D-332E-B9FE-84F10EBF436C}"/>
              </a:ext>
            </a:extLst>
          </p:cNvPr>
          <p:cNvGraphicFramePr>
            <a:graphicFrameLocks noGrp="1"/>
          </p:cNvGraphicFramePr>
          <p:nvPr>
            <p:extLst>
              <p:ext uri="{D42A27DB-BD31-4B8C-83A1-F6EECF244321}">
                <p14:modId xmlns:p14="http://schemas.microsoft.com/office/powerpoint/2010/main" val="3370519590"/>
              </p:ext>
            </p:extLst>
          </p:nvPr>
        </p:nvGraphicFramePr>
        <p:xfrm>
          <a:off x="754464" y="970591"/>
          <a:ext cx="4312057" cy="3082856"/>
        </p:xfrm>
        <a:graphic>
          <a:graphicData uri="http://schemas.openxmlformats.org/drawingml/2006/table">
            <a:tbl>
              <a:tblPr firstRow="1" bandRow="1">
                <a:tableStyleId>{125E5076-3810-47DD-B79F-674D7AD40C01}</a:tableStyleId>
              </a:tblPr>
              <a:tblGrid>
                <a:gridCol w="2321879">
                  <a:extLst>
                    <a:ext uri="{9D8B030D-6E8A-4147-A177-3AD203B41FA5}">
                      <a16:colId xmlns:a16="http://schemas.microsoft.com/office/drawing/2014/main" val="2833845001"/>
                    </a:ext>
                  </a:extLst>
                </a:gridCol>
                <a:gridCol w="1990178">
                  <a:extLst>
                    <a:ext uri="{9D8B030D-6E8A-4147-A177-3AD203B41FA5}">
                      <a16:colId xmlns:a16="http://schemas.microsoft.com/office/drawing/2014/main" val="487971665"/>
                    </a:ext>
                  </a:extLst>
                </a:gridCol>
              </a:tblGrid>
              <a:tr h="464575">
                <a:tc>
                  <a:txBody>
                    <a:bodyPr/>
                    <a:lstStyle/>
                    <a:p>
                      <a:r>
                        <a:rPr lang="en-US" sz="1600" dirty="0"/>
                        <a:t>Stock overview</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98101">
                <a:tc>
                  <a:txBody>
                    <a:bodyPr/>
                    <a:lstStyle/>
                    <a:p>
                      <a:r>
                        <a:rPr lang="en-US" sz="1600" dirty="0"/>
                        <a:t>Stock Ticker</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UNH</a:t>
                      </a:r>
                    </a:p>
                  </a:txBody>
                  <a:tcPr/>
                </a:tc>
                <a:extLst>
                  <a:ext uri="{0D108BD9-81ED-4DB2-BD59-A6C34878D82A}">
                    <a16:rowId xmlns:a16="http://schemas.microsoft.com/office/drawing/2014/main" val="4283379366"/>
                  </a:ext>
                </a:extLst>
              </a:tr>
              <a:tr h="731703">
                <a:tc>
                  <a:txBody>
                    <a:bodyPr/>
                    <a:lstStyle/>
                    <a:p>
                      <a:r>
                        <a:rPr lang="en-US" sz="1600" dirty="0"/>
                        <a:t>Company name</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Unitedhealth</a:t>
                      </a:r>
                      <a:r>
                        <a:rPr lang="en-US" sz="1600" dirty="0"/>
                        <a:t> Group Inc</a:t>
                      </a:r>
                    </a:p>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56784613"/>
                  </a:ext>
                </a:extLst>
              </a:tr>
              <a:tr h="660186">
                <a:tc>
                  <a:txBody>
                    <a:bodyPr/>
                    <a:lstStyle/>
                    <a:p>
                      <a:r>
                        <a:rPr lang="en-US" sz="1600" dirty="0"/>
                        <a:t>Industry</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Healthcare plans</a:t>
                      </a:r>
                    </a:p>
                  </a:txBody>
                  <a:tcPr/>
                </a:tc>
                <a:extLst>
                  <a:ext uri="{0D108BD9-81ED-4DB2-BD59-A6C34878D82A}">
                    <a16:rowId xmlns:a16="http://schemas.microsoft.com/office/drawing/2014/main" val="138172741"/>
                  </a:ext>
                </a:extLst>
              </a:tr>
              <a:tr h="464575">
                <a:tc>
                  <a:txBody>
                    <a:bodyPr/>
                    <a:lstStyle/>
                    <a:p>
                      <a:r>
                        <a:rPr lang="en-US" sz="1600" dirty="0"/>
                        <a:t>Current stock price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307.08</a:t>
                      </a:r>
                    </a:p>
                  </a:txBody>
                  <a:tcPr/>
                </a:tc>
                <a:extLst>
                  <a:ext uri="{0D108BD9-81ED-4DB2-BD59-A6C34878D82A}">
                    <a16:rowId xmlns:a16="http://schemas.microsoft.com/office/drawing/2014/main" val="3052879808"/>
                  </a:ext>
                </a:extLst>
              </a:tr>
              <a:tr h="298101">
                <a:tc>
                  <a:txBody>
                    <a:bodyPr/>
                    <a:lstStyle/>
                    <a:p>
                      <a:r>
                        <a:rPr lang="en-US" sz="1600" dirty="0"/>
                        <a:t>Market Cap</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278.56 B</a:t>
                      </a:r>
                    </a:p>
                  </a:txBody>
                  <a:tcPr/>
                </a:tc>
                <a:extLst>
                  <a:ext uri="{0D108BD9-81ED-4DB2-BD59-A6C34878D82A}">
                    <a16:rowId xmlns:a16="http://schemas.microsoft.com/office/drawing/2014/main" val="214677616"/>
                  </a:ext>
                </a:extLst>
              </a:tr>
            </a:tbl>
          </a:graphicData>
        </a:graphic>
      </p:graphicFrame>
      <p:graphicFrame>
        <p:nvGraphicFramePr>
          <p:cNvPr id="6" name="Table 5">
            <a:extLst>
              <a:ext uri="{FF2B5EF4-FFF2-40B4-BE49-F238E27FC236}">
                <a16:creationId xmlns:a16="http://schemas.microsoft.com/office/drawing/2014/main" id="{5908D8E6-D0C5-2829-1925-3259E54203AA}"/>
              </a:ext>
            </a:extLst>
          </p:cNvPr>
          <p:cNvGraphicFramePr>
            <a:graphicFrameLocks noGrp="1"/>
          </p:cNvGraphicFramePr>
          <p:nvPr>
            <p:extLst>
              <p:ext uri="{D42A27DB-BD31-4B8C-83A1-F6EECF244321}">
                <p14:modId xmlns:p14="http://schemas.microsoft.com/office/powerpoint/2010/main" val="2831498609"/>
              </p:ext>
            </p:extLst>
          </p:nvPr>
        </p:nvGraphicFramePr>
        <p:xfrm>
          <a:off x="5378198" y="3429000"/>
          <a:ext cx="2980186" cy="2651760"/>
        </p:xfrm>
        <a:graphic>
          <a:graphicData uri="http://schemas.openxmlformats.org/drawingml/2006/table">
            <a:tbl>
              <a:tblPr firstRow="1" bandRow="1">
                <a:tableStyleId>{125E5076-3810-47DD-B79F-674D7AD40C01}</a:tableStyleId>
              </a:tblPr>
              <a:tblGrid>
                <a:gridCol w="1567774">
                  <a:extLst>
                    <a:ext uri="{9D8B030D-6E8A-4147-A177-3AD203B41FA5}">
                      <a16:colId xmlns:a16="http://schemas.microsoft.com/office/drawing/2014/main" val="2833845001"/>
                    </a:ext>
                  </a:extLst>
                </a:gridCol>
                <a:gridCol w="1412412">
                  <a:extLst>
                    <a:ext uri="{9D8B030D-6E8A-4147-A177-3AD203B41FA5}">
                      <a16:colId xmlns:a16="http://schemas.microsoft.com/office/drawing/2014/main" val="487971665"/>
                    </a:ext>
                  </a:extLst>
                </a:gridCol>
              </a:tblGrid>
              <a:tr h="429457">
                <a:tc>
                  <a:txBody>
                    <a:bodyPr/>
                    <a:lstStyle/>
                    <a:p>
                      <a:r>
                        <a:rPr lang="en-US" sz="1600" dirty="0"/>
                        <a:t>Financials</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t>In thousands</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t>Revenue (Last year)</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400,278.00</a:t>
                      </a:r>
                    </a:p>
                  </a:txBody>
                  <a:tcPr/>
                </a:tc>
                <a:extLst>
                  <a:ext uri="{0D108BD9-81ED-4DB2-BD59-A6C34878D82A}">
                    <a16:rowId xmlns:a16="http://schemas.microsoft.com/office/drawing/2014/main" val="4283379366"/>
                  </a:ext>
                </a:extLst>
              </a:tr>
              <a:tr h="412954">
                <a:tc>
                  <a:txBody>
                    <a:bodyPr/>
                    <a:lstStyle/>
                    <a:p>
                      <a:r>
                        <a:rPr lang="en-US" sz="1600" dirty="0"/>
                        <a:t>Net Income (Last year)</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14,405.00</a:t>
                      </a:r>
                    </a:p>
                  </a:txBody>
                  <a:tcPr/>
                </a:tc>
                <a:extLst>
                  <a:ext uri="{0D108BD9-81ED-4DB2-BD59-A6C34878D82A}">
                    <a16:rowId xmlns:a16="http://schemas.microsoft.com/office/drawing/2014/main" val="1456784613"/>
                  </a:ext>
                </a:extLst>
              </a:tr>
              <a:tr h="0">
                <a:tc>
                  <a:txBody>
                    <a:bodyPr/>
                    <a:lstStyle/>
                    <a:p>
                      <a:r>
                        <a:rPr lang="en-US" sz="1600" dirty="0"/>
                        <a:t>EPS</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27.66</a:t>
                      </a:r>
                    </a:p>
                  </a:txBody>
                  <a:tcPr/>
                </a:tc>
                <a:extLst>
                  <a:ext uri="{0D108BD9-81ED-4DB2-BD59-A6C34878D82A}">
                    <a16:rowId xmlns:a16="http://schemas.microsoft.com/office/drawing/2014/main" val="138172741"/>
                  </a:ext>
                </a:extLst>
              </a:tr>
              <a:tr h="0">
                <a:tc>
                  <a:txBody>
                    <a:bodyPr/>
                    <a:lstStyle/>
                    <a:p>
                      <a:r>
                        <a:rPr lang="en-US" sz="1600" dirty="0"/>
                        <a:t>Dividend Yield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2.82%</a:t>
                      </a:r>
                    </a:p>
                  </a:txBody>
                  <a:tcPr/>
                </a:tc>
                <a:extLst>
                  <a:ext uri="{0D108BD9-81ED-4DB2-BD59-A6C34878D82A}">
                    <a16:rowId xmlns:a16="http://schemas.microsoft.com/office/drawing/2014/main" val="3052879808"/>
                  </a:ext>
                </a:extLst>
              </a:tr>
            </a:tbl>
          </a:graphicData>
        </a:graphic>
      </p:graphicFrame>
      <p:graphicFrame>
        <p:nvGraphicFramePr>
          <p:cNvPr id="7" name="Table 6">
            <a:extLst>
              <a:ext uri="{FF2B5EF4-FFF2-40B4-BE49-F238E27FC236}">
                <a16:creationId xmlns:a16="http://schemas.microsoft.com/office/drawing/2014/main" id="{5640D4DF-D13F-0F36-E85D-A1329FFE28AF}"/>
              </a:ext>
            </a:extLst>
          </p:cNvPr>
          <p:cNvGraphicFramePr>
            <a:graphicFrameLocks noGrp="1"/>
          </p:cNvGraphicFramePr>
          <p:nvPr>
            <p:extLst>
              <p:ext uri="{D42A27DB-BD31-4B8C-83A1-F6EECF244321}">
                <p14:modId xmlns:p14="http://schemas.microsoft.com/office/powerpoint/2010/main" val="2920089262"/>
              </p:ext>
            </p:extLst>
          </p:nvPr>
        </p:nvGraphicFramePr>
        <p:xfrm>
          <a:off x="754464" y="4201041"/>
          <a:ext cx="4312056" cy="1786204"/>
        </p:xfrm>
        <a:graphic>
          <a:graphicData uri="http://schemas.openxmlformats.org/drawingml/2006/table">
            <a:tbl>
              <a:tblPr firstRow="1" bandRow="1">
                <a:tableStyleId>{125E5076-3810-47DD-B79F-674D7AD40C01}</a:tableStyleId>
              </a:tblPr>
              <a:tblGrid>
                <a:gridCol w="2842842">
                  <a:extLst>
                    <a:ext uri="{9D8B030D-6E8A-4147-A177-3AD203B41FA5}">
                      <a16:colId xmlns:a16="http://schemas.microsoft.com/office/drawing/2014/main" val="2833845001"/>
                    </a:ext>
                  </a:extLst>
                </a:gridCol>
                <a:gridCol w="1469214">
                  <a:extLst>
                    <a:ext uri="{9D8B030D-6E8A-4147-A177-3AD203B41FA5}">
                      <a16:colId xmlns:a16="http://schemas.microsoft.com/office/drawing/2014/main" val="487971665"/>
                    </a:ext>
                  </a:extLst>
                </a:gridCol>
              </a:tblGrid>
              <a:tr h="429457">
                <a:tc>
                  <a:txBody>
                    <a:bodyPr/>
                    <a:lstStyle/>
                    <a:p>
                      <a:r>
                        <a:rPr lang="en-US" sz="1600" dirty="0"/>
                        <a:t>Key Financial Ratios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t>P/E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12.84</a:t>
                      </a:r>
                    </a:p>
                  </a:txBody>
                  <a:tcPr/>
                </a:tc>
                <a:extLst>
                  <a:ext uri="{0D108BD9-81ED-4DB2-BD59-A6C34878D82A}">
                    <a16:rowId xmlns:a16="http://schemas.microsoft.com/office/drawing/2014/main" val="4283379366"/>
                  </a:ext>
                </a:extLst>
              </a:tr>
              <a:tr h="271605">
                <a:tc>
                  <a:txBody>
                    <a:bodyPr/>
                    <a:lstStyle/>
                    <a:p>
                      <a:r>
                        <a:rPr lang="en-US" sz="1600" dirty="0"/>
                        <a:t>P/B</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2.94</a:t>
                      </a:r>
                    </a:p>
                  </a:txBody>
                  <a:tcPr/>
                </a:tc>
                <a:extLst>
                  <a:ext uri="{0D108BD9-81ED-4DB2-BD59-A6C34878D82A}">
                    <a16:rowId xmlns:a16="http://schemas.microsoft.com/office/drawing/2014/main" val="1456784613"/>
                  </a:ext>
                </a:extLst>
              </a:tr>
              <a:tr h="350907">
                <a:tc>
                  <a:txBody>
                    <a:bodyPr/>
                    <a:lstStyle/>
                    <a:p>
                      <a:r>
                        <a:rPr lang="en-US" sz="1600" dirty="0"/>
                        <a:t>D/E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0.86</a:t>
                      </a:r>
                    </a:p>
                  </a:txBody>
                  <a:tcPr/>
                </a:tc>
                <a:extLst>
                  <a:ext uri="{0D108BD9-81ED-4DB2-BD59-A6C34878D82A}">
                    <a16:rowId xmlns:a16="http://schemas.microsoft.com/office/drawing/2014/main" val="138172741"/>
                  </a:ext>
                </a:extLst>
              </a:tr>
              <a:tr h="277973">
                <a:tc>
                  <a:txBody>
                    <a:bodyPr/>
                    <a:lstStyle/>
                    <a:p>
                      <a:r>
                        <a:rPr lang="en-US" sz="1600" dirty="0"/>
                        <a:t>ROE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24.33%</a:t>
                      </a:r>
                    </a:p>
                  </a:txBody>
                  <a:tcPr/>
                </a:tc>
                <a:extLst>
                  <a:ext uri="{0D108BD9-81ED-4DB2-BD59-A6C34878D82A}">
                    <a16:rowId xmlns:a16="http://schemas.microsoft.com/office/drawing/2014/main" val="3052879808"/>
                  </a:ext>
                </a:extLst>
              </a:tr>
            </a:tbl>
          </a:graphicData>
        </a:graphic>
      </p:graphicFrame>
      <p:graphicFrame>
        <p:nvGraphicFramePr>
          <p:cNvPr id="8" name="Table 7">
            <a:extLst>
              <a:ext uri="{FF2B5EF4-FFF2-40B4-BE49-F238E27FC236}">
                <a16:creationId xmlns:a16="http://schemas.microsoft.com/office/drawing/2014/main" id="{B3363EC3-4974-1EDF-3B35-966A702A01DF}"/>
              </a:ext>
            </a:extLst>
          </p:cNvPr>
          <p:cNvGraphicFramePr>
            <a:graphicFrameLocks noGrp="1"/>
          </p:cNvGraphicFramePr>
          <p:nvPr>
            <p:extLst>
              <p:ext uri="{D42A27DB-BD31-4B8C-83A1-F6EECF244321}">
                <p14:modId xmlns:p14="http://schemas.microsoft.com/office/powerpoint/2010/main" val="2883885737"/>
              </p:ext>
            </p:extLst>
          </p:nvPr>
        </p:nvGraphicFramePr>
        <p:xfrm>
          <a:off x="5378198" y="970798"/>
          <a:ext cx="2980186" cy="2225040"/>
        </p:xfrm>
        <a:graphic>
          <a:graphicData uri="http://schemas.openxmlformats.org/drawingml/2006/table">
            <a:tbl>
              <a:tblPr firstRow="1" bandRow="1">
                <a:tableStyleId>{125E5076-3810-47DD-B79F-674D7AD40C01}</a:tableStyleId>
              </a:tblPr>
              <a:tblGrid>
                <a:gridCol w="1651705">
                  <a:extLst>
                    <a:ext uri="{9D8B030D-6E8A-4147-A177-3AD203B41FA5}">
                      <a16:colId xmlns:a16="http://schemas.microsoft.com/office/drawing/2014/main" val="2833845001"/>
                    </a:ext>
                  </a:extLst>
                </a:gridCol>
                <a:gridCol w="1328481">
                  <a:extLst>
                    <a:ext uri="{9D8B030D-6E8A-4147-A177-3AD203B41FA5}">
                      <a16:colId xmlns:a16="http://schemas.microsoft.com/office/drawing/2014/main" val="487971665"/>
                    </a:ext>
                  </a:extLst>
                </a:gridCol>
              </a:tblGrid>
              <a:tr h="0">
                <a:tc>
                  <a:txBody>
                    <a:bodyPr/>
                    <a:lstStyle/>
                    <a:p>
                      <a:r>
                        <a:rPr lang="en-US" sz="1600" dirty="0"/>
                        <a:t>Company Growth</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t>Revenue Growth Rate (YoY)</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8.83%</a:t>
                      </a:r>
                    </a:p>
                  </a:txBody>
                  <a:tcPr/>
                </a:tc>
                <a:extLst>
                  <a:ext uri="{0D108BD9-81ED-4DB2-BD59-A6C34878D82A}">
                    <a16:rowId xmlns:a16="http://schemas.microsoft.com/office/drawing/2014/main" val="4283379366"/>
                  </a:ext>
                </a:extLst>
              </a:tr>
              <a:tr h="271605">
                <a:tc>
                  <a:txBody>
                    <a:bodyPr/>
                    <a:lstStyle/>
                    <a:p>
                      <a:r>
                        <a:rPr lang="en-US" sz="1600" dirty="0"/>
                        <a:t>Earnings Growth Rate (YoY)</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10.11%</a:t>
                      </a:r>
                    </a:p>
                  </a:txBody>
                  <a:tcPr/>
                </a:tc>
                <a:extLst>
                  <a:ext uri="{0D108BD9-81ED-4DB2-BD59-A6C34878D82A}">
                    <a16:rowId xmlns:a16="http://schemas.microsoft.com/office/drawing/2014/main" val="1456784613"/>
                  </a:ext>
                </a:extLst>
              </a:tr>
            </a:tbl>
          </a:graphicData>
        </a:graphic>
      </p:graphicFrame>
      <p:sp>
        <p:nvSpPr>
          <p:cNvPr id="9" name="Rectangle 8">
            <a:extLst>
              <a:ext uri="{FF2B5EF4-FFF2-40B4-BE49-F238E27FC236}">
                <a16:creationId xmlns:a16="http://schemas.microsoft.com/office/drawing/2014/main" id="{606042F2-58E1-A5E2-B758-4A375548E840}"/>
              </a:ext>
            </a:extLst>
          </p:cNvPr>
          <p:cNvSpPr/>
          <p:nvPr/>
        </p:nvSpPr>
        <p:spPr>
          <a:xfrm>
            <a:off x="8670061" y="3195838"/>
            <a:ext cx="2451946" cy="19905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Undervalued</a:t>
            </a:r>
          </a:p>
        </p:txBody>
      </p:sp>
      <p:pic>
        <p:nvPicPr>
          <p:cNvPr id="3" name="Graphic 2">
            <a:extLst>
              <a:ext uri="{FF2B5EF4-FFF2-40B4-BE49-F238E27FC236}">
                <a16:creationId xmlns:a16="http://schemas.microsoft.com/office/drawing/2014/main" id="{E8ED9224-5788-A43A-27D9-164A0F916F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70061" y="407908"/>
            <a:ext cx="2451946" cy="2451946"/>
          </a:xfrm>
          <a:prstGeom prst="rect">
            <a:avLst/>
          </a:prstGeom>
        </p:spPr>
      </p:pic>
    </p:spTree>
    <p:extLst>
      <p:ext uri="{BB962C8B-B14F-4D97-AF65-F5344CB8AC3E}">
        <p14:creationId xmlns:p14="http://schemas.microsoft.com/office/powerpoint/2010/main" val="50567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C8D4-05B3-FA9A-302F-6DE77511BB32}"/>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88B8E5-63A1-B8F3-AEEB-0FA1734E7BC1}"/>
              </a:ext>
            </a:extLst>
          </p:cNvPr>
          <p:cNvGraphicFramePr>
            <a:graphicFrameLocks noGrp="1"/>
          </p:cNvGraphicFramePr>
          <p:nvPr>
            <p:extLst>
              <p:ext uri="{D42A27DB-BD31-4B8C-83A1-F6EECF244321}">
                <p14:modId xmlns:p14="http://schemas.microsoft.com/office/powerpoint/2010/main" val="3034546184"/>
              </p:ext>
            </p:extLst>
          </p:nvPr>
        </p:nvGraphicFramePr>
        <p:xfrm>
          <a:off x="666045" y="1043041"/>
          <a:ext cx="5429956" cy="4771918"/>
        </p:xfrm>
        <a:graphic>
          <a:graphicData uri="http://schemas.openxmlformats.org/drawingml/2006/table">
            <a:tbl>
              <a:tblPr firstRow="1" bandRow="1">
                <a:tableStyleId>{125E5076-3810-47DD-B79F-674D7AD40C01}</a:tableStyleId>
              </a:tblPr>
              <a:tblGrid>
                <a:gridCol w="2714978">
                  <a:extLst>
                    <a:ext uri="{9D8B030D-6E8A-4147-A177-3AD203B41FA5}">
                      <a16:colId xmlns:a16="http://schemas.microsoft.com/office/drawing/2014/main" val="322861608"/>
                    </a:ext>
                  </a:extLst>
                </a:gridCol>
                <a:gridCol w="2714978">
                  <a:extLst>
                    <a:ext uri="{9D8B030D-6E8A-4147-A177-3AD203B41FA5}">
                      <a16:colId xmlns:a16="http://schemas.microsoft.com/office/drawing/2014/main" val="310928362"/>
                    </a:ext>
                  </a:extLst>
                </a:gridCol>
              </a:tblGrid>
              <a:tr h="410306">
                <a:tc>
                  <a:txBody>
                    <a:bodyPr/>
                    <a:lstStyle/>
                    <a:p>
                      <a:r>
                        <a:rPr lang="en-US" dirty="0"/>
                        <a:t>Financial Ratios</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44137598"/>
                  </a:ext>
                </a:extLst>
              </a:tr>
              <a:tr h="708200">
                <a:tc>
                  <a:txBody>
                    <a:bodyPr/>
                    <a:lstStyle/>
                    <a:p>
                      <a:r>
                        <a:rPr lang="en-US" dirty="0"/>
                        <a:t>EPS Growth Next 5 Years – Over 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2.41%</a:t>
                      </a:r>
                    </a:p>
                  </a:txBody>
                  <a:tcPr>
                    <a:solidFill>
                      <a:srgbClr val="FF0000"/>
                    </a:solidFill>
                  </a:tcPr>
                </a:tc>
                <a:extLst>
                  <a:ext uri="{0D108BD9-81ED-4DB2-BD59-A6C34878D82A}">
                    <a16:rowId xmlns:a16="http://schemas.microsoft.com/office/drawing/2014/main" val="1582317047"/>
                  </a:ext>
                </a:extLst>
              </a:tr>
              <a:tr h="708200">
                <a:tc>
                  <a:txBody>
                    <a:bodyPr/>
                    <a:lstStyle/>
                    <a:p>
                      <a:r>
                        <a:rPr lang="en-US" dirty="0"/>
                        <a:t>Return on Equity – Over +15%</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24.33%</a:t>
                      </a:r>
                    </a:p>
                  </a:txBody>
                  <a:tcPr>
                    <a:solidFill>
                      <a:srgbClr val="92D050"/>
                    </a:solidFill>
                  </a:tcPr>
                </a:tc>
                <a:extLst>
                  <a:ext uri="{0D108BD9-81ED-4DB2-BD59-A6C34878D82A}">
                    <a16:rowId xmlns:a16="http://schemas.microsoft.com/office/drawing/2014/main" val="1606345081"/>
                  </a:ext>
                </a:extLst>
              </a:tr>
              <a:tr h="410306">
                <a:tc>
                  <a:txBody>
                    <a:bodyPr/>
                    <a:lstStyle/>
                    <a:p>
                      <a:r>
                        <a:rPr lang="en-US" dirty="0"/>
                        <a:t>Debt/Equity – Under 1</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0.83</a:t>
                      </a:r>
                    </a:p>
                  </a:txBody>
                  <a:tcPr>
                    <a:solidFill>
                      <a:srgbClr val="92D050"/>
                    </a:solidFill>
                  </a:tcPr>
                </a:tc>
                <a:extLst>
                  <a:ext uri="{0D108BD9-81ED-4DB2-BD59-A6C34878D82A}">
                    <a16:rowId xmlns:a16="http://schemas.microsoft.com/office/drawing/2014/main" val="1316653365"/>
                  </a:ext>
                </a:extLst>
              </a:tr>
              <a:tr h="708200">
                <a:tc>
                  <a:txBody>
                    <a:bodyPr/>
                    <a:lstStyle/>
                    <a:p>
                      <a:r>
                        <a:rPr lang="en-US" dirty="0"/>
                        <a:t>Sales Growth Past 5 Years – Over 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10.57%</a:t>
                      </a:r>
                    </a:p>
                  </a:txBody>
                  <a:tcPr>
                    <a:solidFill>
                      <a:srgbClr val="92D050"/>
                    </a:solidFill>
                  </a:tcPr>
                </a:tc>
                <a:extLst>
                  <a:ext uri="{0D108BD9-81ED-4DB2-BD59-A6C34878D82A}">
                    <a16:rowId xmlns:a16="http://schemas.microsoft.com/office/drawing/2014/main" val="3291641899"/>
                  </a:ext>
                </a:extLst>
              </a:tr>
              <a:tr h="708200">
                <a:tc>
                  <a:txBody>
                    <a:bodyPr/>
                    <a:lstStyle/>
                    <a:p>
                      <a:r>
                        <a:rPr lang="en-US" dirty="0"/>
                        <a:t>Return On Investment – Over +15%</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13.29%</a:t>
                      </a:r>
                    </a:p>
                  </a:txBody>
                  <a:tcPr>
                    <a:solidFill>
                      <a:srgbClr val="FFC000"/>
                    </a:solidFill>
                  </a:tcPr>
                </a:tc>
                <a:extLst>
                  <a:ext uri="{0D108BD9-81ED-4DB2-BD59-A6C34878D82A}">
                    <a16:rowId xmlns:a16="http://schemas.microsoft.com/office/drawing/2014/main" val="1614374234"/>
                  </a:ext>
                </a:extLst>
              </a:tr>
              <a:tr h="410306">
                <a:tc>
                  <a:txBody>
                    <a:bodyPr/>
                    <a:lstStyle/>
                    <a:p>
                      <a:r>
                        <a:rPr lang="en-US" dirty="0"/>
                        <a:t>Current Ratio – Over 1</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0.85</a:t>
                      </a:r>
                    </a:p>
                  </a:txBody>
                  <a:tcPr>
                    <a:solidFill>
                      <a:srgbClr val="FFC000"/>
                    </a:solidFill>
                  </a:tcPr>
                </a:tc>
                <a:extLst>
                  <a:ext uri="{0D108BD9-81ED-4DB2-BD59-A6C34878D82A}">
                    <a16:rowId xmlns:a16="http://schemas.microsoft.com/office/drawing/2014/main" val="4145553608"/>
                  </a:ext>
                </a:extLst>
              </a:tr>
              <a:tr h="708200">
                <a:tc>
                  <a:txBody>
                    <a:bodyPr/>
                    <a:lstStyle/>
                    <a:p>
                      <a:r>
                        <a:rPr lang="en-US" dirty="0"/>
                        <a:t>EPS Growth Past 5 Years – Over 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1.60%</a:t>
                      </a:r>
                    </a:p>
                  </a:txBody>
                  <a:tcPr>
                    <a:solidFill>
                      <a:srgbClr val="FF0000"/>
                    </a:solidFill>
                  </a:tcPr>
                </a:tc>
                <a:extLst>
                  <a:ext uri="{0D108BD9-81ED-4DB2-BD59-A6C34878D82A}">
                    <a16:rowId xmlns:a16="http://schemas.microsoft.com/office/drawing/2014/main" val="430916214"/>
                  </a:ext>
                </a:extLst>
              </a:tr>
            </a:tbl>
          </a:graphicData>
        </a:graphic>
      </p:graphicFrame>
      <p:sp>
        <p:nvSpPr>
          <p:cNvPr id="5" name="TextBox 4">
            <a:extLst>
              <a:ext uri="{FF2B5EF4-FFF2-40B4-BE49-F238E27FC236}">
                <a16:creationId xmlns:a16="http://schemas.microsoft.com/office/drawing/2014/main" id="{06091066-F39A-CE70-9781-AD1A0DC069C4}"/>
              </a:ext>
            </a:extLst>
          </p:cNvPr>
          <p:cNvSpPr txBox="1"/>
          <p:nvPr/>
        </p:nvSpPr>
        <p:spPr>
          <a:xfrm>
            <a:off x="666045" y="417890"/>
            <a:ext cx="6792686" cy="369332"/>
          </a:xfrm>
          <a:prstGeom prst="rect">
            <a:avLst/>
          </a:prstGeom>
          <a:noFill/>
        </p:spPr>
        <p:txBody>
          <a:bodyPr wrap="square" rtlCol="0">
            <a:spAutoFit/>
          </a:bodyPr>
          <a:lstStyle/>
          <a:p>
            <a:r>
              <a:rPr lang="en-US" dirty="0"/>
              <a:t>key financial ratios</a:t>
            </a:r>
          </a:p>
        </p:txBody>
      </p:sp>
      <p:sp>
        <p:nvSpPr>
          <p:cNvPr id="6" name="Rectangle 5">
            <a:extLst>
              <a:ext uri="{FF2B5EF4-FFF2-40B4-BE49-F238E27FC236}">
                <a16:creationId xmlns:a16="http://schemas.microsoft.com/office/drawing/2014/main" id="{8A7B573C-27DA-0A39-AC20-656B57E16767}"/>
              </a:ext>
            </a:extLst>
          </p:cNvPr>
          <p:cNvSpPr/>
          <p:nvPr/>
        </p:nvSpPr>
        <p:spPr>
          <a:xfrm>
            <a:off x="7053943" y="1996751"/>
            <a:ext cx="3741575" cy="2509935"/>
          </a:xfrm>
          <a:prstGeom prst="rect">
            <a:avLst/>
          </a:prstGeom>
          <a:noFill/>
          <a:ln w="952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E6D9AC3C-890B-6851-2DA5-B952BDEB3366}"/>
              </a:ext>
            </a:extLst>
          </p:cNvPr>
          <p:cNvSpPr txBox="1"/>
          <p:nvPr/>
        </p:nvSpPr>
        <p:spPr>
          <a:xfrm>
            <a:off x="7665097" y="3059668"/>
            <a:ext cx="2519265" cy="369332"/>
          </a:xfrm>
          <a:prstGeom prst="rect">
            <a:avLst/>
          </a:prstGeom>
          <a:noFill/>
        </p:spPr>
        <p:txBody>
          <a:bodyPr wrap="square" rtlCol="0">
            <a:spAutoFit/>
          </a:bodyPr>
          <a:lstStyle/>
          <a:p>
            <a:r>
              <a:rPr lang="en-US" dirty="0"/>
              <a:t>Price target = 371.73</a:t>
            </a:r>
          </a:p>
        </p:txBody>
      </p:sp>
    </p:spTree>
    <p:extLst>
      <p:ext uri="{BB962C8B-B14F-4D97-AF65-F5344CB8AC3E}">
        <p14:creationId xmlns:p14="http://schemas.microsoft.com/office/powerpoint/2010/main" val="1712683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2E859-B720-9DB9-4485-F3876C63D20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44C7139-F00A-0443-3CFD-D034BAB6BEA0}"/>
              </a:ext>
            </a:extLst>
          </p:cNvPr>
          <p:cNvSpPr txBox="1"/>
          <p:nvPr/>
        </p:nvSpPr>
        <p:spPr>
          <a:xfrm>
            <a:off x="345232" y="203727"/>
            <a:ext cx="7268547" cy="369332"/>
          </a:xfrm>
          <a:prstGeom prst="rect">
            <a:avLst/>
          </a:prstGeom>
          <a:noFill/>
        </p:spPr>
        <p:txBody>
          <a:bodyPr wrap="square" rtlCol="0">
            <a:spAutoFit/>
          </a:bodyPr>
          <a:lstStyle/>
          <a:p>
            <a:r>
              <a:rPr lang="en-US" dirty="0"/>
              <a:t>Monthly Chart</a:t>
            </a:r>
          </a:p>
        </p:txBody>
      </p:sp>
      <p:pic>
        <p:nvPicPr>
          <p:cNvPr id="3" name="Picture 2">
            <a:extLst>
              <a:ext uri="{FF2B5EF4-FFF2-40B4-BE49-F238E27FC236}">
                <a16:creationId xmlns:a16="http://schemas.microsoft.com/office/drawing/2014/main" id="{2B8B9AFB-BFF5-979E-C11E-1E4B1A81A166}"/>
              </a:ext>
            </a:extLst>
          </p:cNvPr>
          <p:cNvPicPr>
            <a:picLocks noChangeAspect="1"/>
          </p:cNvPicPr>
          <p:nvPr/>
        </p:nvPicPr>
        <p:blipFill>
          <a:blip r:embed="rId2"/>
          <a:stretch>
            <a:fillRect/>
          </a:stretch>
        </p:blipFill>
        <p:spPr>
          <a:xfrm>
            <a:off x="1707235" y="774441"/>
            <a:ext cx="8385646" cy="5607698"/>
          </a:xfrm>
          <a:prstGeom prst="rect">
            <a:avLst/>
          </a:prstGeom>
        </p:spPr>
      </p:pic>
    </p:spTree>
    <p:extLst>
      <p:ext uri="{BB962C8B-B14F-4D97-AF65-F5344CB8AC3E}">
        <p14:creationId xmlns:p14="http://schemas.microsoft.com/office/powerpoint/2010/main" val="103512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95ACF-A2BF-530C-5EBE-5B4B6797FE4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BACEF7-636A-C3CB-3EF7-377AAEF5B496}"/>
              </a:ext>
            </a:extLst>
          </p:cNvPr>
          <p:cNvSpPr txBox="1"/>
          <p:nvPr/>
        </p:nvSpPr>
        <p:spPr>
          <a:xfrm>
            <a:off x="326572" y="195943"/>
            <a:ext cx="7268547" cy="369332"/>
          </a:xfrm>
          <a:prstGeom prst="rect">
            <a:avLst/>
          </a:prstGeom>
          <a:noFill/>
        </p:spPr>
        <p:txBody>
          <a:bodyPr wrap="square" rtlCol="0">
            <a:spAutoFit/>
          </a:bodyPr>
          <a:lstStyle/>
          <a:p>
            <a:r>
              <a:rPr lang="en-US" dirty="0"/>
              <a:t>Weekly Chart</a:t>
            </a:r>
          </a:p>
        </p:txBody>
      </p:sp>
      <p:pic>
        <p:nvPicPr>
          <p:cNvPr id="3" name="Picture 2">
            <a:extLst>
              <a:ext uri="{FF2B5EF4-FFF2-40B4-BE49-F238E27FC236}">
                <a16:creationId xmlns:a16="http://schemas.microsoft.com/office/drawing/2014/main" id="{93B2503B-E96C-2291-F0B4-9AE5C2633683}"/>
              </a:ext>
            </a:extLst>
          </p:cNvPr>
          <p:cNvPicPr>
            <a:picLocks noChangeAspect="1"/>
          </p:cNvPicPr>
          <p:nvPr/>
        </p:nvPicPr>
        <p:blipFill>
          <a:blip r:embed="rId2"/>
          <a:stretch>
            <a:fillRect/>
          </a:stretch>
        </p:blipFill>
        <p:spPr>
          <a:xfrm>
            <a:off x="1530220" y="638740"/>
            <a:ext cx="8734352" cy="5838651"/>
          </a:xfrm>
          <a:prstGeom prst="rect">
            <a:avLst/>
          </a:prstGeom>
        </p:spPr>
      </p:pic>
    </p:spTree>
    <p:extLst>
      <p:ext uri="{BB962C8B-B14F-4D97-AF65-F5344CB8AC3E}">
        <p14:creationId xmlns:p14="http://schemas.microsoft.com/office/powerpoint/2010/main" val="418428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54A9A-1861-ABDF-44A0-4B3C610C0FD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E1A4612-5FA2-8CA5-0F04-A504AE129FBC}"/>
              </a:ext>
            </a:extLst>
          </p:cNvPr>
          <p:cNvSpPr txBox="1"/>
          <p:nvPr/>
        </p:nvSpPr>
        <p:spPr>
          <a:xfrm>
            <a:off x="298579" y="319941"/>
            <a:ext cx="7268547" cy="369332"/>
          </a:xfrm>
          <a:prstGeom prst="rect">
            <a:avLst/>
          </a:prstGeom>
          <a:noFill/>
        </p:spPr>
        <p:txBody>
          <a:bodyPr wrap="square" rtlCol="0">
            <a:spAutoFit/>
          </a:bodyPr>
          <a:lstStyle/>
          <a:p>
            <a:r>
              <a:rPr lang="en-US" dirty="0"/>
              <a:t>Daily Chart</a:t>
            </a:r>
          </a:p>
        </p:txBody>
      </p:sp>
      <p:pic>
        <p:nvPicPr>
          <p:cNvPr id="3" name="Picture 2">
            <a:extLst>
              <a:ext uri="{FF2B5EF4-FFF2-40B4-BE49-F238E27FC236}">
                <a16:creationId xmlns:a16="http://schemas.microsoft.com/office/drawing/2014/main" id="{2CE22E00-0863-56B4-89C1-F05F74A3E48C}"/>
              </a:ext>
            </a:extLst>
          </p:cNvPr>
          <p:cNvPicPr>
            <a:picLocks noChangeAspect="1"/>
          </p:cNvPicPr>
          <p:nvPr/>
        </p:nvPicPr>
        <p:blipFill>
          <a:blip r:embed="rId2"/>
          <a:stretch>
            <a:fillRect/>
          </a:stretch>
        </p:blipFill>
        <p:spPr>
          <a:xfrm>
            <a:off x="4102109" y="689273"/>
            <a:ext cx="7069891" cy="5338303"/>
          </a:xfrm>
          <a:prstGeom prst="rect">
            <a:avLst/>
          </a:prstGeom>
        </p:spPr>
      </p:pic>
      <p:sp>
        <p:nvSpPr>
          <p:cNvPr id="5" name="TextBox 4">
            <a:extLst>
              <a:ext uri="{FF2B5EF4-FFF2-40B4-BE49-F238E27FC236}">
                <a16:creationId xmlns:a16="http://schemas.microsoft.com/office/drawing/2014/main" id="{97ED4906-793E-F332-3219-45383317F37D}"/>
              </a:ext>
            </a:extLst>
          </p:cNvPr>
          <p:cNvSpPr txBox="1"/>
          <p:nvPr/>
        </p:nvSpPr>
        <p:spPr>
          <a:xfrm>
            <a:off x="331238" y="1278294"/>
            <a:ext cx="3601615" cy="452431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UNH sank and is currently lying above the $300 support level</a:t>
            </a:r>
          </a:p>
          <a:p>
            <a:r>
              <a:rPr lang="en-US" sz="1600" u="sng" dirty="0">
                <a:latin typeface="Times New Roman" panose="02020603050405020304" pitchFamily="18" charset="0"/>
                <a:cs typeface="Times New Roman" panose="02020603050405020304" pitchFamily="18" charset="0"/>
              </a:rPr>
              <a:t>Key observations:</a:t>
            </a:r>
          </a:p>
          <a:p>
            <a:endParaRPr lang="en-US" sz="1600"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Upward channel</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RSI in the high 30s, plenty of space for further upside</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Candlestick closely following 8 SMA in daily charts, indicating momentum</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2 gaps indicate that eventually they will get filled with an upside price move </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052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7DF82-096F-5BB3-A63A-26913FC4CDD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9074C98-8B53-2467-7141-AD0127AF4E82}"/>
              </a:ext>
            </a:extLst>
          </p:cNvPr>
          <p:cNvSpPr txBox="1"/>
          <p:nvPr/>
        </p:nvSpPr>
        <p:spPr>
          <a:xfrm>
            <a:off x="513184" y="380609"/>
            <a:ext cx="7268547" cy="369332"/>
          </a:xfrm>
          <a:prstGeom prst="rect">
            <a:avLst/>
          </a:prstGeom>
          <a:noFill/>
        </p:spPr>
        <p:txBody>
          <a:bodyPr wrap="square" rtlCol="0">
            <a:spAutoFit/>
          </a:bodyPr>
          <a:lstStyle/>
          <a:p>
            <a:r>
              <a:rPr lang="en-US" dirty="0"/>
              <a:t>Qualitative Analysis</a:t>
            </a:r>
          </a:p>
        </p:txBody>
      </p:sp>
      <p:sp>
        <p:nvSpPr>
          <p:cNvPr id="2" name="Rectangle 1">
            <a:extLst>
              <a:ext uri="{FF2B5EF4-FFF2-40B4-BE49-F238E27FC236}">
                <a16:creationId xmlns:a16="http://schemas.microsoft.com/office/drawing/2014/main" id="{E3901891-117E-5428-A2B5-DE6F07142732}"/>
              </a:ext>
            </a:extLst>
          </p:cNvPr>
          <p:cNvSpPr/>
          <p:nvPr/>
        </p:nvSpPr>
        <p:spPr>
          <a:xfrm>
            <a:off x="746449" y="1017037"/>
            <a:ext cx="5187824" cy="51691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UnitedHealth Group Explores Divestment of Latin American Operations Amidst Financial Pressures</a:t>
            </a:r>
          </a:p>
          <a:p>
            <a:pPr algn="ctr"/>
            <a:endParaRPr lang="en-US" dirty="0"/>
          </a:p>
          <a:p>
            <a:pPr marL="285750" indent="-285750" algn="ctr">
              <a:buFont typeface="Arial" panose="020B0604020202020204" pitchFamily="34" charset="0"/>
              <a:buChar char="•"/>
            </a:pPr>
            <a:r>
              <a:rPr lang="en-US" dirty="0"/>
              <a:t>UnitedHealth Group (NYSE:UNH) Reaches US$69 Million Record ERISA Settlement</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UNITEDHEALTH ALERT: </a:t>
            </a:r>
            <a:r>
              <a:rPr lang="en-US" dirty="0" err="1"/>
              <a:t>Bragar</a:t>
            </a:r>
            <a:r>
              <a:rPr lang="en-US" dirty="0"/>
              <a:t> </a:t>
            </a:r>
            <a:r>
              <a:rPr lang="en-US" dirty="0" err="1"/>
              <a:t>Eagel</a:t>
            </a:r>
            <a:r>
              <a:rPr lang="en-US" dirty="0"/>
              <a:t> &amp; Squire, P.C. Announces that a Class Action Lawsuit Has Been Filed Against UnitedHealth Group Incorporated and Encourages Investors to Contact the Firm</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UnitedHealth Cuts Commissions On Some Medicare Advantage Plans - Bloomberg News</a:t>
            </a:r>
          </a:p>
          <a:p>
            <a:pPr marL="285750" indent="-285750" algn="ctr">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BADAF43A-03C9-0164-058B-96DC2B06F1BC}"/>
              </a:ext>
            </a:extLst>
          </p:cNvPr>
          <p:cNvSpPr/>
          <p:nvPr/>
        </p:nvSpPr>
        <p:spPr>
          <a:xfrm>
            <a:off x="6257729" y="998376"/>
            <a:ext cx="4733732" cy="51878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Fear of rising inflation due to an increase in oil prices and political tension</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Fed holds rates steady, stays on track for 2 cuts in 2025 </a:t>
            </a:r>
          </a:p>
        </p:txBody>
      </p:sp>
    </p:spTree>
    <p:extLst>
      <p:ext uri="{BB962C8B-B14F-4D97-AF65-F5344CB8AC3E}">
        <p14:creationId xmlns:p14="http://schemas.microsoft.com/office/powerpoint/2010/main" val="415006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2990E-D022-E1D4-FD9E-B40B9424AA9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219E036-041D-732C-45DC-5E1E95F44859}"/>
              </a:ext>
            </a:extLst>
          </p:cNvPr>
          <p:cNvSpPr txBox="1"/>
          <p:nvPr/>
        </p:nvSpPr>
        <p:spPr>
          <a:xfrm>
            <a:off x="513184" y="380609"/>
            <a:ext cx="7268547" cy="369332"/>
          </a:xfrm>
          <a:prstGeom prst="rect">
            <a:avLst/>
          </a:prstGeom>
          <a:noFill/>
        </p:spPr>
        <p:txBody>
          <a:bodyPr wrap="square" rtlCol="0">
            <a:spAutoFit/>
          </a:bodyPr>
          <a:lstStyle/>
          <a:p>
            <a:r>
              <a:rPr lang="en-US" dirty="0"/>
              <a:t>Investment Recommendation</a:t>
            </a:r>
          </a:p>
        </p:txBody>
      </p:sp>
      <p:sp>
        <p:nvSpPr>
          <p:cNvPr id="2" name="Rectangle 1">
            <a:extLst>
              <a:ext uri="{FF2B5EF4-FFF2-40B4-BE49-F238E27FC236}">
                <a16:creationId xmlns:a16="http://schemas.microsoft.com/office/drawing/2014/main" id="{E4AAB4E6-1800-AD53-CC53-A034D66F32EF}"/>
              </a:ext>
            </a:extLst>
          </p:cNvPr>
          <p:cNvSpPr/>
          <p:nvPr/>
        </p:nvSpPr>
        <p:spPr>
          <a:xfrm>
            <a:off x="513184" y="1822839"/>
            <a:ext cx="4451072" cy="3212322"/>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BUY</a:t>
            </a:r>
          </a:p>
          <a:p>
            <a:pPr algn="ctr"/>
            <a:r>
              <a:rPr lang="en-US" dirty="0">
                <a:latin typeface="Times New Roman" panose="02020603050405020304" pitchFamily="18" charset="0"/>
                <a:cs typeface="Times New Roman" panose="02020603050405020304" pitchFamily="18" charset="0"/>
              </a:rPr>
              <a:t>High risk</a:t>
            </a:r>
          </a:p>
        </p:txBody>
      </p:sp>
      <p:sp>
        <p:nvSpPr>
          <p:cNvPr id="3" name="Rectangle 2">
            <a:extLst>
              <a:ext uri="{FF2B5EF4-FFF2-40B4-BE49-F238E27FC236}">
                <a16:creationId xmlns:a16="http://schemas.microsoft.com/office/drawing/2014/main" id="{9DAA4BCA-6202-AB64-A821-B160915259DB}"/>
              </a:ext>
            </a:extLst>
          </p:cNvPr>
          <p:cNvSpPr/>
          <p:nvPr/>
        </p:nvSpPr>
        <p:spPr>
          <a:xfrm>
            <a:off x="5663681" y="543676"/>
            <a:ext cx="5169159" cy="57706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defTabSz="914400" eaLnBrk="0" fontAlgn="base" hangingPunct="0">
              <a:spcBef>
                <a:spcPct val="0"/>
              </a:spcBef>
              <a:spcAft>
                <a:spcPct val="0"/>
              </a:spcAft>
            </a:pPr>
            <a:r>
              <a:rPr lang="en-US" altLang="en-US" b="1" u="sng" dirty="0">
                <a:solidFill>
                  <a:schemeClr val="tx1"/>
                </a:solidFill>
                <a:latin typeface="Times New Roman" panose="02020603050405020304" pitchFamily="18" charset="0"/>
                <a:cs typeface="Times New Roman" panose="02020603050405020304" pitchFamily="18" charset="0"/>
              </a:rPr>
              <a:t>Fundamentals:</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Low P/E ratio, indicates the stock is undervalued</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High return on equity</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Small growth on revenue and earnings</a:t>
            </a:r>
          </a:p>
          <a:p>
            <a:pPr lvl="0" defTabSz="914400" eaLnBrk="0" fontAlgn="base" hangingPunct="0">
              <a:spcBef>
                <a:spcPct val="0"/>
              </a:spcBef>
              <a:spcAft>
                <a:spcPct val="0"/>
              </a:spcAft>
            </a:pPr>
            <a:r>
              <a:rPr lang="en-US" altLang="en-US" b="1" u="sng" dirty="0" err="1">
                <a:solidFill>
                  <a:schemeClr val="tx1"/>
                </a:solidFill>
                <a:latin typeface="Times New Roman" panose="02020603050405020304" pitchFamily="18" charset="0"/>
                <a:cs typeface="Times New Roman" panose="02020603050405020304" pitchFamily="18" charset="0"/>
              </a:rPr>
              <a:t>Technicals</a:t>
            </a:r>
            <a:r>
              <a:rPr lang="en-US" altLang="en-US" b="1" u="sng" dirty="0">
                <a:solidFill>
                  <a:schemeClr val="tx1"/>
                </a:solidFill>
                <a:latin typeface="Times New Roman" panose="02020603050405020304" pitchFamily="18" charset="0"/>
                <a:cs typeface="Times New Roman" panose="02020603050405020304" pitchFamily="18" charset="0"/>
              </a:rPr>
              <a:t>:</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Currently lying above $300 support level</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Upward trending channel on the daily frame</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RSI in the lower area in all time frames, enough space for upward movement</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Closely following above the 8 SMA, looking to crossover the 21 EMA, a bullish signal</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Gaps that will eventually get filled, further support an upside </a:t>
            </a:r>
          </a:p>
          <a:p>
            <a:pPr lvl="0" defTabSz="914400" eaLnBrk="0" fontAlgn="base" hangingPunct="0">
              <a:spcBef>
                <a:spcPct val="0"/>
              </a:spcBef>
              <a:spcAft>
                <a:spcPct val="0"/>
              </a:spcAft>
            </a:pPr>
            <a:r>
              <a:rPr lang="en-US" altLang="en-US" b="1" u="sng" dirty="0">
                <a:solidFill>
                  <a:schemeClr val="tx1"/>
                </a:solidFill>
                <a:latin typeface="Times New Roman" panose="02020603050405020304" pitchFamily="18" charset="0"/>
                <a:cs typeface="Times New Roman" panose="02020603050405020304" pitchFamily="18" charset="0"/>
              </a:rPr>
              <a:t>Macro &amp; Industry:</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UnitedHealth Is Cutting Medicare Advantage Commissions</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UNH looks to exit Latin America</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Lawsuit against UNH</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Currently global tensions are impacting all markets</a:t>
            </a:r>
          </a:p>
          <a:p>
            <a:pPr marL="285750" lvl="0" indent="-285750" defTabSz="914400" eaLnBrk="0" fontAlgn="base" hangingPunct="0">
              <a:spcBef>
                <a:spcPct val="0"/>
              </a:spcBef>
              <a:spcAft>
                <a:spcPct val="0"/>
              </a:spcAft>
              <a:buFont typeface="Arial" panose="020B0604020202020204" pitchFamily="34" charset="0"/>
              <a:buChar char="•"/>
            </a:pPr>
            <a:endParaRPr lang="en-US"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315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AC0E-0599-33AC-0507-CCBB4A86362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9C9EEB-A079-3D0A-AD6D-45DD84B0A589}"/>
              </a:ext>
            </a:extLst>
          </p:cNvPr>
          <p:cNvSpPr txBox="1"/>
          <p:nvPr/>
        </p:nvSpPr>
        <p:spPr>
          <a:xfrm>
            <a:off x="662471" y="407908"/>
            <a:ext cx="8808097" cy="369332"/>
          </a:xfrm>
          <a:prstGeom prst="rect">
            <a:avLst/>
          </a:prstGeom>
          <a:noFill/>
        </p:spPr>
        <p:txBody>
          <a:bodyPr wrap="square" rtlCol="0">
            <a:spAutoFit/>
          </a:bodyPr>
          <a:lstStyle/>
          <a:p>
            <a:r>
              <a:rPr lang="en-US" dirty="0"/>
              <a:t>Fundamental Analysis</a:t>
            </a:r>
          </a:p>
        </p:txBody>
      </p:sp>
      <p:graphicFrame>
        <p:nvGraphicFramePr>
          <p:cNvPr id="5" name="Table 4">
            <a:extLst>
              <a:ext uri="{FF2B5EF4-FFF2-40B4-BE49-F238E27FC236}">
                <a16:creationId xmlns:a16="http://schemas.microsoft.com/office/drawing/2014/main" id="{0AB864F0-67B7-3B85-1C08-EEADC58FA9D3}"/>
              </a:ext>
            </a:extLst>
          </p:cNvPr>
          <p:cNvGraphicFramePr>
            <a:graphicFrameLocks noGrp="1"/>
          </p:cNvGraphicFramePr>
          <p:nvPr>
            <p:extLst>
              <p:ext uri="{D42A27DB-BD31-4B8C-83A1-F6EECF244321}">
                <p14:modId xmlns:p14="http://schemas.microsoft.com/office/powerpoint/2010/main" val="902280502"/>
              </p:ext>
            </p:extLst>
          </p:nvPr>
        </p:nvGraphicFramePr>
        <p:xfrm>
          <a:off x="754464" y="970591"/>
          <a:ext cx="4312057" cy="2991599"/>
        </p:xfrm>
        <a:graphic>
          <a:graphicData uri="http://schemas.openxmlformats.org/drawingml/2006/table">
            <a:tbl>
              <a:tblPr firstRow="1" bandRow="1">
                <a:tableStyleId>{125E5076-3810-47DD-B79F-674D7AD40C01}</a:tableStyleId>
              </a:tblPr>
              <a:tblGrid>
                <a:gridCol w="2321879">
                  <a:extLst>
                    <a:ext uri="{9D8B030D-6E8A-4147-A177-3AD203B41FA5}">
                      <a16:colId xmlns:a16="http://schemas.microsoft.com/office/drawing/2014/main" val="2833845001"/>
                    </a:ext>
                  </a:extLst>
                </a:gridCol>
                <a:gridCol w="1990178">
                  <a:extLst>
                    <a:ext uri="{9D8B030D-6E8A-4147-A177-3AD203B41FA5}">
                      <a16:colId xmlns:a16="http://schemas.microsoft.com/office/drawing/2014/main" val="487971665"/>
                    </a:ext>
                  </a:extLst>
                </a:gridCol>
              </a:tblGrid>
              <a:tr h="464575">
                <a:tc>
                  <a:txBody>
                    <a:bodyPr/>
                    <a:lstStyle/>
                    <a:p>
                      <a:r>
                        <a:rPr lang="en-US" sz="1600" dirty="0"/>
                        <a:t>Stock overview</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98101">
                <a:tc>
                  <a:txBody>
                    <a:bodyPr/>
                    <a:lstStyle/>
                    <a:p>
                      <a:r>
                        <a:rPr lang="en-US" sz="1600" dirty="0"/>
                        <a:t>Stock Ticker</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CRM</a:t>
                      </a:r>
                    </a:p>
                  </a:txBody>
                  <a:tcPr/>
                </a:tc>
                <a:extLst>
                  <a:ext uri="{0D108BD9-81ED-4DB2-BD59-A6C34878D82A}">
                    <a16:rowId xmlns:a16="http://schemas.microsoft.com/office/drawing/2014/main" val="4283379366"/>
                  </a:ext>
                </a:extLst>
              </a:tr>
              <a:tr h="731703">
                <a:tc>
                  <a:txBody>
                    <a:bodyPr/>
                    <a:lstStyle/>
                    <a:p>
                      <a:r>
                        <a:rPr lang="en-US" sz="1600" dirty="0"/>
                        <a:t>Company name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Salesforce Inc</a:t>
                      </a:r>
                    </a:p>
                  </a:txBody>
                  <a:tcPr/>
                </a:tc>
                <a:extLst>
                  <a:ext uri="{0D108BD9-81ED-4DB2-BD59-A6C34878D82A}">
                    <a16:rowId xmlns:a16="http://schemas.microsoft.com/office/drawing/2014/main" val="1456784613"/>
                  </a:ext>
                </a:extLst>
              </a:tr>
              <a:tr h="660186">
                <a:tc>
                  <a:txBody>
                    <a:bodyPr/>
                    <a:lstStyle/>
                    <a:p>
                      <a:r>
                        <a:rPr lang="en-US" sz="1600" dirty="0"/>
                        <a:t>Industry</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Software - Application</a:t>
                      </a:r>
                    </a:p>
                  </a:txBody>
                  <a:tcPr/>
                </a:tc>
                <a:extLst>
                  <a:ext uri="{0D108BD9-81ED-4DB2-BD59-A6C34878D82A}">
                    <a16:rowId xmlns:a16="http://schemas.microsoft.com/office/drawing/2014/main" val="138172741"/>
                  </a:ext>
                </a:extLst>
              </a:tr>
              <a:tr h="464575">
                <a:tc>
                  <a:txBody>
                    <a:bodyPr/>
                    <a:lstStyle/>
                    <a:p>
                      <a:r>
                        <a:rPr lang="en-US" sz="1600" dirty="0"/>
                        <a:t>Current stock price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263.50</a:t>
                      </a:r>
                    </a:p>
                  </a:txBody>
                  <a:tcPr/>
                </a:tc>
                <a:extLst>
                  <a:ext uri="{0D108BD9-81ED-4DB2-BD59-A6C34878D82A}">
                    <a16:rowId xmlns:a16="http://schemas.microsoft.com/office/drawing/2014/main" val="3052879808"/>
                  </a:ext>
                </a:extLst>
              </a:tr>
              <a:tr h="298101">
                <a:tc>
                  <a:txBody>
                    <a:bodyPr/>
                    <a:lstStyle/>
                    <a:p>
                      <a:r>
                        <a:rPr lang="en-US" sz="1600" dirty="0"/>
                        <a:t>Market Cap</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251.91 B</a:t>
                      </a:r>
                    </a:p>
                  </a:txBody>
                  <a:tcPr/>
                </a:tc>
                <a:extLst>
                  <a:ext uri="{0D108BD9-81ED-4DB2-BD59-A6C34878D82A}">
                    <a16:rowId xmlns:a16="http://schemas.microsoft.com/office/drawing/2014/main" val="214677616"/>
                  </a:ext>
                </a:extLst>
              </a:tr>
            </a:tbl>
          </a:graphicData>
        </a:graphic>
      </p:graphicFrame>
      <p:graphicFrame>
        <p:nvGraphicFramePr>
          <p:cNvPr id="6" name="Table 5">
            <a:extLst>
              <a:ext uri="{FF2B5EF4-FFF2-40B4-BE49-F238E27FC236}">
                <a16:creationId xmlns:a16="http://schemas.microsoft.com/office/drawing/2014/main" id="{FCE0ADDB-1DD0-AE7E-EBAE-89D3BA40B47F}"/>
              </a:ext>
            </a:extLst>
          </p:cNvPr>
          <p:cNvGraphicFramePr>
            <a:graphicFrameLocks noGrp="1"/>
          </p:cNvGraphicFramePr>
          <p:nvPr>
            <p:extLst>
              <p:ext uri="{D42A27DB-BD31-4B8C-83A1-F6EECF244321}">
                <p14:modId xmlns:p14="http://schemas.microsoft.com/office/powerpoint/2010/main" val="3003239318"/>
              </p:ext>
            </p:extLst>
          </p:nvPr>
        </p:nvGraphicFramePr>
        <p:xfrm>
          <a:off x="5378198" y="3429000"/>
          <a:ext cx="2980186" cy="2651760"/>
        </p:xfrm>
        <a:graphic>
          <a:graphicData uri="http://schemas.openxmlformats.org/drawingml/2006/table">
            <a:tbl>
              <a:tblPr firstRow="1" bandRow="1">
                <a:tableStyleId>{125E5076-3810-47DD-B79F-674D7AD40C01}</a:tableStyleId>
              </a:tblPr>
              <a:tblGrid>
                <a:gridCol w="1567774">
                  <a:extLst>
                    <a:ext uri="{9D8B030D-6E8A-4147-A177-3AD203B41FA5}">
                      <a16:colId xmlns:a16="http://schemas.microsoft.com/office/drawing/2014/main" val="2833845001"/>
                    </a:ext>
                  </a:extLst>
                </a:gridCol>
                <a:gridCol w="1412412">
                  <a:extLst>
                    <a:ext uri="{9D8B030D-6E8A-4147-A177-3AD203B41FA5}">
                      <a16:colId xmlns:a16="http://schemas.microsoft.com/office/drawing/2014/main" val="487971665"/>
                    </a:ext>
                  </a:extLst>
                </a:gridCol>
              </a:tblGrid>
              <a:tr h="429457">
                <a:tc>
                  <a:txBody>
                    <a:bodyPr/>
                    <a:lstStyle/>
                    <a:p>
                      <a:r>
                        <a:rPr lang="en-US" sz="1600" dirty="0"/>
                        <a:t>Financials</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t>In thousands</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t>Revenue (Last year)</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37,895.00</a:t>
                      </a:r>
                    </a:p>
                  </a:txBody>
                  <a:tcPr/>
                </a:tc>
                <a:extLst>
                  <a:ext uri="{0D108BD9-81ED-4DB2-BD59-A6C34878D82A}">
                    <a16:rowId xmlns:a16="http://schemas.microsoft.com/office/drawing/2014/main" val="4283379366"/>
                  </a:ext>
                </a:extLst>
              </a:tr>
              <a:tr h="412954">
                <a:tc>
                  <a:txBody>
                    <a:bodyPr/>
                    <a:lstStyle/>
                    <a:p>
                      <a:r>
                        <a:rPr lang="en-US" sz="1600" dirty="0"/>
                        <a:t>Net Income (Last year)</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6,197.00</a:t>
                      </a:r>
                    </a:p>
                  </a:txBody>
                  <a:tcPr/>
                </a:tc>
                <a:extLst>
                  <a:ext uri="{0D108BD9-81ED-4DB2-BD59-A6C34878D82A}">
                    <a16:rowId xmlns:a16="http://schemas.microsoft.com/office/drawing/2014/main" val="1456784613"/>
                  </a:ext>
                </a:extLst>
              </a:tr>
              <a:tr h="0">
                <a:tc>
                  <a:txBody>
                    <a:bodyPr/>
                    <a:lstStyle/>
                    <a:p>
                      <a:r>
                        <a:rPr lang="en-US" sz="1600" dirty="0"/>
                        <a:t>EPS</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6.95</a:t>
                      </a:r>
                    </a:p>
                  </a:txBody>
                  <a:tcPr/>
                </a:tc>
                <a:extLst>
                  <a:ext uri="{0D108BD9-81ED-4DB2-BD59-A6C34878D82A}">
                    <a16:rowId xmlns:a16="http://schemas.microsoft.com/office/drawing/2014/main" val="138172741"/>
                  </a:ext>
                </a:extLst>
              </a:tr>
              <a:tr h="0">
                <a:tc>
                  <a:txBody>
                    <a:bodyPr/>
                    <a:lstStyle/>
                    <a:p>
                      <a:r>
                        <a:rPr lang="en-US" sz="1600" dirty="0"/>
                        <a:t>Dividend Yield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0.64%</a:t>
                      </a:r>
                    </a:p>
                  </a:txBody>
                  <a:tcPr/>
                </a:tc>
                <a:extLst>
                  <a:ext uri="{0D108BD9-81ED-4DB2-BD59-A6C34878D82A}">
                    <a16:rowId xmlns:a16="http://schemas.microsoft.com/office/drawing/2014/main" val="3052879808"/>
                  </a:ext>
                </a:extLst>
              </a:tr>
            </a:tbl>
          </a:graphicData>
        </a:graphic>
      </p:graphicFrame>
      <p:graphicFrame>
        <p:nvGraphicFramePr>
          <p:cNvPr id="7" name="Table 6">
            <a:extLst>
              <a:ext uri="{FF2B5EF4-FFF2-40B4-BE49-F238E27FC236}">
                <a16:creationId xmlns:a16="http://schemas.microsoft.com/office/drawing/2014/main" id="{D456ACC1-7319-9D83-6049-B1DD77AD9FD5}"/>
              </a:ext>
            </a:extLst>
          </p:cNvPr>
          <p:cNvGraphicFramePr>
            <a:graphicFrameLocks noGrp="1"/>
          </p:cNvGraphicFramePr>
          <p:nvPr>
            <p:extLst>
              <p:ext uri="{D42A27DB-BD31-4B8C-83A1-F6EECF244321}">
                <p14:modId xmlns:p14="http://schemas.microsoft.com/office/powerpoint/2010/main" val="2861165309"/>
              </p:ext>
            </p:extLst>
          </p:nvPr>
        </p:nvGraphicFramePr>
        <p:xfrm>
          <a:off x="754464" y="4201041"/>
          <a:ext cx="4312056" cy="1786204"/>
        </p:xfrm>
        <a:graphic>
          <a:graphicData uri="http://schemas.openxmlformats.org/drawingml/2006/table">
            <a:tbl>
              <a:tblPr firstRow="1" bandRow="1">
                <a:tableStyleId>{125E5076-3810-47DD-B79F-674D7AD40C01}</a:tableStyleId>
              </a:tblPr>
              <a:tblGrid>
                <a:gridCol w="2842842">
                  <a:extLst>
                    <a:ext uri="{9D8B030D-6E8A-4147-A177-3AD203B41FA5}">
                      <a16:colId xmlns:a16="http://schemas.microsoft.com/office/drawing/2014/main" val="2833845001"/>
                    </a:ext>
                  </a:extLst>
                </a:gridCol>
                <a:gridCol w="1469214">
                  <a:extLst>
                    <a:ext uri="{9D8B030D-6E8A-4147-A177-3AD203B41FA5}">
                      <a16:colId xmlns:a16="http://schemas.microsoft.com/office/drawing/2014/main" val="487971665"/>
                    </a:ext>
                  </a:extLst>
                </a:gridCol>
              </a:tblGrid>
              <a:tr h="429457">
                <a:tc>
                  <a:txBody>
                    <a:bodyPr/>
                    <a:lstStyle/>
                    <a:p>
                      <a:r>
                        <a:rPr lang="en-US" sz="1600" dirty="0"/>
                        <a:t>Key Financial Ratios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t>P/E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41.22</a:t>
                      </a:r>
                    </a:p>
                  </a:txBody>
                  <a:tcPr/>
                </a:tc>
                <a:extLst>
                  <a:ext uri="{0D108BD9-81ED-4DB2-BD59-A6C34878D82A}">
                    <a16:rowId xmlns:a16="http://schemas.microsoft.com/office/drawing/2014/main" val="4283379366"/>
                  </a:ext>
                </a:extLst>
              </a:tr>
              <a:tr h="271605">
                <a:tc>
                  <a:txBody>
                    <a:bodyPr/>
                    <a:lstStyle/>
                    <a:p>
                      <a:r>
                        <a:rPr lang="en-US" sz="1600" dirty="0"/>
                        <a:t>P/B</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4.16</a:t>
                      </a:r>
                    </a:p>
                  </a:txBody>
                  <a:tcPr/>
                </a:tc>
                <a:extLst>
                  <a:ext uri="{0D108BD9-81ED-4DB2-BD59-A6C34878D82A}">
                    <a16:rowId xmlns:a16="http://schemas.microsoft.com/office/drawing/2014/main" val="1456784613"/>
                  </a:ext>
                </a:extLst>
              </a:tr>
              <a:tr h="350907">
                <a:tc>
                  <a:txBody>
                    <a:bodyPr/>
                    <a:lstStyle/>
                    <a:p>
                      <a:r>
                        <a:rPr lang="en-US" sz="1600" dirty="0"/>
                        <a:t>D/E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0.20</a:t>
                      </a:r>
                    </a:p>
                  </a:txBody>
                  <a:tcPr/>
                </a:tc>
                <a:extLst>
                  <a:ext uri="{0D108BD9-81ED-4DB2-BD59-A6C34878D82A}">
                    <a16:rowId xmlns:a16="http://schemas.microsoft.com/office/drawing/2014/main" val="138172741"/>
                  </a:ext>
                </a:extLst>
              </a:tr>
              <a:tr h="277973">
                <a:tc>
                  <a:txBody>
                    <a:bodyPr/>
                    <a:lstStyle/>
                    <a:p>
                      <a:r>
                        <a:rPr lang="en-US" sz="1600" dirty="0"/>
                        <a:t>ROE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10.31%</a:t>
                      </a:r>
                    </a:p>
                  </a:txBody>
                  <a:tcPr/>
                </a:tc>
                <a:extLst>
                  <a:ext uri="{0D108BD9-81ED-4DB2-BD59-A6C34878D82A}">
                    <a16:rowId xmlns:a16="http://schemas.microsoft.com/office/drawing/2014/main" val="3052879808"/>
                  </a:ext>
                </a:extLst>
              </a:tr>
            </a:tbl>
          </a:graphicData>
        </a:graphic>
      </p:graphicFrame>
      <p:graphicFrame>
        <p:nvGraphicFramePr>
          <p:cNvPr id="8" name="Table 7">
            <a:extLst>
              <a:ext uri="{FF2B5EF4-FFF2-40B4-BE49-F238E27FC236}">
                <a16:creationId xmlns:a16="http://schemas.microsoft.com/office/drawing/2014/main" id="{759746B2-A333-5656-B916-D0789782732B}"/>
              </a:ext>
            </a:extLst>
          </p:cNvPr>
          <p:cNvGraphicFramePr>
            <a:graphicFrameLocks noGrp="1"/>
          </p:cNvGraphicFramePr>
          <p:nvPr>
            <p:extLst>
              <p:ext uri="{D42A27DB-BD31-4B8C-83A1-F6EECF244321}">
                <p14:modId xmlns:p14="http://schemas.microsoft.com/office/powerpoint/2010/main" val="2317150296"/>
              </p:ext>
            </p:extLst>
          </p:nvPr>
        </p:nvGraphicFramePr>
        <p:xfrm>
          <a:off x="5378198" y="970798"/>
          <a:ext cx="2980186" cy="2225040"/>
        </p:xfrm>
        <a:graphic>
          <a:graphicData uri="http://schemas.openxmlformats.org/drawingml/2006/table">
            <a:tbl>
              <a:tblPr firstRow="1" bandRow="1">
                <a:tableStyleId>{125E5076-3810-47DD-B79F-674D7AD40C01}</a:tableStyleId>
              </a:tblPr>
              <a:tblGrid>
                <a:gridCol w="1651705">
                  <a:extLst>
                    <a:ext uri="{9D8B030D-6E8A-4147-A177-3AD203B41FA5}">
                      <a16:colId xmlns:a16="http://schemas.microsoft.com/office/drawing/2014/main" val="2833845001"/>
                    </a:ext>
                  </a:extLst>
                </a:gridCol>
                <a:gridCol w="1328481">
                  <a:extLst>
                    <a:ext uri="{9D8B030D-6E8A-4147-A177-3AD203B41FA5}">
                      <a16:colId xmlns:a16="http://schemas.microsoft.com/office/drawing/2014/main" val="487971665"/>
                    </a:ext>
                  </a:extLst>
                </a:gridCol>
              </a:tblGrid>
              <a:tr h="0">
                <a:tc>
                  <a:txBody>
                    <a:bodyPr/>
                    <a:lstStyle/>
                    <a:p>
                      <a:r>
                        <a:rPr lang="en-US" sz="1600" dirty="0"/>
                        <a:t>Company Growth</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t>Revenue Growth Rate (YoY)</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8.72%</a:t>
                      </a:r>
                    </a:p>
                  </a:txBody>
                  <a:tcPr/>
                </a:tc>
                <a:extLst>
                  <a:ext uri="{0D108BD9-81ED-4DB2-BD59-A6C34878D82A}">
                    <a16:rowId xmlns:a16="http://schemas.microsoft.com/office/drawing/2014/main" val="4283379366"/>
                  </a:ext>
                </a:extLst>
              </a:tr>
              <a:tr h="271605">
                <a:tc>
                  <a:txBody>
                    <a:bodyPr/>
                    <a:lstStyle/>
                    <a:p>
                      <a:r>
                        <a:rPr lang="en-US" sz="1600" dirty="0"/>
                        <a:t>Earnings Growth Rate (YoY)</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24.09%</a:t>
                      </a:r>
                    </a:p>
                  </a:txBody>
                  <a:tcPr/>
                </a:tc>
                <a:extLst>
                  <a:ext uri="{0D108BD9-81ED-4DB2-BD59-A6C34878D82A}">
                    <a16:rowId xmlns:a16="http://schemas.microsoft.com/office/drawing/2014/main" val="1456784613"/>
                  </a:ext>
                </a:extLst>
              </a:tr>
            </a:tbl>
          </a:graphicData>
        </a:graphic>
      </p:graphicFrame>
      <p:sp>
        <p:nvSpPr>
          <p:cNvPr id="9" name="Rectangle 8">
            <a:extLst>
              <a:ext uri="{FF2B5EF4-FFF2-40B4-BE49-F238E27FC236}">
                <a16:creationId xmlns:a16="http://schemas.microsoft.com/office/drawing/2014/main" id="{AF79A102-AB2E-373D-DFF4-A4698CB2AAE3}"/>
              </a:ext>
            </a:extLst>
          </p:cNvPr>
          <p:cNvSpPr/>
          <p:nvPr/>
        </p:nvSpPr>
        <p:spPr>
          <a:xfrm>
            <a:off x="8537511" y="2937687"/>
            <a:ext cx="2563758" cy="20900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overvalued</a:t>
            </a:r>
          </a:p>
        </p:txBody>
      </p:sp>
      <p:pic>
        <p:nvPicPr>
          <p:cNvPr id="11" name="Picture 10" descr="A blue cloud with white text&#10;&#10;AI-generated content may be incorrect.">
            <a:extLst>
              <a:ext uri="{FF2B5EF4-FFF2-40B4-BE49-F238E27FC236}">
                <a16:creationId xmlns:a16="http://schemas.microsoft.com/office/drawing/2014/main" id="{3A3F5061-293A-9F7C-6C91-1BC985F26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002" y="919070"/>
            <a:ext cx="2390775" cy="1914525"/>
          </a:xfrm>
          <a:prstGeom prst="rect">
            <a:avLst/>
          </a:prstGeom>
        </p:spPr>
      </p:pic>
    </p:spTree>
    <p:extLst>
      <p:ext uri="{BB962C8B-B14F-4D97-AF65-F5344CB8AC3E}">
        <p14:creationId xmlns:p14="http://schemas.microsoft.com/office/powerpoint/2010/main" val="1556291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E16D6-6A00-6F26-E89E-B2C70DFCEFF8}"/>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6B074BF-6A9A-88D2-7AEF-81B07D413D03}"/>
              </a:ext>
            </a:extLst>
          </p:cNvPr>
          <p:cNvGraphicFramePr>
            <a:graphicFrameLocks noGrp="1"/>
          </p:cNvGraphicFramePr>
          <p:nvPr>
            <p:extLst>
              <p:ext uri="{D42A27DB-BD31-4B8C-83A1-F6EECF244321}">
                <p14:modId xmlns:p14="http://schemas.microsoft.com/office/powerpoint/2010/main" val="2512370473"/>
              </p:ext>
            </p:extLst>
          </p:nvPr>
        </p:nvGraphicFramePr>
        <p:xfrm>
          <a:off x="666045" y="1043041"/>
          <a:ext cx="5429956" cy="4771918"/>
        </p:xfrm>
        <a:graphic>
          <a:graphicData uri="http://schemas.openxmlformats.org/drawingml/2006/table">
            <a:tbl>
              <a:tblPr firstRow="1" bandRow="1">
                <a:tableStyleId>{125E5076-3810-47DD-B79F-674D7AD40C01}</a:tableStyleId>
              </a:tblPr>
              <a:tblGrid>
                <a:gridCol w="2714978">
                  <a:extLst>
                    <a:ext uri="{9D8B030D-6E8A-4147-A177-3AD203B41FA5}">
                      <a16:colId xmlns:a16="http://schemas.microsoft.com/office/drawing/2014/main" val="322861608"/>
                    </a:ext>
                  </a:extLst>
                </a:gridCol>
                <a:gridCol w="2714978">
                  <a:extLst>
                    <a:ext uri="{9D8B030D-6E8A-4147-A177-3AD203B41FA5}">
                      <a16:colId xmlns:a16="http://schemas.microsoft.com/office/drawing/2014/main" val="310928362"/>
                    </a:ext>
                  </a:extLst>
                </a:gridCol>
              </a:tblGrid>
              <a:tr h="410306">
                <a:tc>
                  <a:txBody>
                    <a:bodyPr/>
                    <a:lstStyle/>
                    <a:p>
                      <a:r>
                        <a:rPr lang="en-US" dirty="0"/>
                        <a:t>Financial Ratios</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44137598"/>
                  </a:ext>
                </a:extLst>
              </a:tr>
              <a:tr h="708200">
                <a:tc>
                  <a:txBody>
                    <a:bodyPr/>
                    <a:lstStyle/>
                    <a:p>
                      <a:r>
                        <a:rPr lang="en-US" dirty="0"/>
                        <a:t>EPS Growth Next 5 Years – Over 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12.57%</a:t>
                      </a:r>
                    </a:p>
                  </a:txBody>
                  <a:tcPr>
                    <a:solidFill>
                      <a:srgbClr val="92D050"/>
                    </a:solidFill>
                  </a:tcPr>
                </a:tc>
                <a:extLst>
                  <a:ext uri="{0D108BD9-81ED-4DB2-BD59-A6C34878D82A}">
                    <a16:rowId xmlns:a16="http://schemas.microsoft.com/office/drawing/2014/main" val="1582317047"/>
                  </a:ext>
                </a:extLst>
              </a:tr>
              <a:tr h="708200">
                <a:tc>
                  <a:txBody>
                    <a:bodyPr/>
                    <a:lstStyle/>
                    <a:p>
                      <a:r>
                        <a:rPr lang="en-US" dirty="0"/>
                        <a:t>Return on Equity – Over +15%</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10.31%</a:t>
                      </a:r>
                    </a:p>
                  </a:txBody>
                  <a:tcPr>
                    <a:solidFill>
                      <a:srgbClr val="FF0000"/>
                    </a:solidFill>
                  </a:tcPr>
                </a:tc>
                <a:extLst>
                  <a:ext uri="{0D108BD9-81ED-4DB2-BD59-A6C34878D82A}">
                    <a16:rowId xmlns:a16="http://schemas.microsoft.com/office/drawing/2014/main" val="1606345081"/>
                  </a:ext>
                </a:extLst>
              </a:tr>
              <a:tr h="410306">
                <a:tc>
                  <a:txBody>
                    <a:bodyPr/>
                    <a:lstStyle/>
                    <a:p>
                      <a:r>
                        <a:rPr lang="en-US" dirty="0"/>
                        <a:t>Debt/Equity – Under 1</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0.20</a:t>
                      </a:r>
                    </a:p>
                  </a:txBody>
                  <a:tcPr>
                    <a:solidFill>
                      <a:srgbClr val="92D050"/>
                    </a:solidFill>
                  </a:tcPr>
                </a:tc>
                <a:extLst>
                  <a:ext uri="{0D108BD9-81ED-4DB2-BD59-A6C34878D82A}">
                    <a16:rowId xmlns:a16="http://schemas.microsoft.com/office/drawing/2014/main" val="1316653365"/>
                  </a:ext>
                </a:extLst>
              </a:tr>
              <a:tr h="708200">
                <a:tc>
                  <a:txBody>
                    <a:bodyPr/>
                    <a:lstStyle/>
                    <a:p>
                      <a:r>
                        <a:rPr lang="en-US" dirty="0"/>
                        <a:t>Sales Growth Past 5 Years – Over 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17.25%</a:t>
                      </a:r>
                    </a:p>
                  </a:txBody>
                  <a:tcPr>
                    <a:solidFill>
                      <a:srgbClr val="92D050"/>
                    </a:solidFill>
                  </a:tcPr>
                </a:tc>
                <a:extLst>
                  <a:ext uri="{0D108BD9-81ED-4DB2-BD59-A6C34878D82A}">
                    <a16:rowId xmlns:a16="http://schemas.microsoft.com/office/drawing/2014/main" val="3291641899"/>
                  </a:ext>
                </a:extLst>
              </a:tr>
              <a:tr h="708200">
                <a:tc>
                  <a:txBody>
                    <a:bodyPr/>
                    <a:lstStyle/>
                    <a:p>
                      <a:r>
                        <a:rPr lang="en-US" dirty="0"/>
                        <a:t>Return On Investment – Over +15%</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8.64%</a:t>
                      </a:r>
                    </a:p>
                  </a:txBody>
                  <a:tcPr>
                    <a:solidFill>
                      <a:srgbClr val="FF0000"/>
                    </a:solidFill>
                  </a:tcPr>
                </a:tc>
                <a:extLst>
                  <a:ext uri="{0D108BD9-81ED-4DB2-BD59-A6C34878D82A}">
                    <a16:rowId xmlns:a16="http://schemas.microsoft.com/office/drawing/2014/main" val="1614374234"/>
                  </a:ext>
                </a:extLst>
              </a:tr>
              <a:tr h="410306">
                <a:tc>
                  <a:txBody>
                    <a:bodyPr/>
                    <a:lstStyle/>
                    <a:p>
                      <a:r>
                        <a:rPr lang="en-US" dirty="0"/>
                        <a:t>Current Ratio – Over 1</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0.99</a:t>
                      </a:r>
                    </a:p>
                  </a:txBody>
                  <a:tcPr>
                    <a:solidFill>
                      <a:srgbClr val="FFC000"/>
                    </a:solidFill>
                  </a:tcPr>
                </a:tc>
                <a:extLst>
                  <a:ext uri="{0D108BD9-81ED-4DB2-BD59-A6C34878D82A}">
                    <a16:rowId xmlns:a16="http://schemas.microsoft.com/office/drawing/2014/main" val="4145553608"/>
                  </a:ext>
                </a:extLst>
              </a:tr>
              <a:tr h="708200">
                <a:tc>
                  <a:txBody>
                    <a:bodyPr/>
                    <a:lstStyle/>
                    <a:p>
                      <a:r>
                        <a:rPr lang="en-US" dirty="0"/>
                        <a:t>EPS Growth Past 5 Years – Over 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112.11%</a:t>
                      </a:r>
                    </a:p>
                  </a:txBody>
                  <a:tcPr>
                    <a:solidFill>
                      <a:srgbClr val="00B050"/>
                    </a:solidFill>
                  </a:tcPr>
                </a:tc>
                <a:extLst>
                  <a:ext uri="{0D108BD9-81ED-4DB2-BD59-A6C34878D82A}">
                    <a16:rowId xmlns:a16="http://schemas.microsoft.com/office/drawing/2014/main" val="430916214"/>
                  </a:ext>
                </a:extLst>
              </a:tr>
            </a:tbl>
          </a:graphicData>
        </a:graphic>
      </p:graphicFrame>
      <p:sp>
        <p:nvSpPr>
          <p:cNvPr id="5" name="TextBox 4">
            <a:extLst>
              <a:ext uri="{FF2B5EF4-FFF2-40B4-BE49-F238E27FC236}">
                <a16:creationId xmlns:a16="http://schemas.microsoft.com/office/drawing/2014/main" id="{25ABE2EF-13B9-EBD5-BB9C-DB97DF5B7A88}"/>
              </a:ext>
            </a:extLst>
          </p:cNvPr>
          <p:cNvSpPr txBox="1"/>
          <p:nvPr/>
        </p:nvSpPr>
        <p:spPr>
          <a:xfrm>
            <a:off x="666045" y="417890"/>
            <a:ext cx="6792686" cy="369332"/>
          </a:xfrm>
          <a:prstGeom prst="rect">
            <a:avLst/>
          </a:prstGeom>
          <a:noFill/>
        </p:spPr>
        <p:txBody>
          <a:bodyPr wrap="square" rtlCol="0">
            <a:spAutoFit/>
          </a:bodyPr>
          <a:lstStyle/>
          <a:p>
            <a:r>
              <a:rPr lang="en-US" dirty="0"/>
              <a:t>key financial ratios</a:t>
            </a:r>
          </a:p>
        </p:txBody>
      </p:sp>
      <p:sp>
        <p:nvSpPr>
          <p:cNvPr id="6" name="Rectangle 5">
            <a:extLst>
              <a:ext uri="{FF2B5EF4-FFF2-40B4-BE49-F238E27FC236}">
                <a16:creationId xmlns:a16="http://schemas.microsoft.com/office/drawing/2014/main" id="{5C896216-D974-C337-C2D9-F3247FB8370B}"/>
              </a:ext>
            </a:extLst>
          </p:cNvPr>
          <p:cNvSpPr/>
          <p:nvPr/>
        </p:nvSpPr>
        <p:spPr>
          <a:xfrm>
            <a:off x="7053943" y="1996751"/>
            <a:ext cx="3741575" cy="2509935"/>
          </a:xfrm>
          <a:prstGeom prst="rect">
            <a:avLst/>
          </a:prstGeom>
          <a:noFill/>
          <a:ln w="952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C2BB773E-D58D-63BF-B34D-B2E6A7DAFB1D}"/>
              </a:ext>
            </a:extLst>
          </p:cNvPr>
          <p:cNvSpPr txBox="1"/>
          <p:nvPr/>
        </p:nvSpPr>
        <p:spPr>
          <a:xfrm>
            <a:off x="7665097" y="3059668"/>
            <a:ext cx="2519265" cy="369332"/>
          </a:xfrm>
          <a:prstGeom prst="rect">
            <a:avLst/>
          </a:prstGeom>
          <a:noFill/>
        </p:spPr>
        <p:txBody>
          <a:bodyPr wrap="square" rtlCol="0">
            <a:spAutoFit/>
          </a:bodyPr>
          <a:lstStyle/>
          <a:p>
            <a:r>
              <a:rPr lang="en-US" dirty="0"/>
              <a:t>Price target = 606.05</a:t>
            </a:r>
          </a:p>
        </p:txBody>
      </p:sp>
    </p:spTree>
    <p:extLst>
      <p:ext uri="{BB962C8B-B14F-4D97-AF65-F5344CB8AC3E}">
        <p14:creationId xmlns:p14="http://schemas.microsoft.com/office/powerpoint/2010/main" val="281255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8C28-E6E6-A195-93E7-2EC98820B745}"/>
              </a:ext>
            </a:extLst>
          </p:cNvPr>
          <p:cNvSpPr>
            <a:spLocks noGrp="1"/>
          </p:cNvSpPr>
          <p:nvPr>
            <p:ph type="title"/>
          </p:nvPr>
        </p:nvSpPr>
        <p:spPr>
          <a:xfrm>
            <a:off x="630562" y="228600"/>
            <a:ext cx="9345168" cy="731520"/>
          </a:xfrm>
        </p:spPr>
        <p:txBody>
          <a:bodyPr>
            <a:normAutofit/>
          </a:bodyPr>
          <a:lstStyle/>
          <a:p>
            <a:r>
              <a:rPr lang="en-US" dirty="0"/>
              <a:t>What is Quantum Computing?</a:t>
            </a:r>
          </a:p>
        </p:txBody>
      </p:sp>
      <p:sp>
        <p:nvSpPr>
          <p:cNvPr id="7" name="Text Placeholder 6">
            <a:extLst>
              <a:ext uri="{FF2B5EF4-FFF2-40B4-BE49-F238E27FC236}">
                <a16:creationId xmlns:a16="http://schemas.microsoft.com/office/drawing/2014/main" id="{653A7226-D456-02C8-168F-3CCBAB3644FD}"/>
              </a:ext>
            </a:extLst>
          </p:cNvPr>
          <p:cNvSpPr>
            <a:spLocks noGrp="1"/>
          </p:cNvSpPr>
          <p:nvPr>
            <p:ph type="body" idx="1"/>
          </p:nvPr>
        </p:nvSpPr>
        <p:spPr>
          <a:xfrm>
            <a:off x="565155" y="1124161"/>
            <a:ext cx="5005221" cy="1046343"/>
          </a:xfrm>
        </p:spPr>
        <p:txBody>
          <a:bodyPr>
            <a:noAutofit/>
          </a:bodyPr>
          <a:lstStyle/>
          <a:p>
            <a:pPr algn="ctr"/>
            <a:r>
              <a:rPr lang="en-US" sz="1200" dirty="0"/>
              <a:t>“Quantum computing is an emergent field of computer science and engineering that harnesses the unique qualities of quantum mechanics to solve problems beyond the ability of even the most powerful classical computers.” (IBM)</a:t>
            </a:r>
          </a:p>
          <a:p>
            <a:endParaRPr lang="en-US" sz="1400" dirty="0"/>
          </a:p>
        </p:txBody>
      </p:sp>
      <p:sp>
        <p:nvSpPr>
          <p:cNvPr id="6" name="Content Placeholder 5">
            <a:extLst>
              <a:ext uri="{FF2B5EF4-FFF2-40B4-BE49-F238E27FC236}">
                <a16:creationId xmlns:a16="http://schemas.microsoft.com/office/drawing/2014/main" id="{FC8CD4FE-5631-8AB6-65F8-1071E95EBA6B}"/>
              </a:ext>
            </a:extLst>
          </p:cNvPr>
          <p:cNvSpPr>
            <a:spLocks noGrp="1"/>
          </p:cNvSpPr>
          <p:nvPr>
            <p:ph sz="half" idx="2"/>
          </p:nvPr>
        </p:nvSpPr>
        <p:spPr>
          <a:xfrm>
            <a:off x="494521" y="2319713"/>
            <a:ext cx="5374528" cy="4196852"/>
          </a:xfrm>
        </p:spPr>
        <p:txBody>
          <a:bodyPr>
            <a:normAutofit fontScale="92500" lnSpcReduction="20000"/>
          </a:bodyPr>
          <a:lstStyle/>
          <a:p>
            <a:pPr marL="0" indent="0">
              <a:buNone/>
            </a:pPr>
            <a:r>
              <a:rPr lang="en-US" sz="1900" dirty="0">
                <a:latin typeface="+mj-lt"/>
              </a:rPr>
              <a:t>Market Growth</a:t>
            </a:r>
          </a:p>
          <a:p>
            <a:r>
              <a:rPr lang="en-US" sz="1400" dirty="0">
                <a:latin typeface="+mj-lt"/>
              </a:rPr>
              <a:t>Global market are expected to grow from $928M (2023) to $6.5B+ by 2030 (CAGR: ~37%).</a:t>
            </a:r>
          </a:p>
          <a:p>
            <a:r>
              <a:rPr lang="en-US" sz="1400" dirty="0">
                <a:latin typeface="+mj-lt"/>
              </a:rPr>
              <a:t>Quantum-as-a-Service (</a:t>
            </a:r>
            <a:r>
              <a:rPr lang="en-US" sz="1400" dirty="0" err="1">
                <a:latin typeface="+mj-lt"/>
              </a:rPr>
              <a:t>QaaS</a:t>
            </a:r>
            <a:r>
              <a:rPr lang="en-US" sz="1400" dirty="0">
                <a:latin typeface="+mj-lt"/>
              </a:rPr>
              <a:t>) is emerging as a scalable SaaS</a:t>
            </a:r>
            <a:r>
              <a:rPr lang="en-US" altLang="en-US" sz="1400" dirty="0">
                <a:latin typeface="+mj-lt"/>
              </a:rPr>
              <a:t>.</a:t>
            </a:r>
            <a:r>
              <a:rPr lang="en-US" sz="1400" dirty="0">
                <a:latin typeface="+mj-lt"/>
              </a:rPr>
              <a:t> model it </a:t>
            </a:r>
            <a:r>
              <a:rPr lang="en-US" altLang="en-US" sz="1400" dirty="0">
                <a:latin typeface="+mj-lt"/>
              </a:rPr>
              <a:t>delivers cloud-based access to quantum processors and simulators — no need to own quantum hardware</a:t>
            </a:r>
          </a:p>
          <a:p>
            <a:endParaRPr lang="en-US" sz="1400" dirty="0">
              <a:latin typeface="+mj-lt"/>
            </a:endParaRPr>
          </a:p>
          <a:p>
            <a:pPr marL="0" lvl="0" indent="0" eaLnBrk="0" fontAlgn="base" hangingPunct="0">
              <a:lnSpc>
                <a:spcPct val="100000"/>
              </a:lnSpc>
              <a:spcBef>
                <a:spcPct val="0"/>
              </a:spcBef>
              <a:spcAft>
                <a:spcPct val="0"/>
              </a:spcAft>
              <a:buClrTx/>
              <a:buSzTx/>
              <a:buFontTx/>
              <a:buChar char="•"/>
            </a:pPr>
            <a:r>
              <a:rPr lang="en-US" altLang="en-US" sz="1400" dirty="0">
                <a:latin typeface="+mj-lt"/>
              </a:rPr>
              <a:t>Enables startups, researchers, and enterprises to run quantum algorithms remotely, affordably, and at scale. </a:t>
            </a:r>
          </a:p>
          <a:p>
            <a:endParaRPr lang="en-US" altLang="en-US" sz="1300" dirty="0">
              <a:latin typeface="+mj-lt"/>
            </a:endParaRPr>
          </a:p>
          <a:p>
            <a:pPr marL="0" lvl="0" indent="0" eaLnBrk="0" fontAlgn="base" hangingPunct="0">
              <a:lnSpc>
                <a:spcPct val="100000"/>
              </a:lnSpc>
              <a:spcBef>
                <a:spcPct val="0"/>
              </a:spcBef>
              <a:spcAft>
                <a:spcPct val="0"/>
              </a:spcAft>
              <a:buClrTx/>
              <a:buSzTx/>
              <a:buNone/>
            </a:pPr>
            <a:r>
              <a:rPr lang="en-US" altLang="en-US" sz="1900" dirty="0">
                <a:latin typeface="+mj-lt"/>
              </a:rPr>
              <a:t>Why It’s a Smart Investment?</a:t>
            </a:r>
          </a:p>
          <a:p>
            <a:pPr marL="0" lvl="0" indent="0" eaLnBrk="0" fontAlgn="base" hangingPunct="0">
              <a:lnSpc>
                <a:spcPct val="100000"/>
              </a:lnSpc>
              <a:spcBef>
                <a:spcPct val="0"/>
              </a:spcBef>
              <a:spcAft>
                <a:spcPct val="0"/>
              </a:spcAft>
              <a:buClrTx/>
              <a:buSzTx/>
              <a:buNone/>
            </a:pPr>
            <a:endParaRPr lang="en-US" altLang="en-US" sz="2400" dirty="0">
              <a:latin typeface="+mj-lt"/>
            </a:endParaRPr>
          </a:p>
          <a:p>
            <a:pPr marL="0" lvl="0" indent="0" eaLnBrk="0" fontAlgn="base" hangingPunct="0">
              <a:lnSpc>
                <a:spcPct val="100000"/>
              </a:lnSpc>
              <a:spcBef>
                <a:spcPct val="0"/>
              </a:spcBef>
              <a:spcAft>
                <a:spcPct val="0"/>
              </a:spcAft>
              <a:buClrTx/>
              <a:buSzTx/>
              <a:buFontTx/>
              <a:buChar char="•"/>
            </a:pPr>
            <a:r>
              <a:rPr lang="en-US" altLang="en-US" sz="1400" dirty="0">
                <a:latin typeface="+mj-lt"/>
              </a:rPr>
              <a:t>Backed by Big Tech (IBM, Google, Microsoft)</a:t>
            </a:r>
          </a:p>
          <a:p>
            <a:pPr marL="0" lvl="0" indent="0" eaLnBrk="0" fontAlgn="base" hangingPunct="0">
              <a:lnSpc>
                <a:spcPct val="100000"/>
              </a:lnSpc>
              <a:spcBef>
                <a:spcPct val="0"/>
              </a:spcBef>
              <a:spcAft>
                <a:spcPct val="0"/>
              </a:spcAft>
              <a:buClrTx/>
              <a:buSzTx/>
              <a:buNone/>
            </a:pPr>
            <a:endParaRPr lang="en-US" altLang="en-US" sz="1400" dirty="0">
              <a:latin typeface="+mj-lt"/>
            </a:endParaRPr>
          </a:p>
          <a:p>
            <a:pPr marL="0" lvl="0" indent="0" eaLnBrk="0" fontAlgn="base" hangingPunct="0">
              <a:lnSpc>
                <a:spcPct val="100000"/>
              </a:lnSpc>
              <a:spcBef>
                <a:spcPct val="0"/>
              </a:spcBef>
              <a:spcAft>
                <a:spcPct val="0"/>
              </a:spcAft>
              <a:buClrTx/>
              <a:buSzTx/>
              <a:buFontTx/>
              <a:buChar char="•"/>
            </a:pPr>
            <a:r>
              <a:rPr lang="en-US" altLang="en-US" sz="1400" dirty="0">
                <a:latin typeface="+mj-lt"/>
              </a:rPr>
              <a:t>Governments and Fortune 500s are investing early for competitive advantage.</a:t>
            </a:r>
          </a:p>
          <a:p>
            <a:pPr marL="0" lvl="0" indent="0" eaLnBrk="0" fontAlgn="base" hangingPunct="0">
              <a:lnSpc>
                <a:spcPct val="100000"/>
              </a:lnSpc>
              <a:spcBef>
                <a:spcPct val="0"/>
              </a:spcBef>
              <a:spcAft>
                <a:spcPct val="0"/>
              </a:spcAft>
              <a:buClrTx/>
              <a:buSzTx/>
              <a:buFontTx/>
              <a:buChar char="•"/>
            </a:pPr>
            <a:endParaRPr lang="en-US" altLang="en-US" sz="1400" dirty="0">
              <a:latin typeface="+mj-lt"/>
            </a:endParaRPr>
          </a:p>
          <a:p>
            <a:pPr marL="0" lvl="0" indent="0" eaLnBrk="0" fontAlgn="base" hangingPunct="0">
              <a:lnSpc>
                <a:spcPct val="100000"/>
              </a:lnSpc>
              <a:spcBef>
                <a:spcPct val="0"/>
              </a:spcBef>
              <a:spcAft>
                <a:spcPct val="0"/>
              </a:spcAft>
              <a:buClrTx/>
              <a:buSzTx/>
              <a:buFontTx/>
              <a:buChar char="•"/>
            </a:pPr>
            <a:r>
              <a:rPr lang="en-US" altLang="en-US" sz="1400" dirty="0">
                <a:latin typeface="+mj-lt"/>
              </a:rPr>
              <a:t>Quantum advantage could break traditional encryption, requiring massive system upgrades = huge opportunity.</a:t>
            </a:r>
          </a:p>
          <a:p>
            <a:pPr marL="0" lvl="0" indent="0" eaLnBrk="0" fontAlgn="base" hangingPunct="0">
              <a:lnSpc>
                <a:spcPct val="100000"/>
              </a:lnSpc>
              <a:spcBef>
                <a:spcPct val="0"/>
              </a:spcBef>
              <a:spcAft>
                <a:spcPct val="0"/>
              </a:spcAft>
              <a:buClrTx/>
              <a:buSzTx/>
              <a:buNone/>
            </a:pPr>
            <a:endParaRPr lang="en-US" altLang="en-US" sz="1400" dirty="0">
              <a:latin typeface="+mj-lt"/>
            </a:endParaRPr>
          </a:p>
          <a:p>
            <a:pPr marL="0" lvl="0" indent="0" eaLnBrk="0" fontAlgn="base" hangingPunct="0">
              <a:lnSpc>
                <a:spcPct val="100000"/>
              </a:lnSpc>
              <a:spcBef>
                <a:spcPct val="0"/>
              </a:spcBef>
              <a:spcAft>
                <a:spcPct val="0"/>
              </a:spcAft>
              <a:buClrTx/>
              <a:buSzTx/>
              <a:buNone/>
            </a:pPr>
            <a:endParaRPr lang="en-US" altLang="en-US" sz="1400" dirty="0">
              <a:latin typeface="+mj-lt"/>
            </a:endParaRPr>
          </a:p>
          <a:p>
            <a:pPr marL="0" indent="0">
              <a:buNone/>
            </a:pPr>
            <a:endParaRPr lang="en-US" dirty="0">
              <a:latin typeface="+mj-lt"/>
            </a:endParaRPr>
          </a:p>
          <a:p>
            <a:pPr marL="0" indent="0">
              <a:buNone/>
            </a:pPr>
            <a:endParaRPr lang="en-US" dirty="0">
              <a:latin typeface="+mj-lt"/>
            </a:endParaRPr>
          </a:p>
        </p:txBody>
      </p:sp>
      <p:sp>
        <p:nvSpPr>
          <p:cNvPr id="11" name="Text Placeholder 10">
            <a:extLst>
              <a:ext uri="{FF2B5EF4-FFF2-40B4-BE49-F238E27FC236}">
                <a16:creationId xmlns:a16="http://schemas.microsoft.com/office/drawing/2014/main" id="{32B8BB84-97D1-3715-677D-EEB4CFF8EB0A}"/>
              </a:ext>
            </a:extLst>
          </p:cNvPr>
          <p:cNvSpPr>
            <a:spLocks noGrp="1"/>
          </p:cNvSpPr>
          <p:nvPr>
            <p:ph type="body" sz="quarter" idx="3"/>
          </p:nvPr>
        </p:nvSpPr>
        <p:spPr>
          <a:xfrm>
            <a:off x="6051649" y="5550669"/>
            <a:ext cx="5238486" cy="366340"/>
          </a:xfrm>
        </p:spPr>
        <p:txBody>
          <a:bodyPr>
            <a:normAutofit fontScale="92500" lnSpcReduction="20000"/>
          </a:bodyPr>
          <a:lstStyle/>
          <a:p>
            <a:r>
              <a:rPr lang="en-US" sz="1200" dirty="0"/>
              <a:t>QTUM = Quantum computing ETF, outperforming the SPY and DOW starting 2018</a:t>
            </a:r>
          </a:p>
        </p:txBody>
      </p:sp>
      <p:pic>
        <p:nvPicPr>
          <p:cNvPr id="14" name="Content Placeholder 13">
            <a:extLst>
              <a:ext uri="{FF2B5EF4-FFF2-40B4-BE49-F238E27FC236}">
                <a16:creationId xmlns:a16="http://schemas.microsoft.com/office/drawing/2014/main" id="{150E8BA0-0CDD-EBCE-8FC7-3A38C90DC595}"/>
              </a:ext>
            </a:extLst>
          </p:cNvPr>
          <p:cNvPicPr>
            <a:picLocks noGrp="1" noChangeAspect="1"/>
          </p:cNvPicPr>
          <p:nvPr>
            <p:ph sz="quarter" idx="4"/>
          </p:nvPr>
        </p:nvPicPr>
        <p:blipFill>
          <a:blip r:embed="rId2"/>
          <a:stretch>
            <a:fillRect/>
          </a:stretch>
        </p:blipFill>
        <p:spPr>
          <a:xfrm>
            <a:off x="5968205" y="940991"/>
            <a:ext cx="5194562" cy="4377458"/>
          </a:xfrm>
        </p:spPr>
      </p:pic>
      <p:sp>
        <p:nvSpPr>
          <p:cNvPr id="19" name="Rectangle 18">
            <a:extLst>
              <a:ext uri="{FF2B5EF4-FFF2-40B4-BE49-F238E27FC236}">
                <a16:creationId xmlns:a16="http://schemas.microsoft.com/office/drawing/2014/main" id="{25A24032-978F-3741-A1A1-7CFC7B93E471}"/>
              </a:ext>
            </a:extLst>
          </p:cNvPr>
          <p:cNvSpPr/>
          <p:nvPr/>
        </p:nvSpPr>
        <p:spPr>
          <a:xfrm>
            <a:off x="494521" y="960120"/>
            <a:ext cx="5290459" cy="1210384"/>
          </a:xfrm>
          <a:prstGeom prst="rect">
            <a:avLst/>
          </a:prstGeom>
          <a:noFill/>
          <a:ln w="952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08639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DC76E-44C0-BD91-4654-3D2622106AA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E0A5C5-58A4-0CDB-BF3F-BBEE46D68A79}"/>
              </a:ext>
            </a:extLst>
          </p:cNvPr>
          <p:cNvSpPr txBox="1"/>
          <p:nvPr/>
        </p:nvSpPr>
        <p:spPr>
          <a:xfrm>
            <a:off x="279919" y="231319"/>
            <a:ext cx="7268547" cy="369332"/>
          </a:xfrm>
          <a:prstGeom prst="rect">
            <a:avLst/>
          </a:prstGeom>
          <a:noFill/>
        </p:spPr>
        <p:txBody>
          <a:bodyPr wrap="square" rtlCol="0">
            <a:spAutoFit/>
          </a:bodyPr>
          <a:lstStyle/>
          <a:p>
            <a:r>
              <a:rPr lang="en-US" dirty="0"/>
              <a:t>Monthly Chart</a:t>
            </a:r>
          </a:p>
        </p:txBody>
      </p:sp>
      <p:pic>
        <p:nvPicPr>
          <p:cNvPr id="3" name="Picture 2">
            <a:extLst>
              <a:ext uri="{FF2B5EF4-FFF2-40B4-BE49-F238E27FC236}">
                <a16:creationId xmlns:a16="http://schemas.microsoft.com/office/drawing/2014/main" id="{F45566E5-1166-DC53-A04B-39ACED6B267E}"/>
              </a:ext>
            </a:extLst>
          </p:cNvPr>
          <p:cNvPicPr>
            <a:picLocks noChangeAspect="1"/>
          </p:cNvPicPr>
          <p:nvPr/>
        </p:nvPicPr>
        <p:blipFill>
          <a:blip r:embed="rId2"/>
          <a:stretch>
            <a:fillRect/>
          </a:stretch>
        </p:blipFill>
        <p:spPr>
          <a:xfrm>
            <a:off x="1720344" y="600651"/>
            <a:ext cx="8751311" cy="5927427"/>
          </a:xfrm>
          <a:prstGeom prst="rect">
            <a:avLst/>
          </a:prstGeom>
        </p:spPr>
      </p:pic>
    </p:spTree>
    <p:extLst>
      <p:ext uri="{BB962C8B-B14F-4D97-AF65-F5344CB8AC3E}">
        <p14:creationId xmlns:p14="http://schemas.microsoft.com/office/powerpoint/2010/main" val="813819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048B1-4138-4892-C004-F86DED7836F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F561908-6A41-E327-A92D-52F1C950D71F}"/>
              </a:ext>
            </a:extLst>
          </p:cNvPr>
          <p:cNvSpPr txBox="1"/>
          <p:nvPr/>
        </p:nvSpPr>
        <p:spPr>
          <a:xfrm>
            <a:off x="429209" y="247060"/>
            <a:ext cx="7268547" cy="369332"/>
          </a:xfrm>
          <a:prstGeom prst="rect">
            <a:avLst/>
          </a:prstGeom>
          <a:noFill/>
        </p:spPr>
        <p:txBody>
          <a:bodyPr wrap="square" rtlCol="0">
            <a:spAutoFit/>
          </a:bodyPr>
          <a:lstStyle/>
          <a:p>
            <a:r>
              <a:rPr lang="en-US" dirty="0"/>
              <a:t>Weekly Chart</a:t>
            </a:r>
          </a:p>
        </p:txBody>
      </p:sp>
      <p:pic>
        <p:nvPicPr>
          <p:cNvPr id="3" name="Picture 2">
            <a:extLst>
              <a:ext uri="{FF2B5EF4-FFF2-40B4-BE49-F238E27FC236}">
                <a16:creationId xmlns:a16="http://schemas.microsoft.com/office/drawing/2014/main" id="{E17A1849-074E-1C31-62A3-6E26C09CA99F}"/>
              </a:ext>
            </a:extLst>
          </p:cNvPr>
          <p:cNvPicPr>
            <a:picLocks noChangeAspect="1"/>
          </p:cNvPicPr>
          <p:nvPr/>
        </p:nvPicPr>
        <p:blipFill>
          <a:blip r:embed="rId2"/>
          <a:stretch>
            <a:fillRect/>
          </a:stretch>
        </p:blipFill>
        <p:spPr>
          <a:xfrm>
            <a:off x="1433008" y="616392"/>
            <a:ext cx="8822131" cy="5860999"/>
          </a:xfrm>
          <a:prstGeom prst="rect">
            <a:avLst/>
          </a:prstGeom>
        </p:spPr>
      </p:pic>
    </p:spTree>
    <p:extLst>
      <p:ext uri="{BB962C8B-B14F-4D97-AF65-F5344CB8AC3E}">
        <p14:creationId xmlns:p14="http://schemas.microsoft.com/office/powerpoint/2010/main" val="354086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3A859-639F-8D01-57BD-7DF56E986E8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5922F76-34F2-825F-E2DC-B23B7BA2BC61}"/>
              </a:ext>
            </a:extLst>
          </p:cNvPr>
          <p:cNvSpPr txBox="1"/>
          <p:nvPr/>
        </p:nvSpPr>
        <p:spPr>
          <a:xfrm>
            <a:off x="513184" y="380609"/>
            <a:ext cx="7268547" cy="369332"/>
          </a:xfrm>
          <a:prstGeom prst="rect">
            <a:avLst/>
          </a:prstGeom>
          <a:noFill/>
        </p:spPr>
        <p:txBody>
          <a:bodyPr wrap="square" rtlCol="0">
            <a:spAutoFit/>
          </a:bodyPr>
          <a:lstStyle/>
          <a:p>
            <a:r>
              <a:rPr lang="en-US" dirty="0"/>
              <a:t>Daily Chart</a:t>
            </a:r>
          </a:p>
        </p:txBody>
      </p:sp>
      <p:pic>
        <p:nvPicPr>
          <p:cNvPr id="3" name="Picture 2">
            <a:extLst>
              <a:ext uri="{FF2B5EF4-FFF2-40B4-BE49-F238E27FC236}">
                <a16:creationId xmlns:a16="http://schemas.microsoft.com/office/drawing/2014/main" id="{985A65B9-5411-33A1-F869-86D1537FA7DA}"/>
              </a:ext>
            </a:extLst>
          </p:cNvPr>
          <p:cNvPicPr>
            <a:picLocks noChangeAspect="1"/>
          </p:cNvPicPr>
          <p:nvPr/>
        </p:nvPicPr>
        <p:blipFill>
          <a:blip r:embed="rId2"/>
          <a:stretch>
            <a:fillRect/>
          </a:stretch>
        </p:blipFill>
        <p:spPr>
          <a:xfrm>
            <a:off x="3961426" y="765496"/>
            <a:ext cx="7239941" cy="5327007"/>
          </a:xfrm>
          <a:prstGeom prst="rect">
            <a:avLst/>
          </a:prstGeom>
        </p:spPr>
      </p:pic>
      <p:sp>
        <p:nvSpPr>
          <p:cNvPr id="5" name="TextBox 4">
            <a:extLst>
              <a:ext uri="{FF2B5EF4-FFF2-40B4-BE49-F238E27FC236}">
                <a16:creationId xmlns:a16="http://schemas.microsoft.com/office/drawing/2014/main" id="{C00147CD-DB8C-B984-7382-17D9120D73E6}"/>
              </a:ext>
            </a:extLst>
          </p:cNvPr>
          <p:cNvSpPr txBox="1"/>
          <p:nvPr/>
        </p:nvSpPr>
        <p:spPr>
          <a:xfrm>
            <a:off x="214605" y="951722"/>
            <a:ext cx="3601615" cy="550920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 stock shows higher highs with higher lows following an uptrend in the long-term run</a:t>
            </a:r>
          </a:p>
          <a:p>
            <a:endParaRPr lang="en-US" sz="1600" dirty="0">
              <a:latin typeface="Times New Roman" panose="02020603050405020304" pitchFamily="18" charset="0"/>
              <a:cs typeface="Times New Roman" panose="02020603050405020304" pitchFamily="18" charset="0"/>
            </a:endParaRPr>
          </a:p>
          <a:p>
            <a:r>
              <a:rPr lang="en-US" sz="1600" u="sng" dirty="0">
                <a:latin typeface="Times New Roman" panose="02020603050405020304" pitchFamily="18" charset="0"/>
                <a:cs typeface="Times New Roman" panose="02020603050405020304" pitchFamily="18" charset="0"/>
              </a:rPr>
              <a:t>Key observations:</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Earlier 2025 the stock reach all time highs and bounced back from the monthly resistance at the $350 mark</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April 2025 the stock broke the outer trend line and found support at the monthly $250 resistance level and the long-term uptrend</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RSI is in the middle, giving enough space for either the upside or further downside </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358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31376-D79B-1B81-4605-A5F2734DBA5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361239B-D3E3-2DE3-4F8A-B0903D4D10D9}"/>
              </a:ext>
            </a:extLst>
          </p:cNvPr>
          <p:cNvSpPr txBox="1"/>
          <p:nvPr/>
        </p:nvSpPr>
        <p:spPr>
          <a:xfrm>
            <a:off x="513184" y="380609"/>
            <a:ext cx="7268547" cy="369332"/>
          </a:xfrm>
          <a:prstGeom prst="rect">
            <a:avLst/>
          </a:prstGeom>
          <a:noFill/>
        </p:spPr>
        <p:txBody>
          <a:bodyPr wrap="square" rtlCol="0">
            <a:spAutoFit/>
          </a:bodyPr>
          <a:lstStyle/>
          <a:p>
            <a:r>
              <a:rPr lang="en-US" dirty="0"/>
              <a:t>Qualitative Analysis</a:t>
            </a:r>
          </a:p>
        </p:txBody>
      </p:sp>
      <p:sp>
        <p:nvSpPr>
          <p:cNvPr id="2" name="Rectangle 1">
            <a:extLst>
              <a:ext uri="{FF2B5EF4-FFF2-40B4-BE49-F238E27FC236}">
                <a16:creationId xmlns:a16="http://schemas.microsoft.com/office/drawing/2014/main" id="{17E97D2E-A21B-8638-4A39-A9228ABE21BC}"/>
              </a:ext>
            </a:extLst>
          </p:cNvPr>
          <p:cNvSpPr/>
          <p:nvPr/>
        </p:nvSpPr>
        <p:spPr>
          <a:xfrm>
            <a:off x="765110" y="979714"/>
            <a:ext cx="4945225" cy="5141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Arial" panose="020B0604020202020204" pitchFamily="34" charset="0"/>
              <a:buChar char="•"/>
            </a:pPr>
            <a:r>
              <a:rPr lang="fr-FR" dirty="0"/>
              <a:t>Salesforce </a:t>
            </a:r>
            <a:r>
              <a:rPr lang="fr-FR" dirty="0" err="1"/>
              <a:t>Raises</a:t>
            </a:r>
            <a:r>
              <a:rPr lang="fr-FR" dirty="0"/>
              <a:t> </a:t>
            </a:r>
            <a:r>
              <a:rPr lang="fr-FR" dirty="0" err="1"/>
              <a:t>Prices</a:t>
            </a:r>
            <a:r>
              <a:rPr lang="fr-FR" dirty="0"/>
              <a:t> </a:t>
            </a:r>
            <a:r>
              <a:rPr lang="fr-FR" dirty="0" err="1"/>
              <a:t>Amid</a:t>
            </a:r>
            <a:r>
              <a:rPr lang="fr-FR" dirty="0"/>
              <a:t> AI Push</a:t>
            </a:r>
          </a:p>
          <a:p>
            <a:pPr marL="285750" indent="-285750" algn="ctr">
              <a:buFont typeface="Arial" panose="020B0604020202020204" pitchFamily="34" charset="0"/>
              <a:buChar char="•"/>
            </a:pPr>
            <a:endParaRPr lang="fr-FR" dirty="0"/>
          </a:p>
          <a:p>
            <a:pPr marL="285750" indent="-285750" algn="ctr">
              <a:buFont typeface="Arial" panose="020B0604020202020204" pitchFamily="34" charset="0"/>
              <a:buChar char="•"/>
            </a:pPr>
            <a:r>
              <a:rPr lang="en-US" dirty="0"/>
              <a:t>Salesforce's </a:t>
            </a:r>
            <a:r>
              <a:rPr lang="en-US" dirty="0" err="1"/>
              <a:t>Agentforce</a:t>
            </a:r>
            <a:r>
              <a:rPr lang="en-US" dirty="0"/>
              <a:t> 2.0 Platform Usage Expands With Execution Still in Early Stages, RBC Capital Says</a:t>
            </a:r>
          </a:p>
          <a:p>
            <a:pPr marL="285750" indent="-285750" algn="ctr">
              <a:buFont typeface="Arial" panose="020B0604020202020204" pitchFamily="34" charset="0"/>
              <a:buChar char="•"/>
            </a:pPr>
            <a:endParaRPr lang="fr-FR" dirty="0"/>
          </a:p>
          <a:p>
            <a:pPr marL="285750" indent="-285750" algn="ctr">
              <a:buFont typeface="Arial" panose="020B0604020202020204" pitchFamily="34" charset="0"/>
              <a:buChar char="•"/>
            </a:pPr>
            <a:r>
              <a:rPr lang="en-US" dirty="0"/>
              <a:t>Salesforce Declares Quarterly Cash Dividend Of $0.416 Per Share</a:t>
            </a:r>
          </a:p>
          <a:p>
            <a:pPr algn="ctr"/>
            <a:endParaRPr lang="fr-FR" dirty="0"/>
          </a:p>
          <a:p>
            <a:pPr algn="ctr"/>
            <a:br>
              <a:rPr lang="fr-FR" dirty="0"/>
            </a:br>
            <a:endParaRPr lang="en-US" dirty="0"/>
          </a:p>
        </p:txBody>
      </p:sp>
      <p:sp>
        <p:nvSpPr>
          <p:cNvPr id="3" name="Rectangle 2">
            <a:extLst>
              <a:ext uri="{FF2B5EF4-FFF2-40B4-BE49-F238E27FC236}">
                <a16:creationId xmlns:a16="http://schemas.microsoft.com/office/drawing/2014/main" id="{4C00D5E7-7C8A-D796-CE6E-067D7515AD3F}"/>
              </a:ext>
            </a:extLst>
          </p:cNvPr>
          <p:cNvSpPr/>
          <p:nvPr/>
        </p:nvSpPr>
        <p:spPr>
          <a:xfrm>
            <a:off x="6173753" y="979714"/>
            <a:ext cx="4733732" cy="51878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Fear of rising inflation due to an increase in oil prices and political tension</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Fed holds rates steady, stays on track for 2 cuts in 2025 </a:t>
            </a:r>
          </a:p>
        </p:txBody>
      </p:sp>
    </p:spTree>
    <p:extLst>
      <p:ext uri="{BB962C8B-B14F-4D97-AF65-F5344CB8AC3E}">
        <p14:creationId xmlns:p14="http://schemas.microsoft.com/office/powerpoint/2010/main" val="939894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5BBAC-01E5-8559-904C-F0389DEEC1C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070C7A8-B627-027C-1EBD-FC3E50CF261C}"/>
              </a:ext>
            </a:extLst>
          </p:cNvPr>
          <p:cNvSpPr txBox="1"/>
          <p:nvPr/>
        </p:nvSpPr>
        <p:spPr>
          <a:xfrm>
            <a:off x="513184" y="380609"/>
            <a:ext cx="7268547" cy="369332"/>
          </a:xfrm>
          <a:prstGeom prst="rect">
            <a:avLst/>
          </a:prstGeom>
          <a:noFill/>
        </p:spPr>
        <p:txBody>
          <a:bodyPr wrap="square" rtlCol="0">
            <a:spAutoFit/>
          </a:bodyPr>
          <a:lstStyle/>
          <a:p>
            <a:r>
              <a:rPr lang="en-US" dirty="0"/>
              <a:t>Investment Recommendation</a:t>
            </a:r>
          </a:p>
        </p:txBody>
      </p:sp>
      <p:sp>
        <p:nvSpPr>
          <p:cNvPr id="2" name="Rectangle 1">
            <a:extLst>
              <a:ext uri="{FF2B5EF4-FFF2-40B4-BE49-F238E27FC236}">
                <a16:creationId xmlns:a16="http://schemas.microsoft.com/office/drawing/2014/main" id="{99F1AA3B-8D83-6651-6533-D31A9086E059}"/>
              </a:ext>
            </a:extLst>
          </p:cNvPr>
          <p:cNvSpPr/>
          <p:nvPr/>
        </p:nvSpPr>
        <p:spPr>
          <a:xfrm>
            <a:off x="391886" y="2112086"/>
            <a:ext cx="4357396" cy="263382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HOLD</a:t>
            </a:r>
          </a:p>
        </p:txBody>
      </p:sp>
      <p:sp>
        <p:nvSpPr>
          <p:cNvPr id="3" name="Rectangle 2">
            <a:extLst>
              <a:ext uri="{FF2B5EF4-FFF2-40B4-BE49-F238E27FC236}">
                <a16:creationId xmlns:a16="http://schemas.microsoft.com/office/drawing/2014/main" id="{EBDC6258-DDB2-FBA8-486E-E97FA2A419B3}"/>
              </a:ext>
            </a:extLst>
          </p:cNvPr>
          <p:cNvSpPr/>
          <p:nvPr/>
        </p:nvSpPr>
        <p:spPr>
          <a:xfrm>
            <a:off x="5150498" y="507545"/>
            <a:ext cx="5980923" cy="58429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defTabSz="914400" eaLnBrk="0" fontAlgn="base" hangingPunct="0">
              <a:spcBef>
                <a:spcPct val="0"/>
              </a:spcBef>
              <a:spcAft>
                <a:spcPct val="0"/>
              </a:spcAft>
            </a:pPr>
            <a:r>
              <a:rPr lang="en-US" altLang="en-US" b="1" u="sng" dirty="0">
                <a:solidFill>
                  <a:schemeClr val="tx1"/>
                </a:solidFill>
                <a:latin typeface="Times New Roman" panose="02020603050405020304" pitchFamily="18" charset="0"/>
                <a:cs typeface="Times New Roman" panose="02020603050405020304" pitchFamily="18" charset="0"/>
              </a:rPr>
              <a:t>Fundamentals:</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High P/E ratio, indicates overvaluation</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Reasonable P/B ratio for long-term growth</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Low leverage</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 Outstanding EPS growth </a:t>
            </a:r>
          </a:p>
          <a:p>
            <a:pPr lvl="0" defTabSz="914400" eaLnBrk="0" fontAlgn="base" hangingPunct="0">
              <a:spcBef>
                <a:spcPct val="0"/>
              </a:spcBef>
              <a:spcAft>
                <a:spcPct val="0"/>
              </a:spcAft>
            </a:pPr>
            <a:r>
              <a:rPr lang="en-US" altLang="en-US" b="1" u="sng" dirty="0" err="1">
                <a:solidFill>
                  <a:schemeClr val="tx1"/>
                </a:solidFill>
                <a:latin typeface="Times New Roman" panose="02020603050405020304" pitchFamily="18" charset="0"/>
                <a:cs typeface="Times New Roman" panose="02020603050405020304" pitchFamily="18" charset="0"/>
              </a:rPr>
              <a:t>Technicals</a:t>
            </a:r>
            <a:r>
              <a:rPr lang="en-US" altLang="en-US" b="1" u="sng" dirty="0">
                <a:solidFill>
                  <a:schemeClr val="tx1"/>
                </a:solidFill>
                <a:latin typeface="Times New Roman" panose="02020603050405020304" pitchFamily="18" charset="0"/>
                <a:cs typeface="Times New Roman" panose="02020603050405020304" pitchFamily="18" charset="0"/>
              </a:rPr>
              <a:t>:</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The stock is currently on an upward trend for the long run</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Broke the outer trend line in April, may find support at the long-term trend line right by the $250 support level</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The RSI has enough space for the further downside </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21 EMA crossing over 8 SMA early June on the daily chart, indicating bearish price action. Following closely the 8 SMA and the 21 EMA acting as resistance</a:t>
            </a:r>
          </a:p>
          <a:p>
            <a:pPr lvl="0" defTabSz="914400" eaLnBrk="0" fontAlgn="base" hangingPunct="0">
              <a:spcBef>
                <a:spcPct val="0"/>
              </a:spcBef>
              <a:spcAft>
                <a:spcPct val="0"/>
              </a:spcAft>
            </a:pPr>
            <a:r>
              <a:rPr lang="en-US" altLang="en-US" b="1" u="sng" dirty="0">
                <a:solidFill>
                  <a:schemeClr val="tx1"/>
                </a:solidFill>
                <a:latin typeface="Times New Roman" panose="02020603050405020304" pitchFamily="18" charset="0"/>
                <a:cs typeface="Times New Roman" panose="02020603050405020304" pitchFamily="18" charset="0"/>
              </a:rPr>
              <a:t>Macro &amp; Industry:</a:t>
            </a:r>
          </a:p>
          <a:p>
            <a:pPr marL="28575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Currently global tensions are impacting all market (fears of inflation and interest rates)</a:t>
            </a:r>
          </a:p>
          <a:p>
            <a:pPr marL="285750" indent="-285750" defTabSz="914400" eaLnBrk="0" fontAlgn="base" hangingPunct="0">
              <a:spcBef>
                <a:spcPct val="0"/>
              </a:spcBef>
              <a:spcAft>
                <a:spcPct val="0"/>
              </a:spcAft>
              <a:buFont typeface="Arial" panose="020B0604020202020204" pitchFamily="34" charset="0"/>
              <a:buChar char="•"/>
            </a:pPr>
            <a:r>
              <a:rPr lang="en-US" dirty="0"/>
              <a:t>list prices for its Enterprise and Unlimited Editions will go up by an average of 6%</a:t>
            </a:r>
          </a:p>
          <a:p>
            <a:pPr marL="285750" indent="-285750" defTabSz="914400" eaLnBrk="0" fontAlgn="base" hangingPunct="0">
              <a:spcBef>
                <a:spcPct val="0"/>
              </a:spcBef>
              <a:spcAft>
                <a:spcPct val="0"/>
              </a:spcAft>
              <a:buFont typeface="Arial" panose="020B0604020202020204" pitchFamily="34" charset="0"/>
              <a:buChar char="•"/>
            </a:pPr>
            <a:endParaRPr lang="en-US" altLang="en-US" dirty="0">
              <a:solidFill>
                <a:schemeClr val="tx1"/>
              </a:solidFill>
              <a:latin typeface="Times New Roman" panose="02020603050405020304" pitchFamily="18" charset="0"/>
              <a:cs typeface="Times New Roman" panose="02020603050405020304" pitchFamily="18" charset="0"/>
            </a:endParaRPr>
          </a:p>
          <a:p>
            <a:pPr algn="ctr"/>
            <a:endParaRPr lang="en-US" dirty="0"/>
          </a:p>
        </p:txBody>
      </p:sp>
      <p:sp>
        <p:nvSpPr>
          <p:cNvPr id="5" name="Rectangle 4">
            <a:extLst>
              <a:ext uri="{FF2B5EF4-FFF2-40B4-BE49-F238E27FC236}">
                <a16:creationId xmlns:a16="http://schemas.microsoft.com/office/drawing/2014/main" id="{761742A4-48A3-05E7-AEA5-6EC686B490E8}"/>
              </a:ext>
            </a:extLst>
          </p:cNvPr>
          <p:cNvSpPr/>
          <p:nvPr/>
        </p:nvSpPr>
        <p:spPr>
          <a:xfrm>
            <a:off x="615820" y="4889241"/>
            <a:ext cx="3741576" cy="5131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Good buying opportunity at $250</a:t>
            </a:r>
          </a:p>
        </p:txBody>
      </p:sp>
    </p:spTree>
    <p:extLst>
      <p:ext uri="{BB962C8B-B14F-4D97-AF65-F5344CB8AC3E}">
        <p14:creationId xmlns:p14="http://schemas.microsoft.com/office/powerpoint/2010/main" val="3928402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38563-48B3-78A6-57D1-2A7C9A668D2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ABB55AA-D1C6-C2CE-B8F3-F4F1CE3710D6}"/>
              </a:ext>
            </a:extLst>
          </p:cNvPr>
          <p:cNvSpPr txBox="1"/>
          <p:nvPr/>
        </p:nvSpPr>
        <p:spPr>
          <a:xfrm>
            <a:off x="662471" y="407908"/>
            <a:ext cx="8808097" cy="369332"/>
          </a:xfrm>
          <a:prstGeom prst="rect">
            <a:avLst/>
          </a:prstGeom>
          <a:noFill/>
        </p:spPr>
        <p:txBody>
          <a:bodyPr wrap="square" rtlCol="0">
            <a:spAutoFit/>
          </a:bodyPr>
          <a:lstStyle/>
          <a:p>
            <a:r>
              <a:rPr lang="en-US" dirty="0"/>
              <a:t>Fundamental Analysis</a:t>
            </a:r>
          </a:p>
        </p:txBody>
      </p:sp>
      <p:graphicFrame>
        <p:nvGraphicFramePr>
          <p:cNvPr id="5" name="Table 4">
            <a:extLst>
              <a:ext uri="{FF2B5EF4-FFF2-40B4-BE49-F238E27FC236}">
                <a16:creationId xmlns:a16="http://schemas.microsoft.com/office/drawing/2014/main" id="{EB8407FD-F470-5338-CA3F-B2DE88F1F9AC}"/>
              </a:ext>
            </a:extLst>
          </p:cNvPr>
          <p:cNvGraphicFramePr>
            <a:graphicFrameLocks noGrp="1"/>
          </p:cNvGraphicFramePr>
          <p:nvPr>
            <p:extLst>
              <p:ext uri="{D42A27DB-BD31-4B8C-83A1-F6EECF244321}">
                <p14:modId xmlns:p14="http://schemas.microsoft.com/office/powerpoint/2010/main" val="2754202065"/>
              </p:ext>
            </p:extLst>
          </p:nvPr>
        </p:nvGraphicFramePr>
        <p:xfrm>
          <a:off x="754464" y="970591"/>
          <a:ext cx="4312057" cy="2991599"/>
        </p:xfrm>
        <a:graphic>
          <a:graphicData uri="http://schemas.openxmlformats.org/drawingml/2006/table">
            <a:tbl>
              <a:tblPr firstRow="1" bandRow="1">
                <a:tableStyleId>{125E5076-3810-47DD-B79F-674D7AD40C01}</a:tableStyleId>
              </a:tblPr>
              <a:tblGrid>
                <a:gridCol w="2321879">
                  <a:extLst>
                    <a:ext uri="{9D8B030D-6E8A-4147-A177-3AD203B41FA5}">
                      <a16:colId xmlns:a16="http://schemas.microsoft.com/office/drawing/2014/main" val="2833845001"/>
                    </a:ext>
                  </a:extLst>
                </a:gridCol>
                <a:gridCol w="1990178">
                  <a:extLst>
                    <a:ext uri="{9D8B030D-6E8A-4147-A177-3AD203B41FA5}">
                      <a16:colId xmlns:a16="http://schemas.microsoft.com/office/drawing/2014/main" val="487971665"/>
                    </a:ext>
                  </a:extLst>
                </a:gridCol>
              </a:tblGrid>
              <a:tr h="464575">
                <a:tc>
                  <a:txBody>
                    <a:bodyPr/>
                    <a:lstStyle/>
                    <a:p>
                      <a:r>
                        <a:rPr lang="en-US" sz="1600" dirty="0"/>
                        <a:t>Stock overview</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98101">
                <a:tc>
                  <a:txBody>
                    <a:bodyPr/>
                    <a:lstStyle/>
                    <a:p>
                      <a:r>
                        <a:rPr lang="en-US" sz="1600" dirty="0"/>
                        <a:t>Stock Ticker</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HUBS</a:t>
                      </a:r>
                    </a:p>
                  </a:txBody>
                  <a:tcPr/>
                </a:tc>
                <a:extLst>
                  <a:ext uri="{0D108BD9-81ED-4DB2-BD59-A6C34878D82A}">
                    <a16:rowId xmlns:a16="http://schemas.microsoft.com/office/drawing/2014/main" val="4283379366"/>
                  </a:ext>
                </a:extLst>
              </a:tr>
              <a:tr h="731703">
                <a:tc>
                  <a:txBody>
                    <a:bodyPr/>
                    <a:lstStyle/>
                    <a:p>
                      <a:r>
                        <a:rPr lang="en-US" sz="1600" dirty="0"/>
                        <a:t>Company name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HubSpot Inc</a:t>
                      </a:r>
                    </a:p>
                  </a:txBody>
                  <a:tcPr/>
                </a:tc>
                <a:extLst>
                  <a:ext uri="{0D108BD9-81ED-4DB2-BD59-A6C34878D82A}">
                    <a16:rowId xmlns:a16="http://schemas.microsoft.com/office/drawing/2014/main" val="1456784613"/>
                  </a:ext>
                </a:extLst>
              </a:tr>
              <a:tr h="660186">
                <a:tc>
                  <a:txBody>
                    <a:bodyPr/>
                    <a:lstStyle/>
                    <a:p>
                      <a:r>
                        <a:rPr lang="en-US" sz="1600" dirty="0"/>
                        <a:t>Industry</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Software -  Application</a:t>
                      </a:r>
                    </a:p>
                  </a:txBody>
                  <a:tcPr/>
                </a:tc>
                <a:extLst>
                  <a:ext uri="{0D108BD9-81ED-4DB2-BD59-A6C34878D82A}">
                    <a16:rowId xmlns:a16="http://schemas.microsoft.com/office/drawing/2014/main" val="138172741"/>
                  </a:ext>
                </a:extLst>
              </a:tr>
              <a:tr h="464575">
                <a:tc>
                  <a:txBody>
                    <a:bodyPr/>
                    <a:lstStyle/>
                    <a:p>
                      <a:r>
                        <a:rPr lang="en-US" sz="1600" dirty="0"/>
                        <a:t>Current stock price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549.57</a:t>
                      </a:r>
                    </a:p>
                  </a:txBody>
                  <a:tcPr/>
                </a:tc>
                <a:extLst>
                  <a:ext uri="{0D108BD9-81ED-4DB2-BD59-A6C34878D82A}">
                    <a16:rowId xmlns:a16="http://schemas.microsoft.com/office/drawing/2014/main" val="3052879808"/>
                  </a:ext>
                </a:extLst>
              </a:tr>
              <a:tr h="298101">
                <a:tc>
                  <a:txBody>
                    <a:bodyPr/>
                    <a:lstStyle/>
                    <a:p>
                      <a:r>
                        <a:rPr lang="en-US" sz="1600" dirty="0"/>
                        <a:t>Market Cap</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28.98 B</a:t>
                      </a:r>
                    </a:p>
                  </a:txBody>
                  <a:tcPr/>
                </a:tc>
                <a:extLst>
                  <a:ext uri="{0D108BD9-81ED-4DB2-BD59-A6C34878D82A}">
                    <a16:rowId xmlns:a16="http://schemas.microsoft.com/office/drawing/2014/main" val="214677616"/>
                  </a:ext>
                </a:extLst>
              </a:tr>
            </a:tbl>
          </a:graphicData>
        </a:graphic>
      </p:graphicFrame>
      <p:graphicFrame>
        <p:nvGraphicFramePr>
          <p:cNvPr id="6" name="Table 5">
            <a:extLst>
              <a:ext uri="{FF2B5EF4-FFF2-40B4-BE49-F238E27FC236}">
                <a16:creationId xmlns:a16="http://schemas.microsoft.com/office/drawing/2014/main" id="{95D02954-AB16-DCB2-726A-28FDC146ABB3}"/>
              </a:ext>
            </a:extLst>
          </p:cNvPr>
          <p:cNvGraphicFramePr>
            <a:graphicFrameLocks noGrp="1"/>
          </p:cNvGraphicFramePr>
          <p:nvPr>
            <p:extLst>
              <p:ext uri="{D42A27DB-BD31-4B8C-83A1-F6EECF244321}">
                <p14:modId xmlns:p14="http://schemas.microsoft.com/office/powerpoint/2010/main" val="1280603609"/>
              </p:ext>
            </p:extLst>
          </p:nvPr>
        </p:nvGraphicFramePr>
        <p:xfrm>
          <a:off x="5378198" y="3429000"/>
          <a:ext cx="2980186" cy="2651760"/>
        </p:xfrm>
        <a:graphic>
          <a:graphicData uri="http://schemas.openxmlformats.org/drawingml/2006/table">
            <a:tbl>
              <a:tblPr firstRow="1" bandRow="1">
                <a:tableStyleId>{125E5076-3810-47DD-B79F-674D7AD40C01}</a:tableStyleId>
              </a:tblPr>
              <a:tblGrid>
                <a:gridCol w="1567774">
                  <a:extLst>
                    <a:ext uri="{9D8B030D-6E8A-4147-A177-3AD203B41FA5}">
                      <a16:colId xmlns:a16="http://schemas.microsoft.com/office/drawing/2014/main" val="2833845001"/>
                    </a:ext>
                  </a:extLst>
                </a:gridCol>
                <a:gridCol w="1412412">
                  <a:extLst>
                    <a:ext uri="{9D8B030D-6E8A-4147-A177-3AD203B41FA5}">
                      <a16:colId xmlns:a16="http://schemas.microsoft.com/office/drawing/2014/main" val="487971665"/>
                    </a:ext>
                  </a:extLst>
                </a:gridCol>
              </a:tblGrid>
              <a:tr h="429457">
                <a:tc>
                  <a:txBody>
                    <a:bodyPr/>
                    <a:lstStyle/>
                    <a:p>
                      <a:r>
                        <a:rPr lang="en-US" sz="1600" dirty="0"/>
                        <a:t>Financials</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t>In thousands</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t>Revenue (Last year)</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2,627.54</a:t>
                      </a:r>
                    </a:p>
                  </a:txBody>
                  <a:tcPr/>
                </a:tc>
                <a:extLst>
                  <a:ext uri="{0D108BD9-81ED-4DB2-BD59-A6C34878D82A}">
                    <a16:rowId xmlns:a16="http://schemas.microsoft.com/office/drawing/2014/main" val="4283379366"/>
                  </a:ext>
                </a:extLst>
              </a:tr>
              <a:tr h="412954">
                <a:tc>
                  <a:txBody>
                    <a:bodyPr/>
                    <a:lstStyle/>
                    <a:p>
                      <a:r>
                        <a:rPr lang="en-US" sz="1600" dirty="0"/>
                        <a:t>Net Income (Last year)</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4.63</a:t>
                      </a:r>
                    </a:p>
                  </a:txBody>
                  <a:tcPr/>
                </a:tc>
                <a:extLst>
                  <a:ext uri="{0D108BD9-81ED-4DB2-BD59-A6C34878D82A}">
                    <a16:rowId xmlns:a16="http://schemas.microsoft.com/office/drawing/2014/main" val="1456784613"/>
                  </a:ext>
                </a:extLst>
              </a:tr>
              <a:tr h="0">
                <a:tc>
                  <a:txBody>
                    <a:bodyPr/>
                    <a:lstStyle/>
                    <a:p>
                      <a:r>
                        <a:rPr lang="en-US" sz="1600" dirty="0"/>
                        <a:t>EPS</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-0.26</a:t>
                      </a:r>
                    </a:p>
                  </a:txBody>
                  <a:tcPr/>
                </a:tc>
                <a:extLst>
                  <a:ext uri="{0D108BD9-81ED-4DB2-BD59-A6C34878D82A}">
                    <a16:rowId xmlns:a16="http://schemas.microsoft.com/office/drawing/2014/main" val="138172741"/>
                  </a:ext>
                </a:extLst>
              </a:tr>
              <a:tr h="0">
                <a:tc>
                  <a:txBody>
                    <a:bodyPr/>
                    <a:lstStyle/>
                    <a:p>
                      <a:r>
                        <a:rPr lang="en-US" sz="1600" dirty="0"/>
                        <a:t>Dividend Yield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052879808"/>
                  </a:ext>
                </a:extLst>
              </a:tr>
            </a:tbl>
          </a:graphicData>
        </a:graphic>
      </p:graphicFrame>
      <p:graphicFrame>
        <p:nvGraphicFramePr>
          <p:cNvPr id="7" name="Table 6">
            <a:extLst>
              <a:ext uri="{FF2B5EF4-FFF2-40B4-BE49-F238E27FC236}">
                <a16:creationId xmlns:a16="http://schemas.microsoft.com/office/drawing/2014/main" id="{E9BB675E-2AAB-1ED4-F0B9-BA49433201F5}"/>
              </a:ext>
            </a:extLst>
          </p:cNvPr>
          <p:cNvGraphicFramePr>
            <a:graphicFrameLocks noGrp="1"/>
          </p:cNvGraphicFramePr>
          <p:nvPr>
            <p:extLst>
              <p:ext uri="{D42A27DB-BD31-4B8C-83A1-F6EECF244321}">
                <p14:modId xmlns:p14="http://schemas.microsoft.com/office/powerpoint/2010/main" val="1498856127"/>
              </p:ext>
            </p:extLst>
          </p:nvPr>
        </p:nvGraphicFramePr>
        <p:xfrm>
          <a:off x="754464" y="4201041"/>
          <a:ext cx="4312056" cy="1786204"/>
        </p:xfrm>
        <a:graphic>
          <a:graphicData uri="http://schemas.openxmlformats.org/drawingml/2006/table">
            <a:tbl>
              <a:tblPr firstRow="1" bandRow="1">
                <a:tableStyleId>{125E5076-3810-47DD-B79F-674D7AD40C01}</a:tableStyleId>
              </a:tblPr>
              <a:tblGrid>
                <a:gridCol w="2842842">
                  <a:extLst>
                    <a:ext uri="{9D8B030D-6E8A-4147-A177-3AD203B41FA5}">
                      <a16:colId xmlns:a16="http://schemas.microsoft.com/office/drawing/2014/main" val="2833845001"/>
                    </a:ext>
                  </a:extLst>
                </a:gridCol>
                <a:gridCol w="1469214">
                  <a:extLst>
                    <a:ext uri="{9D8B030D-6E8A-4147-A177-3AD203B41FA5}">
                      <a16:colId xmlns:a16="http://schemas.microsoft.com/office/drawing/2014/main" val="487971665"/>
                    </a:ext>
                  </a:extLst>
                </a:gridCol>
              </a:tblGrid>
              <a:tr h="429457">
                <a:tc>
                  <a:txBody>
                    <a:bodyPr/>
                    <a:lstStyle/>
                    <a:p>
                      <a:r>
                        <a:rPr lang="en-US" sz="1600" dirty="0"/>
                        <a:t>Key Financial Ratios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t>P/E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283379366"/>
                  </a:ext>
                </a:extLst>
              </a:tr>
              <a:tr h="271605">
                <a:tc>
                  <a:txBody>
                    <a:bodyPr/>
                    <a:lstStyle/>
                    <a:p>
                      <a:r>
                        <a:rPr lang="en-US" sz="1600" dirty="0"/>
                        <a:t>P/B</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14.33</a:t>
                      </a:r>
                    </a:p>
                  </a:txBody>
                  <a:tcPr/>
                </a:tc>
                <a:extLst>
                  <a:ext uri="{0D108BD9-81ED-4DB2-BD59-A6C34878D82A}">
                    <a16:rowId xmlns:a16="http://schemas.microsoft.com/office/drawing/2014/main" val="1456784613"/>
                  </a:ext>
                </a:extLst>
              </a:tr>
              <a:tr h="350907">
                <a:tc>
                  <a:txBody>
                    <a:bodyPr/>
                    <a:lstStyle/>
                    <a:p>
                      <a:r>
                        <a:rPr lang="en-US" sz="1600" dirty="0"/>
                        <a:t>D/E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0.33</a:t>
                      </a:r>
                    </a:p>
                  </a:txBody>
                  <a:tcPr/>
                </a:tc>
                <a:extLst>
                  <a:ext uri="{0D108BD9-81ED-4DB2-BD59-A6C34878D82A}">
                    <a16:rowId xmlns:a16="http://schemas.microsoft.com/office/drawing/2014/main" val="138172741"/>
                  </a:ext>
                </a:extLst>
              </a:tr>
              <a:tr h="277973">
                <a:tc>
                  <a:txBody>
                    <a:bodyPr/>
                    <a:lstStyle/>
                    <a:p>
                      <a:r>
                        <a:rPr lang="en-US" sz="1600" dirty="0"/>
                        <a:t>ROE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-1.34%</a:t>
                      </a:r>
                    </a:p>
                  </a:txBody>
                  <a:tcPr/>
                </a:tc>
                <a:extLst>
                  <a:ext uri="{0D108BD9-81ED-4DB2-BD59-A6C34878D82A}">
                    <a16:rowId xmlns:a16="http://schemas.microsoft.com/office/drawing/2014/main" val="3052879808"/>
                  </a:ext>
                </a:extLst>
              </a:tr>
            </a:tbl>
          </a:graphicData>
        </a:graphic>
      </p:graphicFrame>
      <p:graphicFrame>
        <p:nvGraphicFramePr>
          <p:cNvPr id="8" name="Table 7">
            <a:extLst>
              <a:ext uri="{FF2B5EF4-FFF2-40B4-BE49-F238E27FC236}">
                <a16:creationId xmlns:a16="http://schemas.microsoft.com/office/drawing/2014/main" id="{6EFD1DB2-81AF-EBA2-4F5A-4D2707ECD9AB}"/>
              </a:ext>
            </a:extLst>
          </p:cNvPr>
          <p:cNvGraphicFramePr>
            <a:graphicFrameLocks noGrp="1"/>
          </p:cNvGraphicFramePr>
          <p:nvPr>
            <p:extLst>
              <p:ext uri="{D42A27DB-BD31-4B8C-83A1-F6EECF244321}">
                <p14:modId xmlns:p14="http://schemas.microsoft.com/office/powerpoint/2010/main" val="3222931062"/>
              </p:ext>
            </p:extLst>
          </p:nvPr>
        </p:nvGraphicFramePr>
        <p:xfrm>
          <a:off x="5378198" y="970798"/>
          <a:ext cx="2980186" cy="2225040"/>
        </p:xfrm>
        <a:graphic>
          <a:graphicData uri="http://schemas.openxmlformats.org/drawingml/2006/table">
            <a:tbl>
              <a:tblPr firstRow="1" bandRow="1">
                <a:tableStyleId>{125E5076-3810-47DD-B79F-674D7AD40C01}</a:tableStyleId>
              </a:tblPr>
              <a:tblGrid>
                <a:gridCol w="1651705">
                  <a:extLst>
                    <a:ext uri="{9D8B030D-6E8A-4147-A177-3AD203B41FA5}">
                      <a16:colId xmlns:a16="http://schemas.microsoft.com/office/drawing/2014/main" val="2833845001"/>
                    </a:ext>
                  </a:extLst>
                </a:gridCol>
                <a:gridCol w="1328481">
                  <a:extLst>
                    <a:ext uri="{9D8B030D-6E8A-4147-A177-3AD203B41FA5}">
                      <a16:colId xmlns:a16="http://schemas.microsoft.com/office/drawing/2014/main" val="487971665"/>
                    </a:ext>
                  </a:extLst>
                </a:gridCol>
              </a:tblGrid>
              <a:tr h="0">
                <a:tc>
                  <a:txBody>
                    <a:bodyPr/>
                    <a:lstStyle/>
                    <a:p>
                      <a:r>
                        <a:rPr lang="en-US" sz="1600" dirty="0"/>
                        <a:t>Company Growth</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t>Revenue Growth Rate (YoY)</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21.07%</a:t>
                      </a:r>
                    </a:p>
                  </a:txBody>
                  <a:tcPr/>
                </a:tc>
                <a:extLst>
                  <a:ext uri="{0D108BD9-81ED-4DB2-BD59-A6C34878D82A}">
                    <a16:rowId xmlns:a16="http://schemas.microsoft.com/office/drawing/2014/main" val="4283379366"/>
                  </a:ext>
                </a:extLst>
              </a:tr>
              <a:tr h="271605">
                <a:tc>
                  <a:txBody>
                    <a:bodyPr/>
                    <a:lstStyle/>
                    <a:p>
                      <a:r>
                        <a:rPr lang="en-US" sz="1600" dirty="0"/>
                        <a:t>Earnings Growth Rate (YoY)</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37.86%</a:t>
                      </a:r>
                    </a:p>
                  </a:txBody>
                  <a:tcPr/>
                </a:tc>
                <a:extLst>
                  <a:ext uri="{0D108BD9-81ED-4DB2-BD59-A6C34878D82A}">
                    <a16:rowId xmlns:a16="http://schemas.microsoft.com/office/drawing/2014/main" val="1456784613"/>
                  </a:ext>
                </a:extLst>
              </a:tr>
            </a:tbl>
          </a:graphicData>
        </a:graphic>
      </p:graphicFrame>
      <p:sp>
        <p:nvSpPr>
          <p:cNvPr id="9" name="Rectangle 8">
            <a:extLst>
              <a:ext uri="{FF2B5EF4-FFF2-40B4-BE49-F238E27FC236}">
                <a16:creationId xmlns:a16="http://schemas.microsoft.com/office/drawing/2014/main" id="{48EEC289-52B1-5A0E-CEA8-527EC5D70532}"/>
              </a:ext>
            </a:extLst>
          </p:cNvPr>
          <p:cNvSpPr/>
          <p:nvPr/>
        </p:nvSpPr>
        <p:spPr>
          <a:xfrm>
            <a:off x="8447536" y="2976878"/>
            <a:ext cx="2685420" cy="19706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overvalued</a:t>
            </a:r>
          </a:p>
        </p:txBody>
      </p:sp>
      <p:pic>
        <p:nvPicPr>
          <p:cNvPr id="3" name="Picture 2" descr="A logo for a company&#10;&#10;AI-generated content may be incorrect.">
            <a:extLst>
              <a:ext uri="{FF2B5EF4-FFF2-40B4-BE49-F238E27FC236}">
                <a16:creationId xmlns:a16="http://schemas.microsoft.com/office/drawing/2014/main" id="{B1995A06-CFD4-3F6A-2710-AF15C31E8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357" y="1047956"/>
            <a:ext cx="2698599" cy="1517962"/>
          </a:xfrm>
          <a:prstGeom prst="rect">
            <a:avLst/>
          </a:prstGeom>
        </p:spPr>
      </p:pic>
    </p:spTree>
    <p:extLst>
      <p:ext uri="{BB962C8B-B14F-4D97-AF65-F5344CB8AC3E}">
        <p14:creationId xmlns:p14="http://schemas.microsoft.com/office/powerpoint/2010/main" val="1365134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E3D1A-5317-0E80-B6E5-F8DEA23DC850}"/>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968CE1B-5732-33A0-EFD5-A5853B78BC84}"/>
              </a:ext>
            </a:extLst>
          </p:cNvPr>
          <p:cNvGraphicFramePr>
            <a:graphicFrameLocks noGrp="1"/>
          </p:cNvGraphicFramePr>
          <p:nvPr>
            <p:extLst>
              <p:ext uri="{D42A27DB-BD31-4B8C-83A1-F6EECF244321}">
                <p14:modId xmlns:p14="http://schemas.microsoft.com/office/powerpoint/2010/main" val="2585026822"/>
              </p:ext>
            </p:extLst>
          </p:nvPr>
        </p:nvGraphicFramePr>
        <p:xfrm>
          <a:off x="666045" y="1043041"/>
          <a:ext cx="5429956" cy="4771918"/>
        </p:xfrm>
        <a:graphic>
          <a:graphicData uri="http://schemas.openxmlformats.org/drawingml/2006/table">
            <a:tbl>
              <a:tblPr firstRow="1" bandRow="1">
                <a:tableStyleId>{125E5076-3810-47DD-B79F-674D7AD40C01}</a:tableStyleId>
              </a:tblPr>
              <a:tblGrid>
                <a:gridCol w="2714978">
                  <a:extLst>
                    <a:ext uri="{9D8B030D-6E8A-4147-A177-3AD203B41FA5}">
                      <a16:colId xmlns:a16="http://schemas.microsoft.com/office/drawing/2014/main" val="322861608"/>
                    </a:ext>
                  </a:extLst>
                </a:gridCol>
                <a:gridCol w="2714978">
                  <a:extLst>
                    <a:ext uri="{9D8B030D-6E8A-4147-A177-3AD203B41FA5}">
                      <a16:colId xmlns:a16="http://schemas.microsoft.com/office/drawing/2014/main" val="310928362"/>
                    </a:ext>
                  </a:extLst>
                </a:gridCol>
              </a:tblGrid>
              <a:tr h="410306">
                <a:tc>
                  <a:txBody>
                    <a:bodyPr/>
                    <a:lstStyle/>
                    <a:p>
                      <a:r>
                        <a:rPr lang="en-US" dirty="0"/>
                        <a:t>Financial Ratios</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44137598"/>
                  </a:ext>
                </a:extLst>
              </a:tr>
              <a:tr h="708200">
                <a:tc>
                  <a:txBody>
                    <a:bodyPr/>
                    <a:lstStyle/>
                    <a:p>
                      <a:r>
                        <a:rPr lang="en-US" dirty="0"/>
                        <a:t>EPS Growth Next 5 Years – Over 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20.48%</a:t>
                      </a:r>
                    </a:p>
                  </a:txBody>
                  <a:tcPr>
                    <a:solidFill>
                      <a:srgbClr val="92D050"/>
                    </a:solidFill>
                  </a:tcPr>
                </a:tc>
                <a:extLst>
                  <a:ext uri="{0D108BD9-81ED-4DB2-BD59-A6C34878D82A}">
                    <a16:rowId xmlns:a16="http://schemas.microsoft.com/office/drawing/2014/main" val="1582317047"/>
                  </a:ext>
                </a:extLst>
              </a:tr>
              <a:tr h="708200">
                <a:tc>
                  <a:txBody>
                    <a:bodyPr/>
                    <a:lstStyle/>
                    <a:p>
                      <a:r>
                        <a:rPr lang="en-US" dirty="0"/>
                        <a:t>Return on Equity – Over +15%</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-1.34%</a:t>
                      </a:r>
                    </a:p>
                  </a:txBody>
                  <a:tcPr>
                    <a:solidFill>
                      <a:srgbClr val="FF0000"/>
                    </a:solidFill>
                  </a:tcPr>
                </a:tc>
                <a:extLst>
                  <a:ext uri="{0D108BD9-81ED-4DB2-BD59-A6C34878D82A}">
                    <a16:rowId xmlns:a16="http://schemas.microsoft.com/office/drawing/2014/main" val="1606345081"/>
                  </a:ext>
                </a:extLst>
              </a:tr>
              <a:tr h="410306">
                <a:tc>
                  <a:txBody>
                    <a:bodyPr/>
                    <a:lstStyle/>
                    <a:p>
                      <a:r>
                        <a:rPr lang="en-US" dirty="0"/>
                        <a:t>Debt/Equity – Under 1</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0.33</a:t>
                      </a:r>
                    </a:p>
                  </a:txBody>
                  <a:tcPr>
                    <a:solidFill>
                      <a:srgbClr val="92D050"/>
                    </a:solidFill>
                  </a:tcPr>
                </a:tc>
                <a:extLst>
                  <a:ext uri="{0D108BD9-81ED-4DB2-BD59-A6C34878D82A}">
                    <a16:rowId xmlns:a16="http://schemas.microsoft.com/office/drawing/2014/main" val="1316653365"/>
                  </a:ext>
                </a:extLst>
              </a:tr>
              <a:tr h="708200">
                <a:tc>
                  <a:txBody>
                    <a:bodyPr/>
                    <a:lstStyle/>
                    <a:p>
                      <a:r>
                        <a:rPr lang="en-US" dirty="0"/>
                        <a:t>Sales Growth Past 5 Years – Over 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31.24%</a:t>
                      </a:r>
                    </a:p>
                  </a:txBody>
                  <a:tcPr>
                    <a:solidFill>
                      <a:srgbClr val="92D050"/>
                    </a:solidFill>
                  </a:tcPr>
                </a:tc>
                <a:extLst>
                  <a:ext uri="{0D108BD9-81ED-4DB2-BD59-A6C34878D82A}">
                    <a16:rowId xmlns:a16="http://schemas.microsoft.com/office/drawing/2014/main" val="3291641899"/>
                  </a:ext>
                </a:extLst>
              </a:tr>
              <a:tr h="708200">
                <a:tc>
                  <a:txBody>
                    <a:bodyPr/>
                    <a:lstStyle/>
                    <a:p>
                      <a:r>
                        <a:rPr lang="en-US" dirty="0"/>
                        <a:t>Return On Investment – Over +15%</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-1.02%</a:t>
                      </a:r>
                    </a:p>
                  </a:txBody>
                  <a:tcPr>
                    <a:solidFill>
                      <a:srgbClr val="FF0000"/>
                    </a:solidFill>
                  </a:tcPr>
                </a:tc>
                <a:extLst>
                  <a:ext uri="{0D108BD9-81ED-4DB2-BD59-A6C34878D82A}">
                    <a16:rowId xmlns:a16="http://schemas.microsoft.com/office/drawing/2014/main" val="1614374234"/>
                  </a:ext>
                </a:extLst>
              </a:tr>
              <a:tr h="410306">
                <a:tc>
                  <a:txBody>
                    <a:bodyPr/>
                    <a:lstStyle/>
                    <a:p>
                      <a:r>
                        <a:rPr lang="en-US" dirty="0"/>
                        <a:t>Current Ratio – Over 1</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1.55</a:t>
                      </a:r>
                    </a:p>
                  </a:txBody>
                  <a:tcPr>
                    <a:solidFill>
                      <a:srgbClr val="92D050"/>
                    </a:solidFill>
                  </a:tcPr>
                </a:tc>
                <a:extLst>
                  <a:ext uri="{0D108BD9-81ED-4DB2-BD59-A6C34878D82A}">
                    <a16:rowId xmlns:a16="http://schemas.microsoft.com/office/drawing/2014/main" val="4145553608"/>
                  </a:ext>
                </a:extLst>
              </a:tr>
              <a:tr h="708200">
                <a:tc>
                  <a:txBody>
                    <a:bodyPr/>
                    <a:lstStyle/>
                    <a:p>
                      <a:r>
                        <a:rPr lang="en-US" dirty="0"/>
                        <a:t>EPS Growth Past 5 Years – Over 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a:t>
                      </a:r>
                    </a:p>
                  </a:txBody>
                  <a:tcPr>
                    <a:solidFill>
                      <a:srgbClr val="FF0000"/>
                    </a:solidFill>
                  </a:tcPr>
                </a:tc>
                <a:extLst>
                  <a:ext uri="{0D108BD9-81ED-4DB2-BD59-A6C34878D82A}">
                    <a16:rowId xmlns:a16="http://schemas.microsoft.com/office/drawing/2014/main" val="430916214"/>
                  </a:ext>
                </a:extLst>
              </a:tr>
            </a:tbl>
          </a:graphicData>
        </a:graphic>
      </p:graphicFrame>
      <p:sp>
        <p:nvSpPr>
          <p:cNvPr id="5" name="TextBox 4">
            <a:extLst>
              <a:ext uri="{FF2B5EF4-FFF2-40B4-BE49-F238E27FC236}">
                <a16:creationId xmlns:a16="http://schemas.microsoft.com/office/drawing/2014/main" id="{D7C244A8-3EDA-A095-CEC6-CC6DDEA7FB2C}"/>
              </a:ext>
            </a:extLst>
          </p:cNvPr>
          <p:cNvSpPr txBox="1"/>
          <p:nvPr/>
        </p:nvSpPr>
        <p:spPr>
          <a:xfrm>
            <a:off x="666045" y="417890"/>
            <a:ext cx="6792686" cy="369332"/>
          </a:xfrm>
          <a:prstGeom prst="rect">
            <a:avLst/>
          </a:prstGeom>
          <a:noFill/>
        </p:spPr>
        <p:txBody>
          <a:bodyPr wrap="square" rtlCol="0">
            <a:spAutoFit/>
          </a:bodyPr>
          <a:lstStyle/>
          <a:p>
            <a:r>
              <a:rPr lang="en-US" dirty="0"/>
              <a:t>key financial ratios</a:t>
            </a:r>
          </a:p>
        </p:txBody>
      </p:sp>
      <p:sp>
        <p:nvSpPr>
          <p:cNvPr id="6" name="Rectangle 5">
            <a:extLst>
              <a:ext uri="{FF2B5EF4-FFF2-40B4-BE49-F238E27FC236}">
                <a16:creationId xmlns:a16="http://schemas.microsoft.com/office/drawing/2014/main" id="{7092DC07-80D1-8930-848C-CADB5B5B585E}"/>
              </a:ext>
            </a:extLst>
          </p:cNvPr>
          <p:cNvSpPr/>
          <p:nvPr/>
        </p:nvSpPr>
        <p:spPr>
          <a:xfrm>
            <a:off x="7053943" y="1996751"/>
            <a:ext cx="3741575" cy="2509935"/>
          </a:xfrm>
          <a:prstGeom prst="rect">
            <a:avLst/>
          </a:prstGeom>
          <a:noFill/>
          <a:ln w="952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A075DA1F-C28A-D888-0D77-3869AFD7B700}"/>
              </a:ext>
            </a:extLst>
          </p:cNvPr>
          <p:cNvSpPr txBox="1"/>
          <p:nvPr/>
        </p:nvSpPr>
        <p:spPr>
          <a:xfrm>
            <a:off x="7665097" y="3059668"/>
            <a:ext cx="2519265" cy="369332"/>
          </a:xfrm>
          <a:prstGeom prst="rect">
            <a:avLst/>
          </a:prstGeom>
          <a:noFill/>
        </p:spPr>
        <p:txBody>
          <a:bodyPr wrap="square" rtlCol="0">
            <a:spAutoFit/>
          </a:bodyPr>
          <a:lstStyle/>
          <a:p>
            <a:r>
              <a:rPr lang="en-US" dirty="0"/>
              <a:t>Price target = - </a:t>
            </a:r>
          </a:p>
        </p:txBody>
      </p:sp>
    </p:spTree>
    <p:extLst>
      <p:ext uri="{BB962C8B-B14F-4D97-AF65-F5344CB8AC3E}">
        <p14:creationId xmlns:p14="http://schemas.microsoft.com/office/powerpoint/2010/main" val="3088862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FCD67-B05F-A53A-D3C8-30D0D0C7934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D7B8358-8F3F-955F-A7E5-415003778FF4}"/>
              </a:ext>
            </a:extLst>
          </p:cNvPr>
          <p:cNvSpPr txBox="1"/>
          <p:nvPr/>
        </p:nvSpPr>
        <p:spPr>
          <a:xfrm>
            <a:off x="354563" y="222567"/>
            <a:ext cx="7268547" cy="369332"/>
          </a:xfrm>
          <a:prstGeom prst="rect">
            <a:avLst/>
          </a:prstGeom>
          <a:noFill/>
        </p:spPr>
        <p:txBody>
          <a:bodyPr wrap="square" rtlCol="0">
            <a:spAutoFit/>
          </a:bodyPr>
          <a:lstStyle/>
          <a:p>
            <a:r>
              <a:rPr lang="en-US" dirty="0"/>
              <a:t>Monthly Chart</a:t>
            </a:r>
          </a:p>
        </p:txBody>
      </p:sp>
      <p:pic>
        <p:nvPicPr>
          <p:cNvPr id="3" name="Picture 2">
            <a:extLst>
              <a:ext uri="{FF2B5EF4-FFF2-40B4-BE49-F238E27FC236}">
                <a16:creationId xmlns:a16="http://schemas.microsoft.com/office/drawing/2014/main" id="{108B8471-F592-E159-8B44-DD6F22EF7134}"/>
              </a:ext>
            </a:extLst>
          </p:cNvPr>
          <p:cNvPicPr>
            <a:picLocks noChangeAspect="1"/>
          </p:cNvPicPr>
          <p:nvPr/>
        </p:nvPicPr>
        <p:blipFill>
          <a:blip r:embed="rId2"/>
          <a:stretch>
            <a:fillRect/>
          </a:stretch>
        </p:blipFill>
        <p:spPr>
          <a:xfrm>
            <a:off x="1567543" y="591899"/>
            <a:ext cx="8636539" cy="5885492"/>
          </a:xfrm>
          <a:prstGeom prst="rect">
            <a:avLst/>
          </a:prstGeom>
        </p:spPr>
      </p:pic>
    </p:spTree>
    <p:extLst>
      <p:ext uri="{BB962C8B-B14F-4D97-AF65-F5344CB8AC3E}">
        <p14:creationId xmlns:p14="http://schemas.microsoft.com/office/powerpoint/2010/main" val="2953740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EE5D5-DEFF-9FC9-0ED1-9CD66220C64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DB23A61-FB79-C90A-5922-EAC32DF99526}"/>
              </a:ext>
            </a:extLst>
          </p:cNvPr>
          <p:cNvSpPr txBox="1"/>
          <p:nvPr/>
        </p:nvSpPr>
        <p:spPr>
          <a:xfrm>
            <a:off x="279919" y="212658"/>
            <a:ext cx="7268547" cy="369332"/>
          </a:xfrm>
          <a:prstGeom prst="rect">
            <a:avLst/>
          </a:prstGeom>
          <a:noFill/>
        </p:spPr>
        <p:txBody>
          <a:bodyPr wrap="square" rtlCol="0">
            <a:spAutoFit/>
          </a:bodyPr>
          <a:lstStyle/>
          <a:p>
            <a:r>
              <a:rPr lang="en-US" dirty="0"/>
              <a:t>Weekly Chart</a:t>
            </a:r>
          </a:p>
        </p:txBody>
      </p:sp>
      <p:pic>
        <p:nvPicPr>
          <p:cNvPr id="3" name="Picture 2">
            <a:extLst>
              <a:ext uri="{FF2B5EF4-FFF2-40B4-BE49-F238E27FC236}">
                <a16:creationId xmlns:a16="http://schemas.microsoft.com/office/drawing/2014/main" id="{904823A0-589B-73DB-93AB-92C5D0374949}"/>
              </a:ext>
            </a:extLst>
          </p:cNvPr>
          <p:cNvPicPr>
            <a:picLocks noChangeAspect="1"/>
          </p:cNvPicPr>
          <p:nvPr/>
        </p:nvPicPr>
        <p:blipFill>
          <a:blip r:embed="rId2"/>
          <a:stretch>
            <a:fillRect/>
          </a:stretch>
        </p:blipFill>
        <p:spPr>
          <a:xfrm>
            <a:off x="1690399" y="581990"/>
            <a:ext cx="8811202" cy="5974391"/>
          </a:xfrm>
          <a:prstGeom prst="rect">
            <a:avLst/>
          </a:prstGeom>
        </p:spPr>
      </p:pic>
    </p:spTree>
    <p:extLst>
      <p:ext uri="{BB962C8B-B14F-4D97-AF65-F5344CB8AC3E}">
        <p14:creationId xmlns:p14="http://schemas.microsoft.com/office/powerpoint/2010/main" val="4182135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A7EFF-72EB-F116-D5B7-421D7E93BCC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26B273-E00F-F2B8-3CE2-11A6F1429767}"/>
              </a:ext>
            </a:extLst>
          </p:cNvPr>
          <p:cNvSpPr txBox="1"/>
          <p:nvPr/>
        </p:nvSpPr>
        <p:spPr>
          <a:xfrm>
            <a:off x="429208" y="329003"/>
            <a:ext cx="7268547" cy="369332"/>
          </a:xfrm>
          <a:prstGeom prst="rect">
            <a:avLst/>
          </a:prstGeom>
          <a:noFill/>
        </p:spPr>
        <p:txBody>
          <a:bodyPr wrap="square" rtlCol="0">
            <a:spAutoFit/>
          </a:bodyPr>
          <a:lstStyle/>
          <a:p>
            <a:r>
              <a:rPr lang="en-US" dirty="0"/>
              <a:t>Daily Chart</a:t>
            </a:r>
          </a:p>
        </p:txBody>
      </p:sp>
      <p:pic>
        <p:nvPicPr>
          <p:cNvPr id="3" name="Picture 2">
            <a:extLst>
              <a:ext uri="{FF2B5EF4-FFF2-40B4-BE49-F238E27FC236}">
                <a16:creationId xmlns:a16="http://schemas.microsoft.com/office/drawing/2014/main" id="{DA032CDE-9365-2C13-FE50-9A37A9E73700}"/>
              </a:ext>
            </a:extLst>
          </p:cNvPr>
          <p:cNvPicPr>
            <a:picLocks noChangeAspect="1"/>
          </p:cNvPicPr>
          <p:nvPr/>
        </p:nvPicPr>
        <p:blipFill>
          <a:blip r:embed="rId2"/>
          <a:stretch>
            <a:fillRect/>
          </a:stretch>
        </p:blipFill>
        <p:spPr>
          <a:xfrm>
            <a:off x="4244566" y="802432"/>
            <a:ext cx="6906377" cy="5253135"/>
          </a:xfrm>
          <a:prstGeom prst="rect">
            <a:avLst/>
          </a:prstGeom>
        </p:spPr>
      </p:pic>
      <p:sp>
        <p:nvSpPr>
          <p:cNvPr id="5" name="TextBox 4">
            <a:extLst>
              <a:ext uri="{FF2B5EF4-FFF2-40B4-BE49-F238E27FC236}">
                <a16:creationId xmlns:a16="http://schemas.microsoft.com/office/drawing/2014/main" id="{A63B92E1-A57A-A745-A9A1-99135AFDB801}"/>
              </a:ext>
            </a:extLst>
          </p:cNvPr>
          <p:cNvSpPr txBox="1"/>
          <p:nvPr/>
        </p:nvSpPr>
        <p:spPr>
          <a:xfrm>
            <a:off x="331238" y="1007706"/>
            <a:ext cx="3601615" cy="452431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UNH sank and is currently lying above the $300 support level</a:t>
            </a:r>
          </a:p>
          <a:p>
            <a:r>
              <a:rPr lang="en-US" sz="1600" u="sng" dirty="0">
                <a:latin typeface="Times New Roman" panose="02020603050405020304" pitchFamily="18" charset="0"/>
                <a:cs typeface="Times New Roman" panose="02020603050405020304" pitchFamily="18" charset="0"/>
              </a:rPr>
              <a:t>Key observations:</a:t>
            </a:r>
          </a:p>
          <a:p>
            <a:endParaRPr lang="en-US" sz="1600"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Upward channel</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RSI in the high 30s, plenty of space for further upside</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Candlestick closely following 8 SMA in daily charts, indicating momentum</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2 gaps indicate that eventually they will get filled with an upside price move </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67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99D4CE5-57BC-A243-FDC5-BA6C93378F86}"/>
              </a:ext>
            </a:extLst>
          </p:cNvPr>
          <p:cNvSpPr>
            <a:spLocks noGrp="1"/>
          </p:cNvSpPr>
          <p:nvPr>
            <p:ph idx="1"/>
          </p:nvPr>
        </p:nvSpPr>
        <p:spPr>
          <a:xfrm>
            <a:off x="656253" y="1763485"/>
            <a:ext cx="9850015" cy="4469364"/>
          </a:xfrm>
        </p:spPr>
        <p:txBody>
          <a:bodyPr>
            <a:normAutofit/>
          </a:bodyPr>
          <a:lstStyle/>
          <a:p>
            <a:pPr marL="0" lvl="0" indent="0" eaLnBrk="0" fontAlgn="base" hangingPunct="0">
              <a:lnSpc>
                <a:spcPct val="100000"/>
              </a:lnSpc>
              <a:spcBef>
                <a:spcPct val="0"/>
              </a:spcBef>
              <a:spcAft>
                <a:spcPct val="0"/>
              </a:spcAft>
              <a:buClrTx/>
              <a:buSzTx/>
              <a:buNone/>
            </a:pPr>
            <a:r>
              <a:rPr lang="en-US" altLang="en-US" sz="800" dirty="0">
                <a:latin typeface="+mj-lt"/>
              </a:rPr>
              <a:t> </a:t>
            </a:r>
            <a:r>
              <a:rPr lang="en-US" altLang="en-US" sz="2600" dirty="0">
                <a:latin typeface="+mj-lt"/>
              </a:rPr>
              <a:t>Recent News (2024–2025)</a:t>
            </a:r>
          </a:p>
          <a:p>
            <a:pPr marL="0" lvl="0" indent="0" eaLnBrk="0" fontAlgn="base" hangingPunct="0">
              <a:lnSpc>
                <a:spcPct val="100000"/>
              </a:lnSpc>
              <a:spcBef>
                <a:spcPct val="0"/>
              </a:spcBef>
              <a:spcAft>
                <a:spcPct val="0"/>
              </a:spcAft>
              <a:buClrTx/>
              <a:buSzTx/>
              <a:buFontTx/>
              <a:buChar char="•"/>
            </a:pPr>
            <a:r>
              <a:rPr lang="en-US" altLang="en-US" sz="1600" dirty="0" err="1">
                <a:latin typeface="+mj-lt"/>
              </a:rPr>
              <a:t>IonQ</a:t>
            </a:r>
            <a:r>
              <a:rPr lang="en-US" altLang="en-US" sz="1600" dirty="0">
                <a:latin typeface="+mj-lt"/>
              </a:rPr>
              <a:t> announced a #1 commercial quantum computer with 35 algorithmic qubits.</a:t>
            </a:r>
          </a:p>
          <a:p>
            <a:pPr marL="0" lvl="0" indent="0" eaLnBrk="0" fontAlgn="base" hangingPunct="0">
              <a:lnSpc>
                <a:spcPct val="100000"/>
              </a:lnSpc>
              <a:spcBef>
                <a:spcPct val="0"/>
              </a:spcBef>
              <a:spcAft>
                <a:spcPct val="0"/>
              </a:spcAft>
              <a:buClrTx/>
              <a:buSzTx/>
              <a:buFontTx/>
              <a:buChar char="•"/>
            </a:pPr>
            <a:r>
              <a:rPr lang="en-US" altLang="en-US" sz="1600" dirty="0">
                <a:latin typeface="+mj-lt"/>
              </a:rPr>
              <a:t>IBM's Condor chip hit 1,121 qubits — a major leap toward scalability.</a:t>
            </a:r>
          </a:p>
          <a:p>
            <a:pPr marL="0" lvl="0" indent="0" eaLnBrk="0" fontAlgn="base" hangingPunct="0">
              <a:lnSpc>
                <a:spcPct val="100000"/>
              </a:lnSpc>
              <a:spcBef>
                <a:spcPct val="0"/>
              </a:spcBef>
              <a:spcAft>
                <a:spcPct val="0"/>
              </a:spcAft>
              <a:buClrTx/>
              <a:buSzTx/>
              <a:buFontTx/>
              <a:buChar char="•"/>
            </a:pPr>
            <a:r>
              <a:rPr lang="en-US" altLang="en-US" sz="1600" dirty="0">
                <a:latin typeface="+mj-lt"/>
              </a:rPr>
              <a:t>U.S. government approved $1.2B in quantum funding through the CHIPS and Science Act.</a:t>
            </a:r>
          </a:p>
          <a:p>
            <a:pPr marL="0" lvl="0" indent="0" eaLnBrk="0" fontAlgn="base" hangingPunct="0">
              <a:lnSpc>
                <a:spcPct val="100000"/>
              </a:lnSpc>
              <a:spcBef>
                <a:spcPct val="0"/>
              </a:spcBef>
              <a:spcAft>
                <a:spcPct val="0"/>
              </a:spcAft>
              <a:buClrTx/>
              <a:buSzTx/>
              <a:buFontTx/>
              <a:buChar char="•"/>
            </a:pPr>
            <a:r>
              <a:rPr lang="en-US" altLang="en-US" sz="1600" dirty="0">
                <a:latin typeface="+mj-lt"/>
              </a:rPr>
              <a:t>Amazon &amp; Microsoft launched Quantum Cloud platforms, making access global.</a:t>
            </a:r>
          </a:p>
          <a:p>
            <a:pPr marL="0" lvl="0" indent="0" eaLnBrk="0" fontAlgn="base" hangingPunct="0">
              <a:lnSpc>
                <a:spcPct val="100000"/>
              </a:lnSpc>
              <a:spcBef>
                <a:spcPct val="0"/>
              </a:spcBef>
              <a:spcAft>
                <a:spcPct val="0"/>
              </a:spcAft>
              <a:buClrTx/>
              <a:buSzTx/>
              <a:buNone/>
            </a:pPr>
            <a:endParaRPr lang="en-US" altLang="en-US" sz="1400" dirty="0">
              <a:latin typeface="+mj-lt"/>
            </a:endParaRPr>
          </a:p>
          <a:p>
            <a:pPr marL="0" lvl="0" indent="0" eaLnBrk="0" fontAlgn="base" hangingPunct="0">
              <a:lnSpc>
                <a:spcPct val="100000"/>
              </a:lnSpc>
              <a:spcBef>
                <a:spcPct val="0"/>
              </a:spcBef>
              <a:spcAft>
                <a:spcPct val="0"/>
              </a:spcAft>
              <a:buClrTx/>
              <a:buSzTx/>
              <a:buNone/>
            </a:pPr>
            <a:r>
              <a:rPr lang="en-US" altLang="en-US" sz="2600" dirty="0">
                <a:latin typeface="+mj-lt"/>
              </a:rPr>
              <a:t>The Future of Quantum Computing</a:t>
            </a:r>
          </a:p>
          <a:p>
            <a:pPr marL="0" lvl="0" indent="0" eaLnBrk="0" fontAlgn="base" hangingPunct="0">
              <a:lnSpc>
                <a:spcPct val="100000"/>
              </a:lnSpc>
              <a:spcBef>
                <a:spcPct val="0"/>
              </a:spcBef>
              <a:spcAft>
                <a:spcPct val="0"/>
              </a:spcAft>
              <a:buClrTx/>
              <a:buSzTx/>
              <a:buFontTx/>
              <a:buChar char="•"/>
            </a:pPr>
            <a:r>
              <a:rPr lang="en-US" altLang="en-US" sz="1600" dirty="0">
                <a:latin typeface="+mj-lt"/>
              </a:rPr>
              <a:t>2025–2030: From “lab curiosity” to commercial value.</a:t>
            </a:r>
          </a:p>
          <a:p>
            <a:pPr marL="0" lvl="0" indent="0" eaLnBrk="0" fontAlgn="base" hangingPunct="0">
              <a:lnSpc>
                <a:spcPct val="100000"/>
              </a:lnSpc>
              <a:spcBef>
                <a:spcPct val="0"/>
              </a:spcBef>
              <a:spcAft>
                <a:spcPct val="0"/>
              </a:spcAft>
              <a:buClrTx/>
              <a:buSzTx/>
              <a:buFontTx/>
              <a:buChar char="•"/>
            </a:pPr>
            <a:r>
              <a:rPr lang="en-US" altLang="en-US" sz="1600" dirty="0">
                <a:latin typeface="+mj-lt"/>
              </a:rPr>
              <a:t>Key themes: Error correction breakthroughs, hybrid quantum-AI models, and </a:t>
            </a:r>
            <a:r>
              <a:rPr lang="en-US" altLang="en-US" sz="1600" dirty="0" err="1">
                <a:latin typeface="+mj-lt"/>
              </a:rPr>
              <a:t>QaaS</a:t>
            </a:r>
            <a:r>
              <a:rPr lang="en-US" altLang="en-US" sz="1600" dirty="0">
                <a:latin typeface="+mj-lt"/>
              </a:rPr>
              <a:t> monetization.</a:t>
            </a:r>
          </a:p>
          <a:p>
            <a:pPr marL="0" lvl="0" indent="0" eaLnBrk="0" fontAlgn="base" hangingPunct="0">
              <a:lnSpc>
                <a:spcPct val="100000"/>
              </a:lnSpc>
              <a:spcBef>
                <a:spcPct val="0"/>
              </a:spcBef>
              <a:spcAft>
                <a:spcPct val="0"/>
              </a:spcAft>
              <a:buClrTx/>
              <a:buSzTx/>
              <a:buFontTx/>
              <a:buChar char="•"/>
            </a:pPr>
            <a:r>
              <a:rPr lang="en-US" altLang="en-US" sz="1600" dirty="0">
                <a:latin typeface="+mj-lt"/>
              </a:rPr>
              <a:t>By 2035, quantum could add $450B–$850B in global value (BCG).</a:t>
            </a:r>
          </a:p>
          <a:p>
            <a:pPr marL="0" lvl="0" indent="0" eaLnBrk="0" fontAlgn="base" hangingPunct="0">
              <a:lnSpc>
                <a:spcPct val="100000"/>
              </a:lnSpc>
              <a:spcBef>
                <a:spcPct val="0"/>
              </a:spcBef>
              <a:spcAft>
                <a:spcPct val="0"/>
              </a:spcAft>
              <a:buClrTx/>
              <a:buSzTx/>
              <a:buNone/>
            </a:pPr>
            <a:endParaRPr lang="en-US" altLang="en-US" sz="1400" dirty="0">
              <a:latin typeface="+mj-lt"/>
            </a:endParaRPr>
          </a:p>
          <a:p>
            <a:pPr marL="0" lvl="0" indent="0" eaLnBrk="0" fontAlgn="base" hangingPunct="0">
              <a:lnSpc>
                <a:spcPct val="100000"/>
              </a:lnSpc>
              <a:spcBef>
                <a:spcPct val="0"/>
              </a:spcBef>
              <a:spcAft>
                <a:spcPct val="0"/>
              </a:spcAft>
              <a:buClrTx/>
              <a:buSzTx/>
              <a:buNone/>
            </a:pPr>
            <a:r>
              <a:rPr lang="en-US" altLang="en-US" sz="2400" dirty="0">
                <a:latin typeface="+mj-lt"/>
              </a:rPr>
              <a:t>Bonus Insight: Quantum x Finance</a:t>
            </a:r>
          </a:p>
          <a:p>
            <a:pPr marL="0" lvl="0" indent="0" eaLnBrk="0" fontAlgn="base" hangingPunct="0">
              <a:lnSpc>
                <a:spcPct val="100000"/>
              </a:lnSpc>
              <a:spcBef>
                <a:spcPct val="0"/>
              </a:spcBef>
              <a:spcAft>
                <a:spcPct val="0"/>
              </a:spcAft>
              <a:buClrTx/>
              <a:buSzTx/>
              <a:buFontTx/>
              <a:buChar char="•"/>
            </a:pPr>
            <a:r>
              <a:rPr lang="en-US" altLang="en-US" sz="1600" dirty="0">
                <a:latin typeface="+mj-lt"/>
              </a:rPr>
              <a:t>Portfolio optimization, risk modeling, and fraud detection could be transformed.</a:t>
            </a:r>
          </a:p>
          <a:p>
            <a:pPr marL="0" lvl="0" indent="0" eaLnBrk="0" fontAlgn="base" hangingPunct="0">
              <a:lnSpc>
                <a:spcPct val="100000"/>
              </a:lnSpc>
              <a:spcBef>
                <a:spcPct val="0"/>
              </a:spcBef>
              <a:spcAft>
                <a:spcPct val="0"/>
              </a:spcAft>
              <a:buClrTx/>
              <a:buSzTx/>
              <a:buFontTx/>
              <a:buChar char="•"/>
            </a:pPr>
            <a:r>
              <a:rPr lang="en-US" altLang="en-US" sz="1600" dirty="0">
                <a:latin typeface="+mj-lt"/>
              </a:rPr>
              <a:t>Early investors in quantum infrastructure could capture venture-like returns as adoption scales.</a:t>
            </a:r>
          </a:p>
          <a:p>
            <a:pPr marL="0" lvl="0" indent="0" eaLnBrk="0" fontAlgn="base" hangingPunct="0">
              <a:lnSpc>
                <a:spcPct val="100000"/>
              </a:lnSpc>
              <a:spcBef>
                <a:spcPct val="0"/>
              </a:spcBef>
              <a:spcAft>
                <a:spcPct val="0"/>
              </a:spcAft>
              <a:buClrTx/>
              <a:buSzTx/>
              <a:buNone/>
            </a:pPr>
            <a:endParaRPr lang="en-US" altLang="en-US" dirty="0">
              <a:latin typeface="+mj-lt"/>
            </a:endParaRPr>
          </a:p>
          <a:p>
            <a:endParaRPr lang="en-US" dirty="0">
              <a:latin typeface="+mj-lt"/>
            </a:endParaRPr>
          </a:p>
        </p:txBody>
      </p:sp>
      <p:sp>
        <p:nvSpPr>
          <p:cNvPr id="8" name="Title 7">
            <a:extLst>
              <a:ext uri="{FF2B5EF4-FFF2-40B4-BE49-F238E27FC236}">
                <a16:creationId xmlns:a16="http://schemas.microsoft.com/office/drawing/2014/main" id="{5167EBFD-8E7D-1D42-9745-BFAB7F1E8E18}"/>
              </a:ext>
            </a:extLst>
          </p:cNvPr>
          <p:cNvSpPr>
            <a:spLocks noGrp="1"/>
          </p:cNvSpPr>
          <p:nvPr>
            <p:ph type="title"/>
          </p:nvPr>
        </p:nvSpPr>
        <p:spPr>
          <a:xfrm>
            <a:off x="656253" y="1457442"/>
            <a:ext cx="10879494" cy="744582"/>
          </a:xfrm>
        </p:spPr>
        <p:txBody>
          <a:bodyPr>
            <a:normAutofit fontScale="90000"/>
          </a:bodyPr>
          <a:lstStyle/>
          <a:p>
            <a:r>
              <a:rPr lang="en-US" altLang="en-US" b="1" dirty="0"/>
              <a:t>Recent Developments &amp; The Future Outlook</a:t>
            </a:r>
            <a:br>
              <a:rPr lang="en-US" altLang="en-US" b="1" dirty="0"/>
            </a:br>
            <a:endParaRPr lang="en-US" dirty="0"/>
          </a:p>
        </p:txBody>
      </p:sp>
    </p:spTree>
    <p:extLst>
      <p:ext uri="{BB962C8B-B14F-4D97-AF65-F5344CB8AC3E}">
        <p14:creationId xmlns:p14="http://schemas.microsoft.com/office/powerpoint/2010/main" val="1808226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D7F7D-6470-6C8C-EC15-3A20363E8B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2BBAEE1-8D29-A494-6B0D-DA12EF253146}"/>
              </a:ext>
            </a:extLst>
          </p:cNvPr>
          <p:cNvSpPr txBox="1"/>
          <p:nvPr/>
        </p:nvSpPr>
        <p:spPr>
          <a:xfrm>
            <a:off x="513184" y="380609"/>
            <a:ext cx="7268547" cy="369332"/>
          </a:xfrm>
          <a:prstGeom prst="rect">
            <a:avLst/>
          </a:prstGeom>
          <a:noFill/>
        </p:spPr>
        <p:txBody>
          <a:bodyPr wrap="square" rtlCol="0">
            <a:spAutoFit/>
          </a:bodyPr>
          <a:lstStyle/>
          <a:p>
            <a:r>
              <a:rPr lang="en-US" dirty="0"/>
              <a:t>Qualitative Analysis</a:t>
            </a:r>
          </a:p>
        </p:txBody>
      </p:sp>
      <p:sp>
        <p:nvSpPr>
          <p:cNvPr id="2" name="Rectangle 1">
            <a:extLst>
              <a:ext uri="{FF2B5EF4-FFF2-40B4-BE49-F238E27FC236}">
                <a16:creationId xmlns:a16="http://schemas.microsoft.com/office/drawing/2014/main" id="{716D35FF-7CCC-E526-BDE5-374919F3A0E2}"/>
              </a:ext>
            </a:extLst>
          </p:cNvPr>
          <p:cNvSpPr/>
          <p:nvPr/>
        </p:nvSpPr>
        <p:spPr>
          <a:xfrm>
            <a:off x="597159" y="951722"/>
            <a:ext cx="5141168" cy="50758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Arial" panose="020B0604020202020204" pitchFamily="34" charset="0"/>
              <a:buChar char="•"/>
            </a:pPr>
            <a:r>
              <a:rPr lang="en-US" dirty="0" err="1"/>
              <a:t>Hubspot</a:t>
            </a:r>
            <a:r>
              <a:rPr lang="en-US" dirty="0"/>
              <a:t> Insider Sold Shares Worth $364,690, According to a Recent SEC Filing</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HubSpot Is Maintained at Overweight by Wells Fargo</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2A5AA8EF-CA2D-CE7C-5C7C-12A676E456D9}"/>
              </a:ext>
            </a:extLst>
          </p:cNvPr>
          <p:cNvSpPr/>
          <p:nvPr/>
        </p:nvSpPr>
        <p:spPr>
          <a:xfrm>
            <a:off x="6257729" y="998376"/>
            <a:ext cx="4733732" cy="50758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Fear of rising inflation due to an increase in oil prices and political tension</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Fed holds rates steady, stays on track for 2 cuts in 2025 </a:t>
            </a:r>
          </a:p>
        </p:txBody>
      </p:sp>
    </p:spTree>
    <p:extLst>
      <p:ext uri="{BB962C8B-B14F-4D97-AF65-F5344CB8AC3E}">
        <p14:creationId xmlns:p14="http://schemas.microsoft.com/office/powerpoint/2010/main" val="2078487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46558-6A12-CE2F-28BC-65E4A8CDF08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4995D2B-0E05-17C3-0C7B-D7CF042B453B}"/>
              </a:ext>
            </a:extLst>
          </p:cNvPr>
          <p:cNvSpPr txBox="1"/>
          <p:nvPr/>
        </p:nvSpPr>
        <p:spPr>
          <a:xfrm>
            <a:off x="513184" y="380609"/>
            <a:ext cx="7268547" cy="369332"/>
          </a:xfrm>
          <a:prstGeom prst="rect">
            <a:avLst/>
          </a:prstGeom>
          <a:noFill/>
        </p:spPr>
        <p:txBody>
          <a:bodyPr wrap="square" rtlCol="0">
            <a:spAutoFit/>
          </a:bodyPr>
          <a:lstStyle/>
          <a:p>
            <a:r>
              <a:rPr lang="en-US" dirty="0"/>
              <a:t>Investment Recommendation</a:t>
            </a:r>
          </a:p>
        </p:txBody>
      </p:sp>
      <p:sp>
        <p:nvSpPr>
          <p:cNvPr id="2" name="Rectangle 1">
            <a:extLst>
              <a:ext uri="{FF2B5EF4-FFF2-40B4-BE49-F238E27FC236}">
                <a16:creationId xmlns:a16="http://schemas.microsoft.com/office/drawing/2014/main" id="{209F317A-CEF3-CE5B-A414-567081B8F5EC}"/>
              </a:ext>
            </a:extLst>
          </p:cNvPr>
          <p:cNvSpPr/>
          <p:nvPr/>
        </p:nvSpPr>
        <p:spPr>
          <a:xfrm>
            <a:off x="690465" y="1630265"/>
            <a:ext cx="4478693" cy="301638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HOLD</a:t>
            </a:r>
          </a:p>
        </p:txBody>
      </p:sp>
      <p:sp>
        <p:nvSpPr>
          <p:cNvPr id="3" name="Rectangle 2">
            <a:extLst>
              <a:ext uri="{FF2B5EF4-FFF2-40B4-BE49-F238E27FC236}">
                <a16:creationId xmlns:a16="http://schemas.microsoft.com/office/drawing/2014/main" id="{0B7C5708-976F-6248-A52D-A064C1E1DB5A}"/>
              </a:ext>
            </a:extLst>
          </p:cNvPr>
          <p:cNvSpPr/>
          <p:nvPr/>
        </p:nvSpPr>
        <p:spPr>
          <a:xfrm>
            <a:off x="5784980" y="749941"/>
            <a:ext cx="4917232" cy="53149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defTabSz="914400" eaLnBrk="0" fontAlgn="base" hangingPunct="0">
              <a:spcBef>
                <a:spcPct val="0"/>
              </a:spcBef>
              <a:spcAft>
                <a:spcPct val="0"/>
              </a:spcAft>
            </a:pPr>
            <a:r>
              <a:rPr lang="en-US" altLang="en-US" b="1" u="sng" dirty="0">
                <a:solidFill>
                  <a:schemeClr val="tx1"/>
                </a:solidFill>
                <a:latin typeface="Times New Roman" panose="02020603050405020304" pitchFamily="18" charset="0"/>
                <a:cs typeface="Times New Roman" panose="02020603050405020304" pitchFamily="18" charset="0"/>
              </a:rPr>
              <a:t>Fundamentals:</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High P/B ratio, which shows overvaluation</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Negative earnings per share are mainly due to its aggressive investment for future growth</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Good cash flow</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High earnings growth rate</a:t>
            </a:r>
          </a:p>
          <a:p>
            <a:pPr lvl="0" defTabSz="914400" eaLnBrk="0" fontAlgn="base" hangingPunct="0">
              <a:spcBef>
                <a:spcPct val="0"/>
              </a:spcBef>
              <a:spcAft>
                <a:spcPct val="0"/>
              </a:spcAft>
            </a:pPr>
            <a:r>
              <a:rPr lang="en-US" altLang="en-US" b="1" u="sng" dirty="0" err="1">
                <a:solidFill>
                  <a:schemeClr val="tx1"/>
                </a:solidFill>
                <a:latin typeface="Times New Roman" panose="02020603050405020304" pitchFamily="18" charset="0"/>
                <a:cs typeface="Times New Roman" panose="02020603050405020304" pitchFamily="18" charset="0"/>
              </a:rPr>
              <a:t>Technicals</a:t>
            </a:r>
            <a:r>
              <a:rPr lang="en-US" altLang="en-US" b="1" u="sng" dirty="0">
                <a:solidFill>
                  <a:schemeClr val="tx1"/>
                </a:solidFill>
                <a:latin typeface="Times New Roman" panose="02020603050405020304" pitchFamily="18" charset="0"/>
                <a:cs typeface="Times New Roman" panose="02020603050405020304" pitchFamily="18" charset="0"/>
              </a:rPr>
              <a:t>:</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The stock broke the $600 support level and is heading towards the $500 monthly support level</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It may find support on the outer trend line, major support at $500 where the long-term trend line also intersects </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RSI is down, may come down a little bit further before the stock gets oversold</a:t>
            </a:r>
          </a:p>
          <a:p>
            <a:pPr lvl="0" defTabSz="914400" eaLnBrk="0" fontAlgn="base" hangingPunct="0">
              <a:spcBef>
                <a:spcPct val="0"/>
              </a:spcBef>
              <a:spcAft>
                <a:spcPct val="0"/>
              </a:spcAft>
            </a:pPr>
            <a:r>
              <a:rPr lang="en-US" altLang="en-US" b="1" u="sng" dirty="0">
                <a:solidFill>
                  <a:schemeClr val="tx1"/>
                </a:solidFill>
                <a:latin typeface="Times New Roman" panose="02020603050405020304" pitchFamily="18" charset="0"/>
                <a:cs typeface="Times New Roman" panose="02020603050405020304" pitchFamily="18" charset="0"/>
              </a:rPr>
              <a:t>Macro &amp; Industry:</a:t>
            </a:r>
          </a:p>
          <a:p>
            <a:pPr marL="285750" indent="-285750" defTabSz="914400" eaLnBrk="0" fontAlgn="base" hangingPunct="0">
              <a:spcBef>
                <a:spcPct val="0"/>
              </a:spcBef>
              <a:spcAft>
                <a:spcPct val="0"/>
              </a:spcAft>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Currently global tensions are impacting all market (fears of inflation and interest rates)</a:t>
            </a:r>
          </a:p>
          <a:p>
            <a:pPr marL="285750" lvl="0" indent="-285750" defTabSz="914400" eaLnBrk="0" fontAlgn="base" hangingPunct="0">
              <a:spcBef>
                <a:spcPct val="0"/>
              </a:spcBef>
              <a:spcAft>
                <a:spcPct val="0"/>
              </a:spcAft>
              <a:buFont typeface="Arial" panose="020B0604020202020204" pitchFamily="34" charset="0"/>
              <a:buChar char="•"/>
            </a:pPr>
            <a:endParaRPr lang="en-US" altLang="en-US" b="1" u="sng" dirty="0">
              <a:solidFill>
                <a:schemeClr val="tx1"/>
              </a:solidFill>
              <a:latin typeface="Times New Roman" panose="02020603050405020304" pitchFamily="18" charset="0"/>
              <a:cs typeface="Times New Roman" panose="02020603050405020304" pitchFamily="18" charset="0"/>
            </a:endParaRPr>
          </a:p>
          <a:p>
            <a:pPr algn="ctr"/>
            <a:endParaRPr lang="en-US" dirty="0"/>
          </a:p>
        </p:txBody>
      </p:sp>
      <p:sp>
        <p:nvSpPr>
          <p:cNvPr id="5" name="Rectangle 4">
            <a:extLst>
              <a:ext uri="{FF2B5EF4-FFF2-40B4-BE49-F238E27FC236}">
                <a16:creationId xmlns:a16="http://schemas.microsoft.com/office/drawing/2014/main" id="{2C16A31D-06D0-44CC-EAFE-0D48419B2155}"/>
              </a:ext>
            </a:extLst>
          </p:cNvPr>
          <p:cNvSpPr/>
          <p:nvPr/>
        </p:nvSpPr>
        <p:spPr>
          <a:xfrm>
            <a:off x="1026367" y="4795935"/>
            <a:ext cx="3722915" cy="5878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Good buying opportunity at $500</a:t>
            </a:r>
          </a:p>
        </p:txBody>
      </p:sp>
    </p:spTree>
    <p:extLst>
      <p:ext uri="{BB962C8B-B14F-4D97-AF65-F5344CB8AC3E}">
        <p14:creationId xmlns:p14="http://schemas.microsoft.com/office/powerpoint/2010/main" val="933452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6D25BF-4C87-3727-667D-FDABA0BD6306}"/>
              </a:ext>
            </a:extLst>
          </p:cNvPr>
          <p:cNvSpPr txBox="1"/>
          <p:nvPr/>
        </p:nvSpPr>
        <p:spPr>
          <a:xfrm>
            <a:off x="662471" y="407908"/>
            <a:ext cx="8808097" cy="369332"/>
          </a:xfrm>
          <a:prstGeom prst="rect">
            <a:avLst/>
          </a:prstGeom>
          <a:noFill/>
        </p:spPr>
        <p:txBody>
          <a:bodyPr wrap="square" rtlCol="0">
            <a:spAutoFit/>
          </a:bodyPr>
          <a:lstStyle/>
          <a:p>
            <a:r>
              <a:rPr lang="en-US" dirty="0"/>
              <a:t>Fundamental Analysis</a:t>
            </a:r>
          </a:p>
        </p:txBody>
      </p:sp>
      <p:graphicFrame>
        <p:nvGraphicFramePr>
          <p:cNvPr id="5" name="Table 4">
            <a:extLst>
              <a:ext uri="{FF2B5EF4-FFF2-40B4-BE49-F238E27FC236}">
                <a16:creationId xmlns:a16="http://schemas.microsoft.com/office/drawing/2014/main" id="{9F0BF07C-36C1-5735-B883-FDBCB20510A0}"/>
              </a:ext>
            </a:extLst>
          </p:cNvPr>
          <p:cNvGraphicFramePr>
            <a:graphicFrameLocks noGrp="1"/>
          </p:cNvGraphicFramePr>
          <p:nvPr>
            <p:extLst>
              <p:ext uri="{D42A27DB-BD31-4B8C-83A1-F6EECF244321}">
                <p14:modId xmlns:p14="http://schemas.microsoft.com/office/powerpoint/2010/main" val="127751030"/>
              </p:ext>
            </p:extLst>
          </p:nvPr>
        </p:nvGraphicFramePr>
        <p:xfrm>
          <a:off x="754464" y="970591"/>
          <a:ext cx="4312057" cy="3082856"/>
        </p:xfrm>
        <a:graphic>
          <a:graphicData uri="http://schemas.openxmlformats.org/drawingml/2006/table">
            <a:tbl>
              <a:tblPr firstRow="1" bandRow="1">
                <a:tableStyleId>{125E5076-3810-47DD-B79F-674D7AD40C01}</a:tableStyleId>
              </a:tblPr>
              <a:tblGrid>
                <a:gridCol w="2321879">
                  <a:extLst>
                    <a:ext uri="{9D8B030D-6E8A-4147-A177-3AD203B41FA5}">
                      <a16:colId xmlns:a16="http://schemas.microsoft.com/office/drawing/2014/main" val="2833845001"/>
                    </a:ext>
                  </a:extLst>
                </a:gridCol>
                <a:gridCol w="1990178">
                  <a:extLst>
                    <a:ext uri="{9D8B030D-6E8A-4147-A177-3AD203B41FA5}">
                      <a16:colId xmlns:a16="http://schemas.microsoft.com/office/drawing/2014/main" val="487971665"/>
                    </a:ext>
                  </a:extLst>
                </a:gridCol>
              </a:tblGrid>
              <a:tr h="464575">
                <a:tc>
                  <a:txBody>
                    <a:bodyPr/>
                    <a:lstStyle/>
                    <a:p>
                      <a:r>
                        <a:rPr lang="en-US" sz="1600" dirty="0"/>
                        <a:t>Stock overview</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98101">
                <a:tc>
                  <a:txBody>
                    <a:bodyPr/>
                    <a:lstStyle/>
                    <a:p>
                      <a:r>
                        <a:rPr lang="en-US" sz="1600" dirty="0"/>
                        <a:t>Stock Ticker</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HIMS</a:t>
                      </a:r>
                    </a:p>
                  </a:txBody>
                  <a:tcPr/>
                </a:tc>
                <a:extLst>
                  <a:ext uri="{0D108BD9-81ED-4DB2-BD59-A6C34878D82A}">
                    <a16:rowId xmlns:a16="http://schemas.microsoft.com/office/drawing/2014/main" val="4283379366"/>
                  </a:ext>
                </a:extLst>
              </a:tr>
              <a:tr h="731703">
                <a:tc>
                  <a:txBody>
                    <a:bodyPr/>
                    <a:lstStyle/>
                    <a:p>
                      <a:r>
                        <a:rPr lang="en-US" sz="1600" dirty="0"/>
                        <a:t>Company name</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Hims</a:t>
                      </a:r>
                      <a:r>
                        <a:rPr lang="en-US" sz="1600" dirty="0"/>
                        <a:t> &amp; Hers Health, Inc </a:t>
                      </a:r>
                    </a:p>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56784613"/>
                  </a:ext>
                </a:extLst>
              </a:tr>
              <a:tr h="660186">
                <a:tc>
                  <a:txBody>
                    <a:bodyPr/>
                    <a:lstStyle/>
                    <a:p>
                      <a:r>
                        <a:rPr lang="en-US" sz="1600" dirty="0"/>
                        <a:t>Industry</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Household &amp; Personal Products</a:t>
                      </a:r>
                    </a:p>
                  </a:txBody>
                  <a:tcPr/>
                </a:tc>
                <a:extLst>
                  <a:ext uri="{0D108BD9-81ED-4DB2-BD59-A6C34878D82A}">
                    <a16:rowId xmlns:a16="http://schemas.microsoft.com/office/drawing/2014/main" val="138172741"/>
                  </a:ext>
                </a:extLst>
              </a:tr>
              <a:tr h="464575">
                <a:tc>
                  <a:txBody>
                    <a:bodyPr/>
                    <a:lstStyle/>
                    <a:p>
                      <a:r>
                        <a:rPr lang="en-US" sz="1600" dirty="0"/>
                        <a:t>Current stock price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58.82</a:t>
                      </a:r>
                    </a:p>
                  </a:txBody>
                  <a:tcPr/>
                </a:tc>
                <a:extLst>
                  <a:ext uri="{0D108BD9-81ED-4DB2-BD59-A6C34878D82A}">
                    <a16:rowId xmlns:a16="http://schemas.microsoft.com/office/drawing/2014/main" val="3052879808"/>
                  </a:ext>
                </a:extLst>
              </a:tr>
              <a:tr h="298101">
                <a:tc>
                  <a:txBody>
                    <a:bodyPr/>
                    <a:lstStyle/>
                    <a:p>
                      <a:r>
                        <a:rPr lang="en-US" sz="1600" dirty="0"/>
                        <a:t>Market Cap</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13.17 B</a:t>
                      </a:r>
                    </a:p>
                  </a:txBody>
                  <a:tcPr/>
                </a:tc>
                <a:extLst>
                  <a:ext uri="{0D108BD9-81ED-4DB2-BD59-A6C34878D82A}">
                    <a16:rowId xmlns:a16="http://schemas.microsoft.com/office/drawing/2014/main" val="214677616"/>
                  </a:ext>
                </a:extLst>
              </a:tr>
            </a:tbl>
          </a:graphicData>
        </a:graphic>
      </p:graphicFrame>
      <p:graphicFrame>
        <p:nvGraphicFramePr>
          <p:cNvPr id="6" name="Table 5">
            <a:extLst>
              <a:ext uri="{FF2B5EF4-FFF2-40B4-BE49-F238E27FC236}">
                <a16:creationId xmlns:a16="http://schemas.microsoft.com/office/drawing/2014/main" id="{1C5590C1-B72A-5DB8-92BC-EBD90AB4A5FE}"/>
              </a:ext>
            </a:extLst>
          </p:cNvPr>
          <p:cNvGraphicFramePr>
            <a:graphicFrameLocks noGrp="1"/>
          </p:cNvGraphicFramePr>
          <p:nvPr>
            <p:extLst>
              <p:ext uri="{D42A27DB-BD31-4B8C-83A1-F6EECF244321}">
                <p14:modId xmlns:p14="http://schemas.microsoft.com/office/powerpoint/2010/main" val="623682671"/>
              </p:ext>
            </p:extLst>
          </p:nvPr>
        </p:nvGraphicFramePr>
        <p:xfrm>
          <a:off x="5378198" y="3429000"/>
          <a:ext cx="2980186" cy="2651760"/>
        </p:xfrm>
        <a:graphic>
          <a:graphicData uri="http://schemas.openxmlformats.org/drawingml/2006/table">
            <a:tbl>
              <a:tblPr firstRow="1" bandRow="1">
                <a:tableStyleId>{125E5076-3810-47DD-B79F-674D7AD40C01}</a:tableStyleId>
              </a:tblPr>
              <a:tblGrid>
                <a:gridCol w="1567774">
                  <a:extLst>
                    <a:ext uri="{9D8B030D-6E8A-4147-A177-3AD203B41FA5}">
                      <a16:colId xmlns:a16="http://schemas.microsoft.com/office/drawing/2014/main" val="2833845001"/>
                    </a:ext>
                  </a:extLst>
                </a:gridCol>
                <a:gridCol w="1412412">
                  <a:extLst>
                    <a:ext uri="{9D8B030D-6E8A-4147-A177-3AD203B41FA5}">
                      <a16:colId xmlns:a16="http://schemas.microsoft.com/office/drawing/2014/main" val="487971665"/>
                    </a:ext>
                  </a:extLst>
                </a:gridCol>
              </a:tblGrid>
              <a:tr h="429457">
                <a:tc>
                  <a:txBody>
                    <a:bodyPr/>
                    <a:lstStyle/>
                    <a:p>
                      <a:r>
                        <a:rPr lang="en-US" sz="1600" dirty="0"/>
                        <a:t>Financials</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t>In thousands</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t>Revenue (Last year)</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1,476.51</a:t>
                      </a:r>
                    </a:p>
                  </a:txBody>
                  <a:tcPr/>
                </a:tc>
                <a:extLst>
                  <a:ext uri="{0D108BD9-81ED-4DB2-BD59-A6C34878D82A}">
                    <a16:rowId xmlns:a16="http://schemas.microsoft.com/office/drawing/2014/main" val="4283379366"/>
                  </a:ext>
                </a:extLst>
              </a:tr>
              <a:tr h="412954">
                <a:tc>
                  <a:txBody>
                    <a:bodyPr/>
                    <a:lstStyle/>
                    <a:p>
                      <a:r>
                        <a:rPr lang="en-US" sz="1600" dirty="0"/>
                        <a:t>Net Income (Last year)</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126.04</a:t>
                      </a:r>
                    </a:p>
                  </a:txBody>
                  <a:tcPr/>
                </a:tc>
                <a:extLst>
                  <a:ext uri="{0D108BD9-81ED-4DB2-BD59-A6C34878D82A}">
                    <a16:rowId xmlns:a16="http://schemas.microsoft.com/office/drawing/2014/main" val="1456784613"/>
                  </a:ext>
                </a:extLst>
              </a:tr>
              <a:tr h="0">
                <a:tc>
                  <a:txBody>
                    <a:bodyPr/>
                    <a:lstStyle/>
                    <a:p>
                      <a:r>
                        <a:rPr lang="en-US" sz="1600" dirty="0"/>
                        <a:t>EPS</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0.69</a:t>
                      </a:r>
                    </a:p>
                  </a:txBody>
                  <a:tcPr/>
                </a:tc>
                <a:extLst>
                  <a:ext uri="{0D108BD9-81ED-4DB2-BD59-A6C34878D82A}">
                    <a16:rowId xmlns:a16="http://schemas.microsoft.com/office/drawing/2014/main" val="138172741"/>
                  </a:ext>
                </a:extLst>
              </a:tr>
              <a:tr h="0">
                <a:tc>
                  <a:txBody>
                    <a:bodyPr/>
                    <a:lstStyle/>
                    <a:p>
                      <a:r>
                        <a:rPr lang="en-US" sz="1600" dirty="0"/>
                        <a:t>Dividend Yield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052879808"/>
                  </a:ext>
                </a:extLst>
              </a:tr>
            </a:tbl>
          </a:graphicData>
        </a:graphic>
      </p:graphicFrame>
      <p:graphicFrame>
        <p:nvGraphicFramePr>
          <p:cNvPr id="7" name="Table 6">
            <a:extLst>
              <a:ext uri="{FF2B5EF4-FFF2-40B4-BE49-F238E27FC236}">
                <a16:creationId xmlns:a16="http://schemas.microsoft.com/office/drawing/2014/main" id="{9737522F-C681-4345-84E2-84CBA28E9702}"/>
              </a:ext>
            </a:extLst>
          </p:cNvPr>
          <p:cNvGraphicFramePr>
            <a:graphicFrameLocks noGrp="1"/>
          </p:cNvGraphicFramePr>
          <p:nvPr>
            <p:extLst>
              <p:ext uri="{D42A27DB-BD31-4B8C-83A1-F6EECF244321}">
                <p14:modId xmlns:p14="http://schemas.microsoft.com/office/powerpoint/2010/main" val="1354473769"/>
              </p:ext>
            </p:extLst>
          </p:nvPr>
        </p:nvGraphicFramePr>
        <p:xfrm>
          <a:off x="754464" y="4201041"/>
          <a:ext cx="4312056" cy="1786204"/>
        </p:xfrm>
        <a:graphic>
          <a:graphicData uri="http://schemas.openxmlformats.org/drawingml/2006/table">
            <a:tbl>
              <a:tblPr firstRow="1" bandRow="1">
                <a:tableStyleId>{125E5076-3810-47DD-B79F-674D7AD40C01}</a:tableStyleId>
              </a:tblPr>
              <a:tblGrid>
                <a:gridCol w="2842842">
                  <a:extLst>
                    <a:ext uri="{9D8B030D-6E8A-4147-A177-3AD203B41FA5}">
                      <a16:colId xmlns:a16="http://schemas.microsoft.com/office/drawing/2014/main" val="2833845001"/>
                    </a:ext>
                  </a:extLst>
                </a:gridCol>
                <a:gridCol w="1469214">
                  <a:extLst>
                    <a:ext uri="{9D8B030D-6E8A-4147-A177-3AD203B41FA5}">
                      <a16:colId xmlns:a16="http://schemas.microsoft.com/office/drawing/2014/main" val="487971665"/>
                    </a:ext>
                  </a:extLst>
                </a:gridCol>
              </a:tblGrid>
              <a:tr h="429457">
                <a:tc>
                  <a:txBody>
                    <a:bodyPr/>
                    <a:lstStyle/>
                    <a:p>
                      <a:r>
                        <a:rPr lang="en-US" sz="1600" dirty="0"/>
                        <a:t>Key Financial Ratios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t>P/E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85.65</a:t>
                      </a:r>
                    </a:p>
                  </a:txBody>
                  <a:tcPr/>
                </a:tc>
                <a:extLst>
                  <a:ext uri="{0D108BD9-81ED-4DB2-BD59-A6C34878D82A}">
                    <a16:rowId xmlns:a16="http://schemas.microsoft.com/office/drawing/2014/main" val="4283379366"/>
                  </a:ext>
                </a:extLst>
              </a:tr>
              <a:tr h="271605">
                <a:tc>
                  <a:txBody>
                    <a:bodyPr/>
                    <a:lstStyle/>
                    <a:p>
                      <a:r>
                        <a:rPr lang="en-US" sz="1600" dirty="0"/>
                        <a:t>P/B</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23.95</a:t>
                      </a:r>
                    </a:p>
                  </a:txBody>
                  <a:tcPr/>
                </a:tc>
                <a:extLst>
                  <a:ext uri="{0D108BD9-81ED-4DB2-BD59-A6C34878D82A}">
                    <a16:rowId xmlns:a16="http://schemas.microsoft.com/office/drawing/2014/main" val="1456784613"/>
                  </a:ext>
                </a:extLst>
              </a:tr>
              <a:tr h="350907">
                <a:tc>
                  <a:txBody>
                    <a:bodyPr/>
                    <a:lstStyle/>
                    <a:p>
                      <a:r>
                        <a:rPr lang="en-US" sz="1600" dirty="0"/>
                        <a:t>D/E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0.12</a:t>
                      </a:r>
                    </a:p>
                  </a:txBody>
                  <a:tcPr/>
                </a:tc>
                <a:extLst>
                  <a:ext uri="{0D108BD9-81ED-4DB2-BD59-A6C34878D82A}">
                    <a16:rowId xmlns:a16="http://schemas.microsoft.com/office/drawing/2014/main" val="138172741"/>
                  </a:ext>
                </a:extLst>
              </a:tr>
              <a:tr h="277973">
                <a:tc>
                  <a:txBody>
                    <a:bodyPr/>
                    <a:lstStyle/>
                    <a:p>
                      <a:r>
                        <a:rPr lang="en-US" sz="1600" dirty="0"/>
                        <a:t>ROE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36.79%</a:t>
                      </a:r>
                    </a:p>
                  </a:txBody>
                  <a:tcPr/>
                </a:tc>
                <a:extLst>
                  <a:ext uri="{0D108BD9-81ED-4DB2-BD59-A6C34878D82A}">
                    <a16:rowId xmlns:a16="http://schemas.microsoft.com/office/drawing/2014/main" val="3052879808"/>
                  </a:ext>
                </a:extLst>
              </a:tr>
            </a:tbl>
          </a:graphicData>
        </a:graphic>
      </p:graphicFrame>
      <p:graphicFrame>
        <p:nvGraphicFramePr>
          <p:cNvPr id="8" name="Table 7">
            <a:extLst>
              <a:ext uri="{FF2B5EF4-FFF2-40B4-BE49-F238E27FC236}">
                <a16:creationId xmlns:a16="http://schemas.microsoft.com/office/drawing/2014/main" id="{EF3321CE-FFE2-B82A-1F23-8580FE91E152}"/>
              </a:ext>
            </a:extLst>
          </p:cNvPr>
          <p:cNvGraphicFramePr>
            <a:graphicFrameLocks noGrp="1"/>
          </p:cNvGraphicFramePr>
          <p:nvPr>
            <p:extLst>
              <p:ext uri="{D42A27DB-BD31-4B8C-83A1-F6EECF244321}">
                <p14:modId xmlns:p14="http://schemas.microsoft.com/office/powerpoint/2010/main" val="2406030445"/>
              </p:ext>
            </p:extLst>
          </p:nvPr>
        </p:nvGraphicFramePr>
        <p:xfrm>
          <a:off x="5378198" y="970798"/>
          <a:ext cx="2980186" cy="2225040"/>
        </p:xfrm>
        <a:graphic>
          <a:graphicData uri="http://schemas.openxmlformats.org/drawingml/2006/table">
            <a:tbl>
              <a:tblPr firstRow="1" bandRow="1">
                <a:tableStyleId>{125E5076-3810-47DD-B79F-674D7AD40C01}</a:tableStyleId>
              </a:tblPr>
              <a:tblGrid>
                <a:gridCol w="1651705">
                  <a:extLst>
                    <a:ext uri="{9D8B030D-6E8A-4147-A177-3AD203B41FA5}">
                      <a16:colId xmlns:a16="http://schemas.microsoft.com/office/drawing/2014/main" val="2833845001"/>
                    </a:ext>
                  </a:extLst>
                </a:gridCol>
                <a:gridCol w="1328481">
                  <a:extLst>
                    <a:ext uri="{9D8B030D-6E8A-4147-A177-3AD203B41FA5}">
                      <a16:colId xmlns:a16="http://schemas.microsoft.com/office/drawing/2014/main" val="487971665"/>
                    </a:ext>
                  </a:extLst>
                </a:gridCol>
              </a:tblGrid>
              <a:tr h="0">
                <a:tc>
                  <a:txBody>
                    <a:bodyPr/>
                    <a:lstStyle/>
                    <a:p>
                      <a:r>
                        <a:rPr lang="en-US" sz="1600" dirty="0"/>
                        <a:t>Company Growth</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t>Revenue Growth Rate (YoY)</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69.32%</a:t>
                      </a:r>
                    </a:p>
                  </a:txBody>
                  <a:tcPr/>
                </a:tc>
                <a:extLst>
                  <a:ext uri="{0D108BD9-81ED-4DB2-BD59-A6C34878D82A}">
                    <a16:rowId xmlns:a16="http://schemas.microsoft.com/office/drawing/2014/main" val="4283379366"/>
                  </a:ext>
                </a:extLst>
              </a:tr>
              <a:tr h="271605">
                <a:tc>
                  <a:txBody>
                    <a:bodyPr/>
                    <a:lstStyle/>
                    <a:p>
                      <a:r>
                        <a:rPr lang="en-US" sz="1600" dirty="0"/>
                        <a:t>Earnings Growth Rate (YoY)</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581.82%</a:t>
                      </a:r>
                    </a:p>
                  </a:txBody>
                  <a:tcPr/>
                </a:tc>
                <a:extLst>
                  <a:ext uri="{0D108BD9-81ED-4DB2-BD59-A6C34878D82A}">
                    <a16:rowId xmlns:a16="http://schemas.microsoft.com/office/drawing/2014/main" val="1456784613"/>
                  </a:ext>
                </a:extLst>
              </a:tr>
            </a:tbl>
          </a:graphicData>
        </a:graphic>
      </p:graphicFrame>
      <p:sp>
        <p:nvSpPr>
          <p:cNvPr id="9" name="Rectangle 8">
            <a:extLst>
              <a:ext uri="{FF2B5EF4-FFF2-40B4-BE49-F238E27FC236}">
                <a16:creationId xmlns:a16="http://schemas.microsoft.com/office/drawing/2014/main" id="{9A5DC6BB-097C-2FDE-DE49-564084C1A2A9}"/>
              </a:ext>
            </a:extLst>
          </p:cNvPr>
          <p:cNvSpPr/>
          <p:nvPr/>
        </p:nvSpPr>
        <p:spPr>
          <a:xfrm>
            <a:off x="8808099" y="2341983"/>
            <a:ext cx="2192693" cy="19706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Overvalued</a:t>
            </a:r>
          </a:p>
        </p:txBody>
      </p:sp>
      <p:pic>
        <p:nvPicPr>
          <p:cNvPr id="13" name="Picture 12" descr="A black and white text&#10;&#10;AI-generated content may be incorrect.">
            <a:extLst>
              <a:ext uri="{FF2B5EF4-FFF2-40B4-BE49-F238E27FC236}">
                <a16:creationId xmlns:a16="http://schemas.microsoft.com/office/drawing/2014/main" id="{4181730E-D63F-F0F3-16FE-3A08F2961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3416" y="899097"/>
            <a:ext cx="2642058" cy="1321029"/>
          </a:xfrm>
          <a:prstGeom prst="rect">
            <a:avLst/>
          </a:prstGeom>
        </p:spPr>
      </p:pic>
    </p:spTree>
    <p:extLst>
      <p:ext uri="{BB962C8B-B14F-4D97-AF65-F5344CB8AC3E}">
        <p14:creationId xmlns:p14="http://schemas.microsoft.com/office/powerpoint/2010/main" val="149167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12D1738-E7F6-9D7F-8A10-7F1721C7265F}"/>
              </a:ext>
            </a:extLst>
          </p:cNvPr>
          <p:cNvGraphicFramePr>
            <a:graphicFrameLocks noGrp="1"/>
          </p:cNvGraphicFramePr>
          <p:nvPr>
            <p:extLst>
              <p:ext uri="{D42A27DB-BD31-4B8C-83A1-F6EECF244321}">
                <p14:modId xmlns:p14="http://schemas.microsoft.com/office/powerpoint/2010/main" val="231011909"/>
              </p:ext>
            </p:extLst>
          </p:nvPr>
        </p:nvGraphicFramePr>
        <p:xfrm>
          <a:off x="666045" y="1043041"/>
          <a:ext cx="5429956" cy="4771918"/>
        </p:xfrm>
        <a:graphic>
          <a:graphicData uri="http://schemas.openxmlformats.org/drawingml/2006/table">
            <a:tbl>
              <a:tblPr firstRow="1" bandRow="1">
                <a:tableStyleId>{125E5076-3810-47DD-B79F-674D7AD40C01}</a:tableStyleId>
              </a:tblPr>
              <a:tblGrid>
                <a:gridCol w="2714978">
                  <a:extLst>
                    <a:ext uri="{9D8B030D-6E8A-4147-A177-3AD203B41FA5}">
                      <a16:colId xmlns:a16="http://schemas.microsoft.com/office/drawing/2014/main" val="322861608"/>
                    </a:ext>
                  </a:extLst>
                </a:gridCol>
                <a:gridCol w="2714978">
                  <a:extLst>
                    <a:ext uri="{9D8B030D-6E8A-4147-A177-3AD203B41FA5}">
                      <a16:colId xmlns:a16="http://schemas.microsoft.com/office/drawing/2014/main" val="310928362"/>
                    </a:ext>
                  </a:extLst>
                </a:gridCol>
              </a:tblGrid>
              <a:tr h="410306">
                <a:tc>
                  <a:txBody>
                    <a:bodyPr/>
                    <a:lstStyle/>
                    <a:p>
                      <a:r>
                        <a:rPr lang="en-US" dirty="0"/>
                        <a:t>Financial Ratios</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44137598"/>
                  </a:ext>
                </a:extLst>
              </a:tr>
              <a:tr h="708200">
                <a:tc>
                  <a:txBody>
                    <a:bodyPr/>
                    <a:lstStyle/>
                    <a:p>
                      <a:r>
                        <a:rPr lang="en-US" dirty="0"/>
                        <a:t>EPS Growth Next 5 Years – Over 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34.58%</a:t>
                      </a:r>
                    </a:p>
                  </a:txBody>
                  <a:tcPr>
                    <a:solidFill>
                      <a:srgbClr val="92D050"/>
                    </a:solidFill>
                  </a:tcPr>
                </a:tc>
                <a:extLst>
                  <a:ext uri="{0D108BD9-81ED-4DB2-BD59-A6C34878D82A}">
                    <a16:rowId xmlns:a16="http://schemas.microsoft.com/office/drawing/2014/main" val="1582317047"/>
                  </a:ext>
                </a:extLst>
              </a:tr>
              <a:tr h="708200">
                <a:tc>
                  <a:txBody>
                    <a:bodyPr/>
                    <a:lstStyle/>
                    <a:p>
                      <a:r>
                        <a:rPr lang="en-US" dirty="0"/>
                        <a:t>Return on Equity – Over +15%</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36.79%</a:t>
                      </a:r>
                    </a:p>
                  </a:txBody>
                  <a:tcPr>
                    <a:solidFill>
                      <a:srgbClr val="92D050"/>
                    </a:solidFill>
                  </a:tcPr>
                </a:tc>
                <a:extLst>
                  <a:ext uri="{0D108BD9-81ED-4DB2-BD59-A6C34878D82A}">
                    <a16:rowId xmlns:a16="http://schemas.microsoft.com/office/drawing/2014/main" val="1606345081"/>
                  </a:ext>
                </a:extLst>
              </a:tr>
              <a:tr h="410306">
                <a:tc>
                  <a:txBody>
                    <a:bodyPr/>
                    <a:lstStyle/>
                    <a:p>
                      <a:r>
                        <a:rPr lang="en-US" dirty="0"/>
                        <a:t>Debt/Equity – Under 1</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0.12</a:t>
                      </a:r>
                    </a:p>
                  </a:txBody>
                  <a:tcPr>
                    <a:solidFill>
                      <a:srgbClr val="92D050"/>
                    </a:solidFill>
                  </a:tcPr>
                </a:tc>
                <a:extLst>
                  <a:ext uri="{0D108BD9-81ED-4DB2-BD59-A6C34878D82A}">
                    <a16:rowId xmlns:a16="http://schemas.microsoft.com/office/drawing/2014/main" val="1316653365"/>
                  </a:ext>
                </a:extLst>
              </a:tr>
              <a:tr h="708200">
                <a:tc>
                  <a:txBody>
                    <a:bodyPr/>
                    <a:lstStyle/>
                    <a:p>
                      <a:r>
                        <a:rPr lang="en-US" dirty="0"/>
                        <a:t>Sales Growth Past 5 Years – Over 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a:t>
                      </a:r>
                    </a:p>
                  </a:txBody>
                  <a:tcPr>
                    <a:solidFill>
                      <a:srgbClr val="FF0000"/>
                    </a:solidFill>
                  </a:tcPr>
                </a:tc>
                <a:extLst>
                  <a:ext uri="{0D108BD9-81ED-4DB2-BD59-A6C34878D82A}">
                    <a16:rowId xmlns:a16="http://schemas.microsoft.com/office/drawing/2014/main" val="3291641899"/>
                  </a:ext>
                </a:extLst>
              </a:tr>
              <a:tr h="708200">
                <a:tc>
                  <a:txBody>
                    <a:bodyPr/>
                    <a:lstStyle/>
                    <a:p>
                      <a:r>
                        <a:rPr lang="en-US" dirty="0"/>
                        <a:t>Return On Investment – Over +15%</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27.00%</a:t>
                      </a:r>
                    </a:p>
                  </a:txBody>
                  <a:tcPr>
                    <a:solidFill>
                      <a:srgbClr val="92D050"/>
                    </a:solidFill>
                  </a:tcPr>
                </a:tc>
                <a:extLst>
                  <a:ext uri="{0D108BD9-81ED-4DB2-BD59-A6C34878D82A}">
                    <a16:rowId xmlns:a16="http://schemas.microsoft.com/office/drawing/2014/main" val="1614374234"/>
                  </a:ext>
                </a:extLst>
              </a:tr>
              <a:tr h="410306">
                <a:tc>
                  <a:txBody>
                    <a:bodyPr/>
                    <a:lstStyle/>
                    <a:p>
                      <a:r>
                        <a:rPr lang="en-US" dirty="0"/>
                        <a:t>Current Ratio – Over 1</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1.59</a:t>
                      </a:r>
                    </a:p>
                  </a:txBody>
                  <a:tcPr>
                    <a:solidFill>
                      <a:srgbClr val="92D050"/>
                    </a:solidFill>
                  </a:tcPr>
                </a:tc>
                <a:extLst>
                  <a:ext uri="{0D108BD9-81ED-4DB2-BD59-A6C34878D82A}">
                    <a16:rowId xmlns:a16="http://schemas.microsoft.com/office/drawing/2014/main" val="4145553608"/>
                  </a:ext>
                </a:extLst>
              </a:tr>
              <a:tr h="708200">
                <a:tc>
                  <a:txBody>
                    <a:bodyPr/>
                    <a:lstStyle/>
                    <a:p>
                      <a:r>
                        <a:rPr lang="en-US" dirty="0"/>
                        <a:t>EPS Growth Past 5 Years – Over 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17.22%</a:t>
                      </a:r>
                    </a:p>
                  </a:txBody>
                  <a:tcPr>
                    <a:solidFill>
                      <a:srgbClr val="92D050"/>
                    </a:solidFill>
                  </a:tcPr>
                </a:tc>
                <a:extLst>
                  <a:ext uri="{0D108BD9-81ED-4DB2-BD59-A6C34878D82A}">
                    <a16:rowId xmlns:a16="http://schemas.microsoft.com/office/drawing/2014/main" val="430916214"/>
                  </a:ext>
                </a:extLst>
              </a:tr>
            </a:tbl>
          </a:graphicData>
        </a:graphic>
      </p:graphicFrame>
      <p:sp>
        <p:nvSpPr>
          <p:cNvPr id="5" name="TextBox 4">
            <a:extLst>
              <a:ext uri="{FF2B5EF4-FFF2-40B4-BE49-F238E27FC236}">
                <a16:creationId xmlns:a16="http://schemas.microsoft.com/office/drawing/2014/main" id="{06C511E0-AAF3-0EE5-6911-26C2B0AA7058}"/>
              </a:ext>
            </a:extLst>
          </p:cNvPr>
          <p:cNvSpPr txBox="1"/>
          <p:nvPr/>
        </p:nvSpPr>
        <p:spPr>
          <a:xfrm>
            <a:off x="666045" y="417890"/>
            <a:ext cx="6792686" cy="369332"/>
          </a:xfrm>
          <a:prstGeom prst="rect">
            <a:avLst/>
          </a:prstGeom>
          <a:noFill/>
        </p:spPr>
        <p:txBody>
          <a:bodyPr wrap="square" rtlCol="0">
            <a:spAutoFit/>
          </a:bodyPr>
          <a:lstStyle/>
          <a:p>
            <a:r>
              <a:rPr lang="en-US" dirty="0"/>
              <a:t>key financial ratios</a:t>
            </a:r>
          </a:p>
        </p:txBody>
      </p:sp>
      <p:sp>
        <p:nvSpPr>
          <p:cNvPr id="6" name="Rectangle 5">
            <a:extLst>
              <a:ext uri="{FF2B5EF4-FFF2-40B4-BE49-F238E27FC236}">
                <a16:creationId xmlns:a16="http://schemas.microsoft.com/office/drawing/2014/main" id="{E1C2A6A0-0D21-262D-A079-9420B929D7FC}"/>
              </a:ext>
            </a:extLst>
          </p:cNvPr>
          <p:cNvSpPr/>
          <p:nvPr/>
        </p:nvSpPr>
        <p:spPr>
          <a:xfrm>
            <a:off x="7053943" y="1996751"/>
            <a:ext cx="3741575" cy="2509935"/>
          </a:xfrm>
          <a:prstGeom prst="rect">
            <a:avLst/>
          </a:prstGeom>
          <a:noFill/>
          <a:ln w="952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45E0C836-0DEF-6277-45E7-F554B3FB4F8E}"/>
              </a:ext>
            </a:extLst>
          </p:cNvPr>
          <p:cNvSpPr txBox="1"/>
          <p:nvPr/>
        </p:nvSpPr>
        <p:spPr>
          <a:xfrm>
            <a:off x="7665097" y="3059668"/>
            <a:ext cx="2519265" cy="369332"/>
          </a:xfrm>
          <a:prstGeom prst="rect">
            <a:avLst/>
          </a:prstGeom>
          <a:noFill/>
        </p:spPr>
        <p:txBody>
          <a:bodyPr wrap="square" rtlCol="0">
            <a:spAutoFit/>
          </a:bodyPr>
          <a:lstStyle/>
          <a:p>
            <a:r>
              <a:rPr lang="en-US" dirty="0"/>
              <a:t>Price target = 76.31</a:t>
            </a:r>
          </a:p>
        </p:txBody>
      </p:sp>
    </p:spTree>
    <p:extLst>
      <p:ext uri="{BB962C8B-B14F-4D97-AF65-F5344CB8AC3E}">
        <p14:creationId xmlns:p14="http://schemas.microsoft.com/office/powerpoint/2010/main" val="418109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D69202-516E-1D55-5F2F-705101DED4B4}"/>
              </a:ext>
            </a:extLst>
          </p:cNvPr>
          <p:cNvSpPr txBox="1"/>
          <p:nvPr/>
        </p:nvSpPr>
        <p:spPr>
          <a:xfrm>
            <a:off x="298579" y="175335"/>
            <a:ext cx="7268547" cy="369332"/>
          </a:xfrm>
          <a:prstGeom prst="rect">
            <a:avLst/>
          </a:prstGeom>
          <a:noFill/>
        </p:spPr>
        <p:txBody>
          <a:bodyPr wrap="square" rtlCol="0">
            <a:spAutoFit/>
          </a:bodyPr>
          <a:lstStyle/>
          <a:p>
            <a:r>
              <a:rPr lang="en-US" dirty="0"/>
              <a:t>Monthly Chart</a:t>
            </a:r>
          </a:p>
        </p:txBody>
      </p:sp>
      <p:pic>
        <p:nvPicPr>
          <p:cNvPr id="8" name="Picture 7">
            <a:extLst>
              <a:ext uri="{FF2B5EF4-FFF2-40B4-BE49-F238E27FC236}">
                <a16:creationId xmlns:a16="http://schemas.microsoft.com/office/drawing/2014/main" id="{DF8B814E-926A-2256-2241-CEEE0EB6B844}"/>
              </a:ext>
            </a:extLst>
          </p:cNvPr>
          <p:cNvPicPr>
            <a:picLocks noChangeAspect="1"/>
          </p:cNvPicPr>
          <p:nvPr/>
        </p:nvPicPr>
        <p:blipFill>
          <a:blip r:embed="rId2"/>
          <a:stretch>
            <a:fillRect/>
          </a:stretch>
        </p:blipFill>
        <p:spPr>
          <a:xfrm>
            <a:off x="1738949" y="544667"/>
            <a:ext cx="8714102" cy="5858900"/>
          </a:xfrm>
          <a:prstGeom prst="rect">
            <a:avLst/>
          </a:prstGeom>
        </p:spPr>
      </p:pic>
    </p:spTree>
    <p:extLst>
      <p:ext uri="{BB962C8B-B14F-4D97-AF65-F5344CB8AC3E}">
        <p14:creationId xmlns:p14="http://schemas.microsoft.com/office/powerpoint/2010/main" val="160515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8951F-17C7-129C-9E30-2DF7B9411C7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CFE0038-D80E-F958-C41E-492E8DB65938}"/>
              </a:ext>
            </a:extLst>
          </p:cNvPr>
          <p:cNvSpPr txBox="1"/>
          <p:nvPr/>
        </p:nvSpPr>
        <p:spPr>
          <a:xfrm>
            <a:off x="513184" y="380609"/>
            <a:ext cx="7268547" cy="369332"/>
          </a:xfrm>
          <a:prstGeom prst="rect">
            <a:avLst/>
          </a:prstGeom>
          <a:noFill/>
        </p:spPr>
        <p:txBody>
          <a:bodyPr wrap="square" rtlCol="0">
            <a:spAutoFit/>
          </a:bodyPr>
          <a:lstStyle/>
          <a:p>
            <a:r>
              <a:rPr lang="en-US" dirty="0"/>
              <a:t>Weekly Chart</a:t>
            </a:r>
          </a:p>
        </p:txBody>
      </p:sp>
      <p:pic>
        <p:nvPicPr>
          <p:cNvPr id="3" name="Picture 2">
            <a:extLst>
              <a:ext uri="{FF2B5EF4-FFF2-40B4-BE49-F238E27FC236}">
                <a16:creationId xmlns:a16="http://schemas.microsoft.com/office/drawing/2014/main" id="{97960C73-3C1B-5510-0B37-66A4538092AF}"/>
              </a:ext>
            </a:extLst>
          </p:cNvPr>
          <p:cNvPicPr>
            <a:picLocks noChangeAspect="1"/>
          </p:cNvPicPr>
          <p:nvPr/>
        </p:nvPicPr>
        <p:blipFill>
          <a:blip r:embed="rId2"/>
          <a:stretch>
            <a:fillRect/>
          </a:stretch>
        </p:blipFill>
        <p:spPr>
          <a:xfrm>
            <a:off x="1534097" y="749941"/>
            <a:ext cx="8395535" cy="5673011"/>
          </a:xfrm>
          <a:prstGeom prst="rect">
            <a:avLst/>
          </a:prstGeom>
        </p:spPr>
      </p:pic>
    </p:spTree>
    <p:extLst>
      <p:ext uri="{BB962C8B-B14F-4D97-AF65-F5344CB8AC3E}">
        <p14:creationId xmlns:p14="http://schemas.microsoft.com/office/powerpoint/2010/main" val="235206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BA5A0-8B8A-B918-E526-68FD6BE7517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207D8A4-6D4D-84FD-AC0A-23C2571D5BF7}"/>
              </a:ext>
            </a:extLst>
          </p:cNvPr>
          <p:cNvSpPr txBox="1"/>
          <p:nvPr/>
        </p:nvSpPr>
        <p:spPr>
          <a:xfrm>
            <a:off x="278227" y="274479"/>
            <a:ext cx="7268547" cy="369332"/>
          </a:xfrm>
          <a:prstGeom prst="rect">
            <a:avLst/>
          </a:prstGeom>
          <a:noFill/>
        </p:spPr>
        <p:txBody>
          <a:bodyPr wrap="square" rtlCol="0">
            <a:spAutoFit/>
          </a:bodyPr>
          <a:lstStyle/>
          <a:p>
            <a:r>
              <a:rPr lang="en-US" dirty="0"/>
              <a:t>Daily Chart</a:t>
            </a:r>
          </a:p>
        </p:txBody>
      </p:sp>
      <p:pic>
        <p:nvPicPr>
          <p:cNvPr id="3" name="Picture 2">
            <a:extLst>
              <a:ext uri="{FF2B5EF4-FFF2-40B4-BE49-F238E27FC236}">
                <a16:creationId xmlns:a16="http://schemas.microsoft.com/office/drawing/2014/main" id="{E6A72105-F9B9-1CE7-BA85-F0C695614DDE}"/>
              </a:ext>
            </a:extLst>
          </p:cNvPr>
          <p:cNvPicPr>
            <a:picLocks noChangeAspect="1"/>
          </p:cNvPicPr>
          <p:nvPr/>
        </p:nvPicPr>
        <p:blipFill>
          <a:blip r:embed="rId2"/>
          <a:stretch>
            <a:fillRect/>
          </a:stretch>
        </p:blipFill>
        <p:spPr>
          <a:xfrm>
            <a:off x="4008781" y="643811"/>
            <a:ext cx="7191335" cy="5374433"/>
          </a:xfrm>
          <a:prstGeom prst="rect">
            <a:avLst/>
          </a:prstGeom>
        </p:spPr>
      </p:pic>
      <p:sp>
        <p:nvSpPr>
          <p:cNvPr id="5" name="TextBox 4">
            <a:extLst>
              <a:ext uri="{FF2B5EF4-FFF2-40B4-BE49-F238E27FC236}">
                <a16:creationId xmlns:a16="http://schemas.microsoft.com/office/drawing/2014/main" id="{D91C3746-E2BC-1D67-236E-5A329E2D6E9F}"/>
              </a:ext>
            </a:extLst>
          </p:cNvPr>
          <p:cNvSpPr txBox="1"/>
          <p:nvPr/>
        </p:nvSpPr>
        <p:spPr>
          <a:xfrm>
            <a:off x="214605" y="849086"/>
            <a:ext cx="3601615" cy="5755422"/>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Higher highs and higher lows in the monthly chart, the stock is following an uptrend for the long run</a:t>
            </a:r>
          </a:p>
          <a:p>
            <a:endParaRPr lang="en-US" sz="1600" u="sng" dirty="0">
              <a:latin typeface="Times New Roman" panose="02020603050405020304" pitchFamily="18" charset="0"/>
              <a:cs typeface="Times New Roman" panose="02020603050405020304" pitchFamily="18" charset="0"/>
            </a:endParaRPr>
          </a:p>
          <a:p>
            <a:r>
              <a:rPr lang="en-US" sz="1600" u="sng" dirty="0">
                <a:latin typeface="Times New Roman" panose="02020603050405020304" pitchFamily="18" charset="0"/>
                <a:cs typeface="Times New Roman" panose="02020603050405020304" pitchFamily="18" charset="0"/>
              </a:rPr>
              <a:t>Key observations:</a:t>
            </a:r>
          </a:p>
          <a:p>
            <a:endParaRPr lang="en-US" sz="1600"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Cup and handle formation in the daily chart, handle already formed, ready to rally up</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RSI in all time frames indicates it’s not yet oversold, but near high levels</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Candlestick closely following 8 SMA in weekly and daily charts, indicating momentum </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Below the weekly resistance level, bounced back from the support level at the 50 mark and 21 EMA, which acts as resistance on the daily frame</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4D1BE-2299-ECBC-F3DF-F8FC4CB8EB1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1ED4C4D-4B0A-8F30-F86C-B88338ED78E5}"/>
              </a:ext>
            </a:extLst>
          </p:cNvPr>
          <p:cNvSpPr txBox="1"/>
          <p:nvPr/>
        </p:nvSpPr>
        <p:spPr>
          <a:xfrm>
            <a:off x="513184" y="380609"/>
            <a:ext cx="7268547" cy="369332"/>
          </a:xfrm>
          <a:prstGeom prst="rect">
            <a:avLst/>
          </a:prstGeom>
          <a:noFill/>
        </p:spPr>
        <p:txBody>
          <a:bodyPr wrap="square" rtlCol="0">
            <a:spAutoFit/>
          </a:bodyPr>
          <a:lstStyle/>
          <a:p>
            <a:r>
              <a:rPr lang="en-US" dirty="0"/>
              <a:t>Qualitative Analysis</a:t>
            </a:r>
          </a:p>
        </p:txBody>
      </p:sp>
      <p:sp>
        <p:nvSpPr>
          <p:cNvPr id="5" name="Rectangle 4">
            <a:extLst>
              <a:ext uri="{FF2B5EF4-FFF2-40B4-BE49-F238E27FC236}">
                <a16:creationId xmlns:a16="http://schemas.microsoft.com/office/drawing/2014/main" id="{BDD52E86-6A18-0C82-A4DF-9A9DE9111FAC}"/>
              </a:ext>
            </a:extLst>
          </p:cNvPr>
          <p:cNvSpPr/>
          <p:nvPr/>
        </p:nvSpPr>
        <p:spPr>
          <a:xfrm>
            <a:off x="653144" y="998376"/>
            <a:ext cx="5281128" cy="51878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err="1"/>
              <a:t>Hims</a:t>
            </a:r>
            <a:r>
              <a:rPr lang="en-US" dirty="0"/>
              <a:t> and Hers, one of the fastest-growing names in telemedicine and the broader market:</a:t>
            </a:r>
          </a:p>
          <a:p>
            <a:pPr algn="ctr"/>
            <a:endParaRPr lang="en-US" dirty="0"/>
          </a:p>
          <a:p>
            <a:pPr marL="285750" indent="-285750" algn="ctr">
              <a:buFont typeface="Arial" panose="020B0604020202020204" pitchFamily="34" charset="0"/>
              <a:buChar char="•"/>
            </a:pPr>
            <a:r>
              <a:rPr lang="en-US" dirty="0"/>
              <a:t>Increased subscribers to 2.4M, +38% YoY</a:t>
            </a:r>
          </a:p>
          <a:p>
            <a:pPr algn="ctr"/>
            <a:endParaRPr lang="en-US" dirty="0"/>
          </a:p>
          <a:p>
            <a:pPr marL="285750" indent="-285750" algn="ctr">
              <a:buFont typeface="Arial" panose="020B0604020202020204" pitchFamily="34" charset="0"/>
              <a:buChar char="•"/>
            </a:pPr>
            <a:r>
              <a:rPr lang="en-US" dirty="0"/>
              <a:t>Adjusted EPS &amp; operating cash flow quadrupled</a:t>
            </a:r>
          </a:p>
          <a:p>
            <a:pPr algn="ctr"/>
            <a:endParaRPr lang="en-US" dirty="0"/>
          </a:p>
          <a:p>
            <a:pPr marL="285750" indent="-285750" algn="ctr">
              <a:buFont typeface="Arial" panose="020B0604020202020204" pitchFamily="34" charset="0"/>
              <a:buChar char="•"/>
            </a:pPr>
            <a:r>
              <a:rPr lang="en-US" dirty="0" err="1"/>
              <a:t>Hims</a:t>
            </a:r>
            <a:r>
              <a:rPr lang="en-US" dirty="0"/>
              <a:t> plans to acquire ZAVA, accelerating major European growth across the UK, Germany, France, and Ireland</a:t>
            </a:r>
          </a:p>
          <a:p>
            <a:pPr algn="ctr"/>
            <a:endParaRPr lang="en-US" dirty="0"/>
          </a:p>
          <a:p>
            <a:pPr marL="285750" indent="-285750" algn="ctr">
              <a:buFont typeface="Arial" panose="020B0604020202020204" pitchFamily="34" charset="0"/>
              <a:buChar char="•"/>
            </a:pPr>
            <a:r>
              <a:rPr lang="en-US" dirty="0" err="1"/>
              <a:t>Hims</a:t>
            </a:r>
            <a:r>
              <a:rPr lang="en-US" dirty="0"/>
              <a:t> &amp; Hers Health Insider Sold Shares Worth $13,813,792, According to a Recent SEC Filing</a:t>
            </a:r>
          </a:p>
          <a:p>
            <a:pPr marL="285750" indent="-285750" algn="ctr">
              <a:buFont typeface="Arial" panose="020B0604020202020204" pitchFamily="34" charset="0"/>
              <a:buChar char="•"/>
            </a:pPr>
            <a:endParaRPr lang="en-US" dirty="0"/>
          </a:p>
          <a:p>
            <a:pPr algn="ctr"/>
            <a:endParaRPr lang="en-US" dirty="0"/>
          </a:p>
          <a:p>
            <a:pPr algn="ctr"/>
            <a:endParaRPr lang="en-US" dirty="0"/>
          </a:p>
          <a:p>
            <a:pPr algn="ctr"/>
            <a:endParaRPr lang="en-US" dirty="0"/>
          </a:p>
        </p:txBody>
      </p:sp>
      <p:sp>
        <p:nvSpPr>
          <p:cNvPr id="6" name="Rectangle 5">
            <a:extLst>
              <a:ext uri="{FF2B5EF4-FFF2-40B4-BE49-F238E27FC236}">
                <a16:creationId xmlns:a16="http://schemas.microsoft.com/office/drawing/2014/main" id="{2D16EDB1-535A-A2FD-D9C2-8C3FB62A009D}"/>
              </a:ext>
            </a:extLst>
          </p:cNvPr>
          <p:cNvSpPr/>
          <p:nvPr/>
        </p:nvSpPr>
        <p:spPr>
          <a:xfrm>
            <a:off x="6257729" y="998376"/>
            <a:ext cx="4733732" cy="51878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Fear of rising inflation due to an increase in oil prices and political tension</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Fed holds rates steady, stays on track for 2 cuts in 2025 </a:t>
            </a:r>
          </a:p>
        </p:txBody>
      </p:sp>
    </p:spTree>
    <p:extLst>
      <p:ext uri="{BB962C8B-B14F-4D97-AF65-F5344CB8AC3E}">
        <p14:creationId xmlns:p14="http://schemas.microsoft.com/office/powerpoint/2010/main" val="105553555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View</Template>
  <TotalTime>2933</TotalTime>
  <Words>2077</Words>
  <Application>Microsoft Office PowerPoint</Application>
  <PresentationFormat>Widescreen</PresentationFormat>
  <Paragraphs>422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Century Schoolbook</vt:lpstr>
      <vt:lpstr>Times New Roman</vt:lpstr>
      <vt:lpstr>Wingdings 2</vt:lpstr>
      <vt:lpstr>View</vt:lpstr>
      <vt:lpstr>Quantum computing Stock presentation</vt:lpstr>
      <vt:lpstr>What is Quantum Computing?</vt:lpstr>
      <vt:lpstr>Recent Developments &amp; The Future Outlook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computing Stock presentation</dc:title>
  <dc:creator>carlosdcorado@gmail.com</dc:creator>
  <cp:lastModifiedBy>Corado Antezana, Carlos</cp:lastModifiedBy>
  <cp:revision>2</cp:revision>
  <dcterms:created xsi:type="dcterms:W3CDTF">2025-06-16T19:06:36Z</dcterms:created>
  <dcterms:modified xsi:type="dcterms:W3CDTF">2026-02-05T19:38:15Z</dcterms:modified>
</cp:coreProperties>
</file>