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257" r:id="rId6"/>
    <p:sldId id="258" r:id="rId7"/>
    <p:sldId id="259" r:id="rId8"/>
    <p:sldId id="260" r:id="rId9"/>
    <p:sldId id="262" r:id="rId10"/>
    <p:sldId id="269" r:id="rId11"/>
    <p:sldId id="261" r:id="rId12"/>
    <p:sldId id="264" r:id="rId13"/>
    <p:sldId id="263" r:id="rId14"/>
    <p:sldId id="265" r:id="rId15"/>
    <p:sldId id="266" r:id="rId16"/>
    <p:sldId id="268" r:id="rId17"/>
    <p:sldId id="26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5F5"/>
    <a:srgbClr val="A80404"/>
    <a:srgbClr val="663E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0FF168-5031-43B5-AEF4-4DC713CF3AA5}" v="8" dt="2025-04-06T16:08:30.457"/>
    <p1510:client id="{90200F7C-3217-4125-FA3B-0A549BA2F6CF}" v="11" dt="2025-04-06T16:07:39.0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408" y="5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C11C8C-0608-49CE-B9AB-97B9970471DD}"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8BF11D-9F6E-4613-A402-872E1C3DE148}" type="slidenum">
              <a:rPr lang="en-US" smtClean="0"/>
              <a:t>‹#›</a:t>
            </a:fld>
            <a:endParaRPr lang="en-US"/>
          </a:p>
        </p:txBody>
      </p:sp>
    </p:spTree>
    <p:extLst>
      <p:ext uri="{BB962C8B-B14F-4D97-AF65-F5344CB8AC3E}">
        <p14:creationId xmlns:p14="http://schemas.microsoft.com/office/powerpoint/2010/main" val="426892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1104B-1142-48F0-A377-D37EAB9307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2CF4E9-3D32-41FE-A0FC-27AC84E20E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4FAD73-5525-4C59-A2B3-35D686125CEF}"/>
              </a:ext>
            </a:extLst>
          </p:cNvPr>
          <p:cNvSpPr>
            <a:spLocks noGrp="1"/>
          </p:cNvSpPr>
          <p:nvPr>
            <p:ph type="dt" sz="half" idx="10"/>
          </p:nvPr>
        </p:nvSpPr>
        <p:spPr>
          <a:xfrm>
            <a:off x="0" y="6492875"/>
            <a:ext cx="2743200" cy="365125"/>
          </a:xfrm>
        </p:spPr>
        <p:txBody>
          <a:bodyPr/>
          <a:lstStyle/>
          <a:p>
            <a:r>
              <a:rPr lang="en-US"/>
              <a:t>3/31/2025</a:t>
            </a:r>
          </a:p>
        </p:txBody>
      </p:sp>
      <p:sp>
        <p:nvSpPr>
          <p:cNvPr id="5" name="Footer Placeholder 4">
            <a:extLst>
              <a:ext uri="{FF2B5EF4-FFF2-40B4-BE49-F238E27FC236}">
                <a16:creationId xmlns:a16="http://schemas.microsoft.com/office/drawing/2014/main" id="{4CE774EA-12BD-459D-85FF-0053F182E832}"/>
              </a:ext>
            </a:extLst>
          </p:cNvPr>
          <p:cNvSpPr>
            <a:spLocks noGrp="1"/>
          </p:cNvSpPr>
          <p:nvPr>
            <p:ph type="ftr" sz="quarter" idx="11"/>
          </p:nvPr>
        </p:nvSpPr>
        <p:spPr>
          <a:xfrm>
            <a:off x="4038600" y="6492875"/>
            <a:ext cx="4114800" cy="365125"/>
          </a:xfrm>
        </p:spPr>
        <p:txBody>
          <a:bodyPr/>
          <a:lstStyle/>
          <a:p>
            <a:endParaRPr lang="en-US"/>
          </a:p>
        </p:txBody>
      </p:sp>
      <p:sp>
        <p:nvSpPr>
          <p:cNvPr id="6" name="Slide Number Placeholder 5">
            <a:extLst>
              <a:ext uri="{FF2B5EF4-FFF2-40B4-BE49-F238E27FC236}">
                <a16:creationId xmlns:a16="http://schemas.microsoft.com/office/drawing/2014/main" id="{055B8A90-4DD5-44EA-8AFF-060726F68D2F}"/>
              </a:ext>
            </a:extLst>
          </p:cNvPr>
          <p:cNvSpPr>
            <a:spLocks noGrp="1"/>
          </p:cNvSpPr>
          <p:nvPr>
            <p:ph type="sldNum" sz="quarter" idx="12"/>
          </p:nvPr>
        </p:nvSpPr>
        <p:spPr>
          <a:xfrm>
            <a:off x="9448800" y="6492874"/>
            <a:ext cx="2743200" cy="365125"/>
          </a:xfrm>
        </p:spPr>
        <p:txBody>
          <a:bodyPr/>
          <a:lstStyle/>
          <a:p>
            <a:fld id="{D8EC9F08-0CF5-4A46-A85E-D74C53AE001F}" type="slidenum">
              <a:rPr lang="en-US" smtClean="0"/>
              <a:t>‹#›</a:t>
            </a:fld>
            <a:endParaRPr lang="en-US"/>
          </a:p>
        </p:txBody>
      </p:sp>
    </p:spTree>
    <p:extLst>
      <p:ext uri="{BB962C8B-B14F-4D97-AF65-F5344CB8AC3E}">
        <p14:creationId xmlns:p14="http://schemas.microsoft.com/office/powerpoint/2010/main" val="2820995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FC7E8-C971-412A-9A8D-062B297870F3}"/>
              </a:ext>
            </a:extLst>
          </p:cNvPr>
          <p:cNvSpPr>
            <a:spLocks noGrp="1"/>
          </p:cNvSpPr>
          <p:nvPr>
            <p:ph type="title"/>
          </p:nvPr>
        </p:nvSpPr>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B371F6D5-C075-4230-912D-74A36CF41C30}"/>
              </a:ext>
            </a:extLst>
          </p:cNvPr>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0CEEC4-6790-471B-99B6-C1A5E9C5F240}"/>
              </a:ext>
            </a:extLst>
          </p:cNvPr>
          <p:cNvSpPr>
            <a:spLocks noGrp="1"/>
          </p:cNvSpPr>
          <p:nvPr>
            <p:ph type="dt" sz="half" idx="10"/>
          </p:nvPr>
        </p:nvSpPr>
        <p:spPr/>
        <p:txBody>
          <a:bodyPr/>
          <a:lstStyle/>
          <a:p>
            <a:r>
              <a:rPr lang="en-US"/>
              <a:t>3/31/2025</a:t>
            </a:r>
          </a:p>
        </p:txBody>
      </p:sp>
      <p:sp>
        <p:nvSpPr>
          <p:cNvPr id="5" name="Footer Placeholder 4">
            <a:extLst>
              <a:ext uri="{FF2B5EF4-FFF2-40B4-BE49-F238E27FC236}">
                <a16:creationId xmlns:a16="http://schemas.microsoft.com/office/drawing/2014/main" id="{892776E4-69AA-4875-A23E-E84A0DD643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DAD3BC-24E3-4D2D-8EF9-B0D2F0F57D61}"/>
              </a:ext>
            </a:extLst>
          </p:cNvPr>
          <p:cNvSpPr>
            <a:spLocks noGrp="1"/>
          </p:cNvSpPr>
          <p:nvPr>
            <p:ph type="sldNum" sz="quarter" idx="12"/>
          </p:nvPr>
        </p:nvSpPr>
        <p:spPr/>
        <p:txBody>
          <a:bodyPr/>
          <a:lstStyle/>
          <a:p>
            <a:fld id="{D8EC9F08-0CF5-4A46-A85E-D74C53AE001F}" type="slidenum">
              <a:rPr lang="en-US" smtClean="0"/>
              <a:t>‹#›</a:t>
            </a:fld>
            <a:endParaRPr lang="en-US"/>
          </a:p>
        </p:txBody>
      </p:sp>
    </p:spTree>
    <p:extLst>
      <p:ext uri="{BB962C8B-B14F-4D97-AF65-F5344CB8AC3E}">
        <p14:creationId xmlns:p14="http://schemas.microsoft.com/office/powerpoint/2010/main" val="2137704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81493-5251-41B2-B4C2-B9638BCB6D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69E961-349F-4ADA-BE76-F219516A62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129F3B-B05D-4871-AC7A-A13C6D21D8E9}"/>
              </a:ext>
            </a:extLst>
          </p:cNvPr>
          <p:cNvSpPr>
            <a:spLocks noGrp="1"/>
          </p:cNvSpPr>
          <p:nvPr>
            <p:ph type="dt" sz="half" idx="10"/>
          </p:nvPr>
        </p:nvSpPr>
        <p:spPr>
          <a:xfrm>
            <a:off x="0" y="6492875"/>
            <a:ext cx="2743200" cy="365125"/>
          </a:xfrm>
        </p:spPr>
        <p:txBody>
          <a:bodyPr/>
          <a:lstStyle/>
          <a:p>
            <a:r>
              <a:rPr lang="en-US"/>
              <a:t>3/31/2025</a:t>
            </a:r>
          </a:p>
        </p:txBody>
      </p:sp>
      <p:sp>
        <p:nvSpPr>
          <p:cNvPr id="5" name="Footer Placeholder 4">
            <a:extLst>
              <a:ext uri="{FF2B5EF4-FFF2-40B4-BE49-F238E27FC236}">
                <a16:creationId xmlns:a16="http://schemas.microsoft.com/office/drawing/2014/main" id="{ECCE61EA-3741-46AD-8C99-259AA17015CA}"/>
              </a:ext>
            </a:extLst>
          </p:cNvPr>
          <p:cNvSpPr>
            <a:spLocks noGrp="1"/>
          </p:cNvSpPr>
          <p:nvPr>
            <p:ph type="ftr" sz="quarter" idx="11"/>
          </p:nvPr>
        </p:nvSpPr>
        <p:spPr>
          <a:xfrm>
            <a:off x="4038600" y="6461125"/>
            <a:ext cx="4114800" cy="365125"/>
          </a:xfrm>
        </p:spPr>
        <p:txBody>
          <a:bodyPr/>
          <a:lstStyle/>
          <a:p>
            <a:endParaRPr lang="en-US"/>
          </a:p>
        </p:txBody>
      </p:sp>
      <p:sp>
        <p:nvSpPr>
          <p:cNvPr id="6" name="Slide Number Placeholder 5">
            <a:extLst>
              <a:ext uri="{FF2B5EF4-FFF2-40B4-BE49-F238E27FC236}">
                <a16:creationId xmlns:a16="http://schemas.microsoft.com/office/drawing/2014/main" id="{1ED8C60C-C507-4FE5-AC79-124605201F2F}"/>
              </a:ext>
            </a:extLst>
          </p:cNvPr>
          <p:cNvSpPr>
            <a:spLocks noGrp="1"/>
          </p:cNvSpPr>
          <p:nvPr>
            <p:ph type="sldNum" sz="quarter" idx="12"/>
          </p:nvPr>
        </p:nvSpPr>
        <p:spPr>
          <a:xfrm>
            <a:off x="9448800" y="6472237"/>
            <a:ext cx="2743200" cy="365125"/>
          </a:xfrm>
        </p:spPr>
        <p:txBody>
          <a:bodyPr/>
          <a:lstStyle/>
          <a:p>
            <a:fld id="{D8EC9F08-0CF5-4A46-A85E-D74C53AE001F}" type="slidenum">
              <a:rPr lang="en-US" smtClean="0"/>
              <a:t>‹#›</a:t>
            </a:fld>
            <a:endParaRPr lang="en-US"/>
          </a:p>
        </p:txBody>
      </p:sp>
    </p:spTree>
    <p:extLst>
      <p:ext uri="{BB962C8B-B14F-4D97-AF65-F5344CB8AC3E}">
        <p14:creationId xmlns:p14="http://schemas.microsoft.com/office/powerpoint/2010/main" val="1206162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4BB24-C160-41F3-8B60-ACAD71C35801}"/>
              </a:ext>
            </a:extLst>
          </p:cNvPr>
          <p:cNvSpPr>
            <a:spLocks noGrp="1"/>
          </p:cNvSpPr>
          <p:nvPr>
            <p:ph type="title" hasCustomPrompt="1"/>
          </p:nvPr>
        </p:nvSpPr>
        <p:spPr>
          <a:xfrm>
            <a:off x="0" y="0"/>
            <a:ext cx="12192000" cy="1280160"/>
          </a:xfrm>
          <a:blipFill>
            <a:blip r:embed="rId2"/>
            <a:stretch>
              <a:fillRect t="-38000" b="-30000"/>
            </a:stretch>
          </a:blipFill>
        </p:spPr>
        <p:txBody>
          <a:bodyPr/>
          <a:lstStyle/>
          <a:p>
            <a:br>
              <a:rPr lang="en-US"/>
            </a:br>
            <a:br>
              <a:rPr lang="en-US"/>
            </a:br>
            <a:br>
              <a:rPr lang="en-US"/>
            </a:br>
            <a:br>
              <a:rPr lang="en-US"/>
            </a:br>
            <a:endParaRPr lang="en-US"/>
          </a:p>
        </p:txBody>
      </p:sp>
      <p:sp>
        <p:nvSpPr>
          <p:cNvPr id="3" name="Content Placeholder 2">
            <a:extLst>
              <a:ext uri="{FF2B5EF4-FFF2-40B4-BE49-F238E27FC236}">
                <a16:creationId xmlns:a16="http://schemas.microsoft.com/office/drawing/2014/main" id="{BD314EA9-0CA1-4BFF-B6D3-729DD4B6A9BE}"/>
              </a:ext>
            </a:extLst>
          </p:cNvPr>
          <p:cNvSpPr>
            <a:spLocks noGrp="1"/>
          </p:cNvSpPr>
          <p:nvPr>
            <p:ph sz="half" idx="1"/>
          </p:nvPr>
        </p:nvSpPr>
        <p:spPr>
          <a:xfrm>
            <a:off x="838200" y="1825625"/>
            <a:ext cx="5181600" cy="4351338"/>
          </a:xfrm>
        </p:spPr>
        <p:txBody>
          <a:bodyPr/>
          <a:lstStyle>
            <a:lvl1pPr>
              <a:defRPr>
                <a:latin typeface="Sans Serif Collection" panose="020B0502040504020204" pitchFamily="34" charset="0"/>
                <a:ea typeface="Sans Serif Collection" panose="020B0502040504020204" pitchFamily="34" charset="0"/>
                <a:cs typeface="Sans Serif Collection" panose="020B0502040504020204" pitchFamily="34" charset="0"/>
              </a:defRPr>
            </a:lvl1pPr>
            <a:lvl2pPr>
              <a:defRPr>
                <a:latin typeface="Sans Serif Collection" panose="020B0502040504020204" pitchFamily="34" charset="0"/>
                <a:ea typeface="Sans Serif Collection" panose="020B0502040504020204" pitchFamily="34" charset="0"/>
                <a:cs typeface="Sans Serif Collection" panose="020B0502040504020204" pitchFamily="34" charset="0"/>
              </a:defRPr>
            </a:lvl2pPr>
            <a:lvl3pPr>
              <a:defRPr>
                <a:latin typeface="Sans Serif Collection" panose="020B0502040504020204" pitchFamily="34" charset="0"/>
                <a:ea typeface="Sans Serif Collection" panose="020B0502040504020204" pitchFamily="34" charset="0"/>
                <a:cs typeface="Sans Serif Collection" panose="020B0502040504020204" pitchFamily="34" charset="0"/>
              </a:defRPr>
            </a:lvl3pPr>
            <a:lvl4pPr>
              <a:defRPr>
                <a:latin typeface="Sans Serif Collection" panose="020B0502040504020204" pitchFamily="34" charset="0"/>
                <a:ea typeface="Sans Serif Collection" panose="020B0502040504020204" pitchFamily="34" charset="0"/>
                <a:cs typeface="Sans Serif Collection" panose="020B0502040504020204" pitchFamily="34" charset="0"/>
              </a:defRPr>
            </a:lvl4pPr>
            <a:lvl5pPr>
              <a:defRPr>
                <a:latin typeface="Sans Serif Collection" panose="020B0502040504020204" pitchFamily="34" charset="0"/>
                <a:ea typeface="Sans Serif Collection" panose="020B0502040504020204" pitchFamily="34" charset="0"/>
                <a:cs typeface="Sans Serif Collection" panose="020B050204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888896F-CEC5-4C43-A882-3101B0263735}"/>
              </a:ext>
            </a:extLst>
          </p:cNvPr>
          <p:cNvSpPr>
            <a:spLocks noGrp="1"/>
          </p:cNvSpPr>
          <p:nvPr>
            <p:ph sz="half" idx="2"/>
          </p:nvPr>
        </p:nvSpPr>
        <p:spPr>
          <a:xfrm>
            <a:off x="6172200" y="1825625"/>
            <a:ext cx="5181600" cy="4351338"/>
          </a:xfrm>
        </p:spPr>
        <p:txBody>
          <a:bodyPr/>
          <a:lstStyle>
            <a:lvl1pPr>
              <a:defRPr>
                <a:latin typeface="Sans Serif Collection" panose="020B0502040504020204" pitchFamily="34" charset="0"/>
                <a:ea typeface="Sans Serif Collection" panose="020B0502040504020204" pitchFamily="34" charset="0"/>
                <a:cs typeface="Sans Serif Collection" panose="020B0502040504020204" pitchFamily="34" charset="0"/>
              </a:defRPr>
            </a:lvl1pPr>
            <a:lvl2pPr>
              <a:defRPr>
                <a:latin typeface="Sans Serif Collection" panose="020B0502040504020204" pitchFamily="34" charset="0"/>
                <a:ea typeface="Sans Serif Collection" panose="020B0502040504020204" pitchFamily="34" charset="0"/>
                <a:cs typeface="Sans Serif Collection" panose="020B0502040504020204" pitchFamily="34" charset="0"/>
              </a:defRPr>
            </a:lvl2pPr>
            <a:lvl3pPr>
              <a:defRPr>
                <a:latin typeface="Sans Serif Collection" panose="020B0502040504020204" pitchFamily="34" charset="0"/>
                <a:ea typeface="Sans Serif Collection" panose="020B0502040504020204" pitchFamily="34" charset="0"/>
                <a:cs typeface="Sans Serif Collection" panose="020B0502040504020204" pitchFamily="34" charset="0"/>
              </a:defRPr>
            </a:lvl3pPr>
            <a:lvl4pPr>
              <a:defRPr>
                <a:latin typeface="Sans Serif Collection" panose="020B0502040504020204" pitchFamily="34" charset="0"/>
                <a:ea typeface="Sans Serif Collection" panose="020B0502040504020204" pitchFamily="34" charset="0"/>
                <a:cs typeface="Sans Serif Collection" panose="020B0502040504020204" pitchFamily="34" charset="0"/>
              </a:defRPr>
            </a:lvl4pPr>
            <a:lvl5pPr>
              <a:defRPr>
                <a:latin typeface="Sans Serif Collection" panose="020B0502040504020204" pitchFamily="34" charset="0"/>
                <a:ea typeface="Sans Serif Collection" panose="020B0502040504020204" pitchFamily="34" charset="0"/>
                <a:cs typeface="Sans Serif Collection" panose="020B050204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a:extLst>
              <a:ext uri="{FF2B5EF4-FFF2-40B4-BE49-F238E27FC236}">
                <a16:creationId xmlns:a16="http://schemas.microsoft.com/office/drawing/2014/main" id="{071BA351-4193-4F1E-A362-15DDA2D55430}"/>
              </a:ext>
            </a:extLst>
          </p:cNvPr>
          <p:cNvSpPr>
            <a:spLocks noGrp="1"/>
          </p:cNvSpPr>
          <p:nvPr>
            <p:ph type="dt" sz="half" idx="10"/>
          </p:nvPr>
        </p:nvSpPr>
        <p:spPr>
          <a:xfrm>
            <a:off x="0" y="6492875"/>
            <a:ext cx="2743200" cy="365125"/>
          </a:xfrm>
        </p:spPr>
        <p:txBody>
          <a:bodyPr/>
          <a:lstStyle/>
          <a:p>
            <a:r>
              <a:rPr lang="en-US"/>
              <a:t>3/31/2025</a:t>
            </a:r>
          </a:p>
        </p:txBody>
      </p:sp>
      <p:sp>
        <p:nvSpPr>
          <p:cNvPr id="9" name="Footer Placeholder 8">
            <a:extLst>
              <a:ext uri="{FF2B5EF4-FFF2-40B4-BE49-F238E27FC236}">
                <a16:creationId xmlns:a16="http://schemas.microsoft.com/office/drawing/2014/main" id="{8CC2350C-F469-41FF-BB22-0503D0CDBC62}"/>
              </a:ext>
            </a:extLst>
          </p:cNvPr>
          <p:cNvSpPr>
            <a:spLocks noGrp="1"/>
          </p:cNvSpPr>
          <p:nvPr>
            <p:ph type="ftr" sz="quarter" idx="11"/>
          </p:nvPr>
        </p:nvSpPr>
        <p:spPr>
          <a:xfrm>
            <a:off x="4038600" y="6492875"/>
            <a:ext cx="4114800" cy="365125"/>
          </a:xfrm>
        </p:spPr>
        <p:txBody>
          <a:bodyPr/>
          <a:lstStyle/>
          <a:p>
            <a:endParaRPr lang="en-US"/>
          </a:p>
        </p:txBody>
      </p:sp>
      <p:sp>
        <p:nvSpPr>
          <p:cNvPr id="10" name="Slide Number Placeholder 9">
            <a:extLst>
              <a:ext uri="{FF2B5EF4-FFF2-40B4-BE49-F238E27FC236}">
                <a16:creationId xmlns:a16="http://schemas.microsoft.com/office/drawing/2014/main" id="{F9CB9AF1-D4A2-4262-8C0A-C667671FC82E}"/>
              </a:ext>
            </a:extLst>
          </p:cNvPr>
          <p:cNvSpPr>
            <a:spLocks noGrp="1"/>
          </p:cNvSpPr>
          <p:nvPr>
            <p:ph type="sldNum" sz="quarter" idx="12"/>
          </p:nvPr>
        </p:nvSpPr>
        <p:spPr>
          <a:xfrm>
            <a:off x="9448800" y="6489700"/>
            <a:ext cx="2743200" cy="365125"/>
          </a:xfrm>
        </p:spPr>
        <p:txBody>
          <a:bodyPr/>
          <a:lstStyle/>
          <a:p>
            <a:fld id="{D8EC9F08-0CF5-4A46-A85E-D74C53AE001F}" type="slidenum">
              <a:rPr lang="en-US" smtClean="0"/>
              <a:t>‹#›</a:t>
            </a:fld>
            <a:endParaRPr lang="en-US"/>
          </a:p>
        </p:txBody>
      </p:sp>
      <p:sp>
        <p:nvSpPr>
          <p:cNvPr id="5" name="TextBox 4">
            <a:extLst>
              <a:ext uri="{FF2B5EF4-FFF2-40B4-BE49-F238E27FC236}">
                <a16:creationId xmlns:a16="http://schemas.microsoft.com/office/drawing/2014/main" id="{1935E6DA-F0BE-964E-4AC1-9B852302E81D}"/>
              </a:ext>
            </a:extLst>
          </p:cNvPr>
          <p:cNvSpPr txBox="1"/>
          <p:nvPr userDrawn="1"/>
        </p:nvSpPr>
        <p:spPr>
          <a:xfrm>
            <a:off x="0" y="0"/>
            <a:ext cx="12192000" cy="1446550"/>
          </a:xfrm>
          <a:prstGeom prst="rect">
            <a:avLst/>
          </a:prstGeom>
          <a:solidFill>
            <a:schemeClr val="tx1">
              <a:alpha val="42000"/>
            </a:schemeClr>
          </a:solidFill>
        </p:spPr>
        <p:txBody>
          <a:bodyPr wrap="square" rtlCol="0">
            <a:spAutoFit/>
          </a:bodyPr>
          <a:lstStyle/>
          <a:p>
            <a:endParaRPr lang="en-US" sz="4400">
              <a:latin typeface="Sans Serif Collection" panose="020B0502040504020204" pitchFamily="34" charset="0"/>
              <a:ea typeface="Sans Serif Collection" panose="020B0502040504020204" pitchFamily="34" charset="0"/>
              <a:cs typeface="Sans Serif Collection" panose="020B0502040504020204" pitchFamily="34" charset="0"/>
            </a:endParaRPr>
          </a:p>
          <a:p>
            <a:r>
              <a:rPr lang="en-US" sz="4400">
                <a:solidFill>
                  <a:schemeClr val="bg1"/>
                </a:solidFill>
                <a:latin typeface="Sans Serif Collection" panose="020B0502040504020204" pitchFamily="34" charset="0"/>
                <a:ea typeface="Sans Serif Collection" panose="020B0502040504020204" pitchFamily="34" charset="0"/>
                <a:cs typeface="Sans Serif Collection" panose="020B0502040504020204" pitchFamily="34" charset="0"/>
              </a:rPr>
              <a:t>Title</a:t>
            </a:r>
          </a:p>
        </p:txBody>
      </p:sp>
    </p:spTree>
    <p:extLst>
      <p:ext uri="{BB962C8B-B14F-4D97-AF65-F5344CB8AC3E}">
        <p14:creationId xmlns:p14="http://schemas.microsoft.com/office/powerpoint/2010/main" val="2591012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C685E-225B-4C43-B547-02EA36B7E319}"/>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957913D0-4765-48D9-8799-09622C3FD1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5910DA-507A-417F-AF91-103EAC3E64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30C672-4598-485B-90F8-791E2E972B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AAFEC0-47DE-43C0-98E1-6956E61673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611DF7-D4C4-4255-B38F-A9C326496D10}"/>
              </a:ext>
            </a:extLst>
          </p:cNvPr>
          <p:cNvSpPr>
            <a:spLocks noGrp="1"/>
          </p:cNvSpPr>
          <p:nvPr>
            <p:ph type="dt" sz="half" idx="10"/>
          </p:nvPr>
        </p:nvSpPr>
        <p:spPr>
          <a:xfrm>
            <a:off x="0" y="6507162"/>
            <a:ext cx="2743200" cy="365125"/>
          </a:xfrm>
        </p:spPr>
        <p:txBody>
          <a:bodyPr/>
          <a:lstStyle/>
          <a:p>
            <a:r>
              <a:rPr lang="en-US"/>
              <a:t>3/31/2025</a:t>
            </a:r>
          </a:p>
        </p:txBody>
      </p:sp>
      <p:sp>
        <p:nvSpPr>
          <p:cNvPr id="8" name="Footer Placeholder 7">
            <a:extLst>
              <a:ext uri="{FF2B5EF4-FFF2-40B4-BE49-F238E27FC236}">
                <a16:creationId xmlns:a16="http://schemas.microsoft.com/office/drawing/2014/main" id="{A7E8E563-7C02-4107-BA1F-F5F004763DD1}"/>
              </a:ext>
            </a:extLst>
          </p:cNvPr>
          <p:cNvSpPr>
            <a:spLocks noGrp="1"/>
          </p:cNvSpPr>
          <p:nvPr>
            <p:ph type="ftr" sz="quarter" idx="11"/>
          </p:nvPr>
        </p:nvSpPr>
        <p:spPr>
          <a:xfrm>
            <a:off x="4038600" y="6492875"/>
            <a:ext cx="4114800" cy="365125"/>
          </a:xfrm>
        </p:spPr>
        <p:txBody>
          <a:bodyPr/>
          <a:lstStyle/>
          <a:p>
            <a:endParaRPr lang="en-US"/>
          </a:p>
        </p:txBody>
      </p:sp>
      <p:sp>
        <p:nvSpPr>
          <p:cNvPr id="9" name="Slide Number Placeholder 8">
            <a:extLst>
              <a:ext uri="{FF2B5EF4-FFF2-40B4-BE49-F238E27FC236}">
                <a16:creationId xmlns:a16="http://schemas.microsoft.com/office/drawing/2014/main" id="{39BF5D17-75AF-484B-A0FC-5E31E13EE155}"/>
              </a:ext>
            </a:extLst>
          </p:cNvPr>
          <p:cNvSpPr>
            <a:spLocks noGrp="1"/>
          </p:cNvSpPr>
          <p:nvPr>
            <p:ph type="sldNum" sz="quarter" idx="12"/>
          </p:nvPr>
        </p:nvSpPr>
        <p:spPr>
          <a:xfrm>
            <a:off x="9448800" y="6510336"/>
            <a:ext cx="2743200" cy="365125"/>
          </a:xfrm>
        </p:spPr>
        <p:txBody>
          <a:bodyPr/>
          <a:lstStyle/>
          <a:p>
            <a:fld id="{D8EC9F08-0CF5-4A46-A85E-D74C53AE001F}" type="slidenum">
              <a:rPr lang="en-US" smtClean="0"/>
              <a:t>‹#›</a:t>
            </a:fld>
            <a:endParaRPr lang="en-US"/>
          </a:p>
        </p:txBody>
      </p:sp>
    </p:spTree>
    <p:extLst>
      <p:ext uri="{BB962C8B-B14F-4D97-AF65-F5344CB8AC3E}">
        <p14:creationId xmlns:p14="http://schemas.microsoft.com/office/powerpoint/2010/main" val="2507861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E77E-9000-4E9A-9F8B-44173870AE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B77B02C-232E-46F0-89AA-7F3384F3AA18}"/>
              </a:ext>
            </a:extLst>
          </p:cNvPr>
          <p:cNvSpPr>
            <a:spLocks noGrp="1"/>
          </p:cNvSpPr>
          <p:nvPr>
            <p:ph type="dt" sz="half" idx="10"/>
          </p:nvPr>
        </p:nvSpPr>
        <p:spPr>
          <a:xfrm>
            <a:off x="0" y="6492875"/>
            <a:ext cx="2743200" cy="365125"/>
          </a:xfrm>
        </p:spPr>
        <p:txBody>
          <a:bodyPr/>
          <a:lstStyle/>
          <a:p>
            <a:r>
              <a:rPr lang="en-US"/>
              <a:t>3/31/2025</a:t>
            </a:r>
          </a:p>
        </p:txBody>
      </p:sp>
      <p:sp>
        <p:nvSpPr>
          <p:cNvPr id="4" name="Footer Placeholder 3">
            <a:extLst>
              <a:ext uri="{FF2B5EF4-FFF2-40B4-BE49-F238E27FC236}">
                <a16:creationId xmlns:a16="http://schemas.microsoft.com/office/drawing/2014/main" id="{7735ECAB-E9E1-4C88-B97A-81BBD4007FEB}"/>
              </a:ext>
            </a:extLst>
          </p:cNvPr>
          <p:cNvSpPr>
            <a:spLocks noGrp="1"/>
          </p:cNvSpPr>
          <p:nvPr>
            <p:ph type="ftr" sz="quarter" idx="11"/>
          </p:nvPr>
        </p:nvSpPr>
        <p:spPr>
          <a:xfrm>
            <a:off x="4038600" y="6492874"/>
            <a:ext cx="4114800" cy="365125"/>
          </a:xfrm>
        </p:spPr>
        <p:txBody>
          <a:bodyPr/>
          <a:lstStyle/>
          <a:p>
            <a:endParaRPr lang="en-US"/>
          </a:p>
        </p:txBody>
      </p:sp>
      <p:sp>
        <p:nvSpPr>
          <p:cNvPr id="5" name="Slide Number Placeholder 4">
            <a:extLst>
              <a:ext uri="{FF2B5EF4-FFF2-40B4-BE49-F238E27FC236}">
                <a16:creationId xmlns:a16="http://schemas.microsoft.com/office/drawing/2014/main" id="{502D676D-EA02-4227-85A8-3793D4F81367}"/>
              </a:ext>
            </a:extLst>
          </p:cNvPr>
          <p:cNvSpPr>
            <a:spLocks noGrp="1"/>
          </p:cNvSpPr>
          <p:nvPr>
            <p:ph type="sldNum" sz="quarter" idx="12"/>
          </p:nvPr>
        </p:nvSpPr>
        <p:spPr>
          <a:xfrm>
            <a:off x="9448800" y="6472235"/>
            <a:ext cx="2743200" cy="365125"/>
          </a:xfrm>
        </p:spPr>
        <p:txBody>
          <a:bodyPr/>
          <a:lstStyle/>
          <a:p>
            <a:fld id="{D8EC9F08-0CF5-4A46-A85E-D74C53AE001F}" type="slidenum">
              <a:rPr lang="en-US" smtClean="0"/>
              <a:t>‹#›</a:t>
            </a:fld>
            <a:endParaRPr lang="en-US"/>
          </a:p>
        </p:txBody>
      </p:sp>
    </p:spTree>
    <p:extLst>
      <p:ext uri="{BB962C8B-B14F-4D97-AF65-F5344CB8AC3E}">
        <p14:creationId xmlns:p14="http://schemas.microsoft.com/office/powerpoint/2010/main" val="1536756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EB2D6A-5908-404F-85CB-69ABA0558B0A}"/>
              </a:ext>
            </a:extLst>
          </p:cNvPr>
          <p:cNvSpPr>
            <a:spLocks noGrp="1"/>
          </p:cNvSpPr>
          <p:nvPr>
            <p:ph type="dt" sz="half" idx="10"/>
          </p:nvPr>
        </p:nvSpPr>
        <p:spPr>
          <a:xfrm>
            <a:off x="0" y="6492875"/>
            <a:ext cx="2743200" cy="365125"/>
          </a:xfrm>
        </p:spPr>
        <p:txBody>
          <a:bodyPr/>
          <a:lstStyle/>
          <a:p>
            <a:r>
              <a:rPr lang="en-US"/>
              <a:t>3/31/2025</a:t>
            </a:r>
          </a:p>
        </p:txBody>
      </p:sp>
      <p:sp>
        <p:nvSpPr>
          <p:cNvPr id="3" name="Footer Placeholder 2">
            <a:extLst>
              <a:ext uri="{FF2B5EF4-FFF2-40B4-BE49-F238E27FC236}">
                <a16:creationId xmlns:a16="http://schemas.microsoft.com/office/drawing/2014/main" id="{832767AC-AF22-4BDB-95E8-064BC9A28F01}"/>
              </a:ext>
            </a:extLst>
          </p:cNvPr>
          <p:cNvSpPr>
            <a:spLocks noGrp="1"/>
          </p:cNvSpPr>
          <p:nvPr>
            <p:ph type="ftr" sz="quarter" idx="11"/>
          </p:nvPr>
        </p:nvSpPr>
        <p:spPr>
          <a:xfrm>
            <a:off x="4038600" y="6492874"/>
            <a:ext cx="4114800" cy="365125"/>
          </a:xfrm>
        </p:spPr>
        <p:txBody>
          <a:bodyPr/>
          <a:lstStyle/>
          <a:p>
            <a:endParaRPr lang="en-US"/>
          </a:p>
        </p:txBody>
      </p:sp>
      <p:sp>
        <p:nvSpPr>
          <p:cNvPr id="4" name="Slide Number Placeholder 3">
            <a:extLst>
              <a:ext uri="{FF2B5EF4-FFF2-40B4-BE49-F238E27FC236}">
                <a16:creationId xmlns:a16="http://schemas.microsoft.com/office/drawing/2014/main" id="{967F36FF-4DD3-42A7-91F4-E41500725F15}"/>
              </a:ext>
            </a:extLst>
          </p:cNvPr>
          <p:cNvSpPr>
            <a:spLocks noGrp="1"/>
          </p:cNvSpPr>
          <p:nvPr>
            <p:ph type="sldNum" sz="quarter" idx="12"/>
          </p:nvPr>
        </p:nvSpPr>
        <p:spPr>
          <a:xfrm>
            <a:off x="9448800" y="6492875"/>
            <a:ext cx="2743200" cy="365125"/>
          </a:xfrm>
        </p:spPr>
        <p:txBody>
          <a:bodyPr/>
          <a:lstStyle/>
          <a:p>
            <a:fld id="{D8EC9F08-0CF5-4A46-A85E-D74C53AE001F}" type="slidenum">
              <a:rPr lang="en-US" smtClean="0"/>
              <a:t>‹#›</a:t>
            </a:fld>
            <a:endParaRPr lang="en-US"/>
          </a:p>
        </p:txBody>
      </p:sp>
    </p:spTree>
    <p:extLst>
      <p:ext uri="{BB962C8B-B14F-4D97-AF65-F5344CB8AC3E}">
        <p14:creationId xmlns:p14="http://schemas.microsoft.com/office/powerpoint/2010/main" val="1997197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25BE9-E4F7-4644-BFDC-26FE965B76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259B2B-0E95-4ABB-9328-39BFEEC2F8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2B16DC-9020-41EF-8A5F-B755868B90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3D6D3B-474B-4792-9DD3-15CBC605C95C}"/>
              </a:ext>
            </a:extLst>
          </p:cNvPr>
          <p:cNvSpPr>
            <a:spLocks noGrp="1"/>
          </p:cNvSpPr>
          <p:nvPr>
            <p:ph type="dt" sz="half" idx="10"/>
          </p:nvPr>
        </p:nvSpPr>
        <p:spPr>
          <a:xfrm>
            <a:off x="0" y="6488112"/>
            <a:ext cx="2743200" cy="365125"/>
          </a:xfrm>
        </p:spPr>
        <p:txBody>
          <a:bodyPr/>
          <a:lstStyle/>
          <a:p>
            <a:r>
              <a:rPr lang="en-US"/>
              <a:t>3/31/2025</a:t>
            </a:r>
          </a:p>
        </p:txBody>
      </p:sp>
      <p:sp>
        <p:nvSpPr>
          <p:cNvPr id="6" name="Footer Placeholder 5">
            <a:extLst>
              <a:ext uri="{FF2B5EF4-FFF2-40B4-BE49-F238E27FC236}">
                <a16:creationId xmlns:a16="http://schemas.microsoft.com/office/drawing/2014/main" id="{E9108B12-531F-489F-859B-7035FD032C6D}"/>
              </a:ext>
            </a:extLst>
          </p:cNvPr>
          <p:cNvSpPr>
            <a:spLocks noGrp="1"/>
          </p:cNvSpPr>
          <p:nvPr>
            <p:ph type="ftr" sz="quarter" idx="11"/>
          </p:nvPr>
        </p:nvSpPr>
        <p:spPr>
          <a:xfrm>
            <a:off x="4038600" y="6465887"/>
            <a:ext cx="4114800" cy="365125"/>
          </a:xfrm>
        </p:spPr>
        <p:txBody>
          <a:bodyPr/>
          <a:lstStyle/>
          <a:p>
            <a:endParaRPr lang="en-US"/>
          </a:p>
        </p:txBody>
      </p:sp>
      <p:sp>
        <p:nvSpPr>
          <p:cNvPr id="7" name="Slide Number Placeholder 6">
            <a:extLst>
              <a:ext uri="{FF2B5EF4-FFF2-40B4-BE49-F238E27FC236}">
                <a16:creationId xmlns:a16="http://schemas.microsoft.com/office/drawing/2014/main" id="{6EBABE11-BDE6-4203-9FEF-0A953BC99FEA}"/>
              </a:ext>
            </a:extLst>
          </p:cNvPr>
          <p:cNvSpPr>
            <a:spLocks noGrp="1"/>
          </p:cNvSpPr>
          <p:nvPr>
            <p:ph type="sldNum" sz="quarter" idx="12"/>
          </p:nvPr>
        </p:nvSpPr>
        <p:spPr>
          <a:xfrm>
            <a:off x="9448800" y="6488112"/>
            <a:ext cx="2743200" cy="365125"/>
          </a:xfrm>
        </p:spPr>
        <p:txBody>
          <a:bodyPr/>
          <a:lstStyle/>
          <a:p>
            <a:fld id="{D8EC9F08-0CF5-4A46-A85E-D74C53AE001F}" type="slidenum">
              <a:rPr lang="en-US" smtClean="0"/>
              <a:t>‹#›</a:t>
            </a:fld>
            <a:endParaRPr lang="en-US"/>
          </a:p>
        </p:txBody>
      </p:sp>
    </p:spTree>
    <p:extLst>
      <p:ext uri="{BB962C8B-B14F-4D97-AF65-F5344CB8AC3E}">
        <p14:creationId xmlns:p14="http://schemas.microsoft.com/office/powerpoint/2010/main" val="391002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C8F6E-0805-41F7-8EBE-44B8AA8AC8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A683EA-CA55-417D-95BD-CB88235F8E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6DD955-E979-4FA5-8F4E-B560553E00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9C2CEB-0FA9-41A4-873B-D3131F95F867}"/>
              </a:ext>
            </a:extLst>
          </p:cNvPr>
          <p:cNvSpPr>
            <a:spLocks noGrp="1"/>
          </p:cNvSpPr>
          <p:nvPr>
            <p:ph type="dt" sz="half" idx="10"/>
          </p:nvPr>
        </p:nvSpPr>
        <p:spPr>
          <a:xfrm>
            <a:off x="0" y="6492875"/>
            <a:ext cx="2743200" cy="365125"/>
          </a:xfrm>
        </p:spPr>
        <p:txBody>
          <a:bodyPr/>
          <a:lstStyle/>
          <a:p>
            <a:r>
              <a:rPr lang="en-US"/>
              <a:t>3/31/2025</a:t>
            </a:r>
          </a:p>
        </p:txBody>
      </p:sp>
      <p:sp>
        <p:nvSpPr>
          <p:cNvPr id="6" name="Footer Placeholder 5">
            <a:extLst>
              <a:ext uri="{FF2B5EF4-FFF2-40B4-BE49-F238E27FC236}">
                <a16:creationId xmlns:a16="http://schemas.microsoft.com/office/drawing/2014/main" id="{A22AB2E3-9592-498E-9376-3791ED2913A7}"/>
              </a:ext>
            </a:extLst>
          </p:cNvPr>
          <p:cNvSpPr>
            <a:spLocks noGrp="1"/>
          </p:cNvSpPr>
          <p:nvPr>
            <p:ph type="ftr" sz="quarter" idx="11"/>
          </p:nvPr>
        </p:nvSpPr>
        <p:spPr>
          <a:xfrm>
            <a:off x="4038600" y="6492875"/>
            <a:ext cx="4114800" cy="365125"/>
          </a:xfrm>
        </p:spPr>
        <p:txBody>
          <a:bodyPr/>
          <a:lstStyle/>
          <a:p>
            <a:endParaRPr lang="en-US"/>
          </a:p>
        </p:txBody>
      </p:sp>
      <p:sp>
        <p:nvSpPr>
          <p:cNvPr id="7" name="Slide Number Placeholder 6">
            <a:extLst>
              <a:ext uri="{FF2B5EF4-FFF2-40B4-BE49-F238E27FC236}">
                <a16:creationId xmlns:a16="http://schemas.microsoft.com/office/drawing/2014/main" id="{C1B8BE47-B823-4580-8D88-9A2D4C43796A}"/>
              </a:ext>
            </a:extLst>
          </p:cNvPr>
          <p:cNvSpPr>
            <a:spLocks noGrp="1"/>
          </p:cNvSpPr>
          <p:nvPr>
            <p:ph type="sldNum" sz="quarter" idx="12"/>
          </p:nvPr>
        </p:nvSpPr>
        <p:spPr>
          <a:xfrm>
            <a:off x="9448800" y="6492875"/>
            <a:ext cx="2743200" cy="365125"/>
          </a:xfrm>
        </p:spPr>
        <p:txBody>
          <a:bodyPr/>
          <a:lstStyle/>
          <a:p>
            <a:fld id="{D8EC9F08-0CF5-4A46-A85E-D74C53AE001F}" type="slidenum">
              <a:rPr lang="en-US" smtClean="0"/>
              <a:t>‹#›</a:t>
            </a:fld>
            <a:endParaRPr lang="en-US"/>
          </a:p>
        </p:txBody>
      </p:sp>
    </p:spTree>
    <p:extLst>
      <p:ext uri="{BB962C8B-B14F-4D97-AF65-F5344CB8AC3E}">
        <p14:creationId xmlns:p14="http://schemas.microsoft.com/office/powerpoint/2010/main" val="1531462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B2847-8FCD-4609-AF0F-611EA5C235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EB275D-1229-44AF-8D86-BA35CEFB90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F2321C-0CF0-420C-BA02-0CCF4A56A47A}"/>
              </a:ext>
            </a:extLst>
          </p:cNvPr>
          <p:cNvSpPr>
            <a:spLocks noGrp="1"/>
          </p:cNvSpPr>
          <p:nvPr>
            <p:ph type="dt" sz="half" idx="10"/>
          </p:nvPr>
        </p:nvSpPr>
        <p:spPr>
          <a:xfrm>
            <a:off x="0" y="6480175"/>
            <a:ext cx="2743200" cy="365125"/>
          </a:xfrm>
        </p:spPr>
        <p:txBody>
          <a:bodyPr/>
          <a:lstStyle/>
          <a:p>
            <a:r>
              <a:rPr lang="en-US"/>
              <a:t>3/31/2025</a:t>
            </a:r>
          </a:p>
        </p:txBody>
      </p:sp>
      <p:sp>
        <p:nvSpPr>
          <p:cNvPr id="5" name="Footer Placeholder 4">
            <a:extLst>
              <a:ext uri="{FF2B5EF4-FFF2-40B4-BE49-F238E27FC236}">
                <a16:creationId xmlns:a16="http://schemas.microsoft.com/office/drawing/2014/main" id="{4F8FF673-4141-4E16-987F-8B5088B48DB0}"/>
              </a:ext>
            </a:extLst>
          </p:cNvPr>
          <p:cNvSpPr>
            <a:spLocks noGrp="1"/>
          </p:cNvSpPr>
          <p:nvPr>
            <p:ph type="ftr" sz="quarter" idx="11"/>
          </p:nvPr>
        </p:nvSpPr>
        <p:spPr>
          <a:xfrm>
            <a:off x="4038600" y="6477000"/>
            <a:ext cx="4114800" cy="365125"/>
          </a:xfrm>
        </p:spPr>
        <p:txBody>
          <a:bodyPr/>
          <a:lstStyle/>
          <a:p>
            <a:endParaRPr lang="en-US"/>
          </a:p>
        </p:txBody>
      </p:sp>
      <p:sp>
        <p:nvSpPr>
          <p:cNvPr id="6" name="Slide Number Placeholder 5">
            <a:extLst>
              <a:ext uri="{FF2B5EF4-FFF2-40B4-BE49-F238E27FC236}">
                <a16:creationId xmlns:a16="http://schemas.microsoft.com/office/drawing/2014/main" id="{08DDD3DD-B6A5-49CD-9323-0C937F4CAE1B}"/>
              </a:ext>
            </a:extLst>
          </p:cNvPr>
          <p:cNvSpPr>
            <a:spLocks noGrp="1"/>
          </p:cNvSpPr>
          <p:nvPr>
            <p:ph type="sldNum" sz="quarter" idx="12"/>
          </p:nvPr>
        </p:nvSpPr>
        <p:spPr>
          <a:xfrm>
            <a:off x="9448800" y="6508750"/>
            <a:ext cx="2743200" cy="365125"/>
          </a:xfrm>
        </p:spPr>
        <p:txBody>
          <a:bodyPr/>
          <a:lstStyle/>
          <a:p>
            <a:fld id="{D8EC9F08-0CF5-4A46-A85E-D74C53AE001F}" type="slidenum">
              <a:rPr lang="en-US" smtClean="0"/>
              <a:t>‹#›</a:t>
            </a:fld>
            <a:endParaRPr lang="en-US"/>
          </a:p>
        </p:txBody>
      </p:sp>
    </p:spTree>
    <p:extLst>
      <p:ext uri="{BB962C8B-B14F-4D97-AF65-F5344CB8AC3E}">
        <p14:creationId xmlns:p14="http://schemas.microsoft.com/office/powerpoint/2010/main" val="2876393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BC5234-8FCF-485F-8469-9AFC5678BA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65CF2D-B7F2-4E92-934D-A575CAEFDCB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BF3BC7-0E48-44FD-BACF-806F3A0BFAA2}"/>
              </a:ext>
            </a:extLst>
          </p:cNvPr>
          <p:cNvSpPr>
            <a:spLocks noGrp="1"/>
          </p:cNvSpPr>
          <p:nvPr>
            <p:ph type="dt" sz="half" idx="10"/>
          </p:nvPr>
        </p:nvSpPr>
        <p:spPr/>
        <p:txBody>
          <a:bodyPr/>
          <a:lstStyle/>
          <a:p>
            <a:r>
              <a:rPr lang="en-US"/>
              <a:t>3/31/2025</a:t>
            </a:r>
          </a:p>
        </p:txBody>
      </p:sp>
      <p:sp>
        <p:nvSpPr>
          <p:cNvPr id="5" name="Footer Placeholder 4">
            <a:extLst>
              <a:ext uri="{FF2B5EF4-FFF2-40B4-BE49-F238E27FC236}">
                <a16:creationId xmlns:a16="http://schemas.microsoft.com/office/drawing/2014/main" id="{473839C5-3D23-473A-9391-3DCFC3DDA9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BA800C-9928-4F3E-9679-11F14F1ACB7F}"/>
              </a:ext>
            </a:extLst>
          </p:cNvPr>
          <p:cNvSpPr>
            <a:spLocks noGrp="1"/>
          </p:cNvSpPr>
          <p:nvPr>
            <p:ph type="sldNum" sz="quarter" idx="12"/>
          </p:nvPr>
        </p:nvSpPr>
        <p:spPr/>
        <p:txBody>
          <a:bodyPr/>
          <a:lstStyle/>
          <a:p>
            <a:fld id="{D8EC9F08-0CF5-4A46-A85E-D74C53AE001F}" type="slidenum">
              <a:rPr lang="en-US" smtClean="0"/>
              <a:t>‹#›</a:t>
            </a:fld>
            <a:endParaRPr lang="en-US"/>
          </a:p>
        </p:txBody>
      </p:sp>
    </p:spTree>
    <p:extLst>
      <p:ext uri="{BB962C8B-B14F-4D97-AF65-F5344CB8AC3E}">
        <p14:creationId xmlns:p14="http://schemas.microsoft.com/office/powerpoint/2010/main" val="3548127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C90E31-0653-4FA1-B4FF-CB17EB5DF7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0621B5-B719-4A5B-A551-6B1A74CBE2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6933567-4F1D-4D06-AC35-224D758A3F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3/31/2025</a:t>
            </a:r>
          </a:p>
        </p:txBody>
      </p:sp>
      <p:sp>
        <p:nvSpPr>
          <p:cNvPr id="5" name="Footer Placeholder 4">
            <a:extLst>
              <a:ext uri="{FF2B5EF4-FFF2-40B4-BE49-F238E27FC236}">
                <a16:creationId xmlns:a16="http://schemas.microsoft.com/office/drawing/2014/main" id="{7D8BA90B-A6A7-4074-BD4E-3ACBD9A88A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7244D7-DE88-4F5F-B739-58E986FDAB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EC9F08-0CF5-4A46-A85E-D74C53AE001F}" type="slidenum">
              <a:rPr lang="en-US" smtClean="0"/>
              <a:t>‹#›</a:t>
            </a:fld>
            <a:endParaRPr lang="en-US"/>
          </a:p>
        </p:txBody>
      </p:sp>
    </p:spTree>
    <p:extLst>
      <p:ext uri="{BB962C8B-B14F-4D97-AF65-F5344CB8AC3E}">
        <p14:creationId xmlns:p14="http://schemas.microsoft.com/office/powerpoint/2010/main" val="3060345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Sans Serif Collection" panose="020B0502040504020204" pitchFamily="34" charset="0"/>
          <a:ea typeface="Sans Serif Collection" panose="020B0502040504020204" pitchFamily="34" charset="0"/>
          <a:cs typeface="Sans Serif Collection" panose="020B050204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ans Serif Collection" panose="020B0502040504020204" pitchFamily="34" charset="0"/>
          <a:ea typeface="Sans Serif Collection" panose="020B0502040504020204" pitchFamily="34" charset="0"/>
          <a:cs typeface="Sans Serif Collection" panose="020B050204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ans Serif Collection" panose="020B0502040504020204" pitchFamily="34" charset="0"/>
          <a:ea typeface="Sans Serif Collection" panose="020B0502040504020204" pitchFamily="34" charset="0"/>
          <a:cs typeface="Sans Serif Collection" panose="020B050204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ans Serif Collection" panose="020B0502040504020204" pitchFamily="34" charset="0"/>
          <a:ea typeface="Sans Serif Collection" panose="020B0502040504020204" pitchFamily="34" charset="0"/>
          <a:cs typeface="Sans Serif Collection" panose="020B050204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ans Serif Collection" panose="020B0502040504020204" pitchFamily="34" charset="0"/>
          <a:ea typeface="Sans Serif Collection" panose="020B0502040504020204" pitchFamily="34" charset="0"/>
          <a:cs typeface="Sans Serif Collection" panose="020B050204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ans Serif Collection" panose="020B0502040504020204" pitchFamily="34" charset="0"/>
          <a:ea typeface="Sans Serif Collection" panose="020B0502040504020204" pitchFamily="34" charset="0"/>
          <a:cs typeface="Sans Serif Collection"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2DA80E2-D0A9-448D-A141-9E24E86C8174}"/>
              </a:ext>
            </a:extLst>
          </p:cNvPr>
          <p:cNvSpPr txBox="1"/>
          <p:nvPr/>
        </p:nvSpPr>
        <p:spPr>
          <a:xfrm>
            <a:off x="186268" y="2019743"/>
            <a:ext cx="3871382" cy="2769989"/>
          </a:xfrm>
          <a:prstGeom prst="rect">
            <a:avLst/>
          </a:prstGeom>
          <a:noFill/>
        </p:spPr>
        <p:txBody>
          <a:bodyPr wrap="square" rtlCol="0">
            <a:spAutoFit/>
          </a:bodyPr>
          <a:lstStyle/>
          <a:p>
            <a:r>
              <a:rPr lang="en-US" dirty="0">
                <a:solidFill>
                  <a:schemeClr val="bg1"/>
                </a:solidFill>
              </a:rPr>
              <a:t>Diamondback Energy (NASDAQ:FANG) </a:t>
            </a:r>
          </a:p>
          <a:p>
            <a:endParaRPr lang="en-US" dirty="0">
              <a:solidFill>
                <a:schemeClr val="bg1"/>
              </a:solidFill>
            </a:endParaRPr>
          </a:p>
          <a:p>
            <a:r>
              <a:rPr lang="en-US" dirty="0">
                <a:solidFill>
                  <a:schemeClr val="bg1"/>
                </a:solidFill>
              </a:rPr>
              <a:t>Current Stock Price: $160.86 </a:t>
            </a:r>
            <a:r>
              <a:rPr lang="en-US" sz="1100" dirty="0">
                <a:solidFill>
                  <a:schemeClr val="bg1"/>
                </a:solidFill>
              </a:rPr>
              <a:t>(March 31, 2025) </a:t>
            </a:r>
            <a:endParaRPr lang="en-US" sz="1600" dirty="0">
              <a:solidFill>
                <a:schemeClr val="bg1"/>
              </a:solidFill>
            </a:endParaRPr>
          </a:p>
          <a:p>
            <a:r>
              <a:rPr lang="en-US" dirty="0">
                <a:solidFill>
                  <a:schemeClr val="bg1"/>
                </a:solidFill>
              </a:rPr>
              <a:t>Long: $265.61(65.1%)</a:t>
            </a:r>
          </a:p>
          <a:p>
            <a:r>
              <a:rPr lang="en-US" dirty="0">
                <a:solidFill>
                  <a:schemeClr val="bg1"/>
                </a:solidFill>
              </a:rPr>
              <a:t>Q4 2030</a:t>
            </a:r>
          </a:p>
          <a:p>
            <a:endParaRPr lang="en-US" dirty="0">
              <a:solidFill>
                <a:schemeClr val="bg1"/>
              </a:solidFill>
            </a:endParaRPr>
          </a:p>
          <a:p>
            <a:r>
              <a:rPr lang="en-US" dirty="0">
                <a:solidFill>
                  <a:schemeClr val="bg1"/>
                </a:solidFill>
              </a:rPr>
              <a:t>Darin Stuart</a:t>
            </a:r>
          </a:p>
          <a:p>
            <a:r>
              <a:rPr lang="en-US" dirty="0">
                <a:solidFill>
                  <a:schemeClr val="bg1"/>
                </a:solidFill>
              </a:rPr>
              <a:t>TCU Finance Club </a:t>
            </a:r>
          </a:p>
          <a:p>
            <a:endParaRPr lang="en-US" dirty="0">
              <a:solidFill>
                <a:schemeClr val="bg1"/>
              </a:solidFill>
            </a:endParaRPr>
          </a:p>
          <a:p>
            <a:r>
              <a:rPr lang="en-US" sz="1200" dirty="0">
                <a:solidFill>
                  <a:schemeClr val="bg1"/>
                </a:solidFill>
              </a:rPr>
              <a:t>March 31,2025</a:t>
            </a:r>
          </a:p>
        </p:txBody>
      </p:sp>
      <p:pic>
        <p:nvPicPr>
          <p:cNvPr id="1044" name="Picture 20" descr="Diamondback Energy - Wikipedia">
            <a:extLst>
              <a:ext uri="{FF2B5EF4-FFF2-40B4-BE49-F238E27FC236}">
                <a16:creationId xmlns:a16="http://schemas.microsoft.com/office/drawing/2014/main" id="{46B53564-9DAE-4165-82C8-02A14494AE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267" y="177800"/>
            <a:ext cx="3871382" cy="1601894"/>
          </a:xfrm>
          <a:prstGeom prst="rect">
            <a:avLst/>
          </a:prstGeom>
          <a:noFill/>
          <a:extLst>
            <a:ext uri="{909E8E84-426E-40DD-AFC4-6F175D3DCCD1}">
              <a14:hiddenFill xmlns:a14="http://schemas.microsoft.com/office/drawing/2010/main">
                <a:solidFill>
                  <a:srgbClr val="FFFFFF"/>
                </a:solidFill>
              </a14:hiddenFill>
            </a:ext>
          </a:extLst>
        </p:spPr>
      </p:pic>
      <p:sp>
        <p:nvSpPr>
          <p:cNvPr id="14" name="Date Placeholder 13">
            <a:extLst>
              <a:ext uri="{FF2B5EF4-FFF2-40B4-BE49-F238E27FC236}">
                <a16:creationId xmlns:a16="http://schemas.microsoft.com/office/drawing/2014/main" id="{D6B20331-E680-42D0-94C5-48B119F72F15}"/>
              </a:ext>
            </a:extLst>
          </p:cNvPr>
          <p:cNvSpPr>
            <a:spLocks noGrp="1"/>
          </p:cNvSpPr>
          <p:nvPr>
            <p:ph type="dt" sz="half" idx="10"/>
          </p:nvPr>
        </p:nvSpPr>
        <p:spPr/>
        <p:txBody>
          <a:bodyPr/>
          <a:lstStyle/>
          <a:p>
            <a:r>
              <a:rPr lang="en-US">
                <a:solidFill>
                  <a:schemeClr val="bg1"/>
                </a:solidFill>
              </a:rPr>
              <a:t>3/31/2025</a:t>
            </a:r>
          </a:p>
        </p:txBody>
      </p:sp>
      <p:sp>
        <p:nvSpPr>
          <p:cNvPr id="15" name="Slide Number Placeholder 14">
            <a:extLst>
              <a:ext uri="{FF2B5EF4-FFF2-40B4-BE49-F238E27FC236}">
                <a16:creationId xmlns:a16="http://schemas.microsoft.com/office/drawing/2014/main" id="{8773F117-F6A6-44C4-912D-815731876F07}"/>
              </a:ext>
            </a:extLst>
          </p:cNvPr>
          <p:cNvSpPr>
            <a:spLocks noGrp="1"/>
          </p:cNvSpPr>
          <p:nvPr>
            <p:ph type="sldNum" sz="quarter" idx="12"/>
          </p:nvPr>
        </p:nvSpPr>
        <p:spPr/>
        <p:txBody>
          <a:bodyPr/>
          <a:lstStyle/>
          <a:p>
            <a:fld id="{D8EC9F08-0CF5-4A46-A85E-D74C53AE001F}" type="slidenum">
              <a:rPr lang="en-US" smtClean="0"/>
              <a:t>1</a:t>
            </a:fld>
            <a:endParaRPr lang="en-US"/>
          </a:p>
        </p:txBody>
      </p:sp>
    </p:spTree>
    <p:extLst>
      <p:ext uri="{BB962C8B-B14F-4D97-AF65-F5344CB8AC3E}">
        <p14:creationId xmlns:p14="http://schemas.microsoft.com/office/powerpoint/2010/main" val="4264651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21FE874-380F-41C8-ABD5-A8E48A79664E}"/>
              </a:ext>
            </a:extLst>
          </p:cNvPr>
          <p:cNvSpPr>
            <a:spLocks noGrp="1"/>
          </p:cNvSpPr>
          <p:nvPr>
            <p:ph type="title"/>
          </p:nvPr>
        </p:nvSpPr>
        <p:spPr>
          <a:xfrm>
            <a:off x="0" y="-31102"/>
            <a:ext cx="12192000" cy="1280160"/>
          </a:xfrm>
          <a:blipFill dpi="0" rotWithShape="1">
            <a:blip r:embed="rId2"/>
            <a:srcRect/>
            <a:stretch>
              <a:fillRect t="-38000" b="-30000"/>
            </a:stretch>
          </a:blipFill>
          <a:ln>
            <a:noFill/>
          </a:ln>
        </p:spPr>
        <p:txBody>
          <a:bodyPr>
            <a:normAutofit fontScale="90000"/>
          </a:bodyPr>
          <a:lstStyle/>
          <a:p>
            <a:br>
              <a:rPr lang="en-US">
                <a:solidFill>
                  <a:schemeClr val="bg1"/>
                </a:solidFill>
              </a:rPr>
            </a:br>
            <a:br>
              <a:rPr lang="en-US">
                <a:solidFill>
                  <a:schemeClr val="bg1"/>
                </a:solidFill>
              </a:rPr>
            </a:br>
            <a:br>
              <a:rPr lang="en-US">
                <a:solidFill>
                  <a:schemeClr val="bg1"/>
                </a:solidFill>
              </a:rPr>
            </a:br>
            <a:br>
              <a:rPr lang="en-US">
                <a:solidFill>
                  <a:schemeClr val="bg1"/>
                </a:solidFill>
              </a:rPr>
            </a:br>
            <a:br>
              <a:rPr lang="en-US">
                <a:solidFill>
                  <a:schemeClr val="bg1"/>
                </a:solidFill>
              </a:rPr>
            </a:br>
            <a:endParaRPr lang="en-US">
              <a:solidFill>
                <a:schemeClr val="bg1"/>
              </a:solidFill>
            </a:endParaRPr>
          </a:p>
        </p:txBody>
      </p:sp>
      <p:sp>
        <p:nvSpPr>
          <p:cNvPr id="9" name="Content Placeholder 8">
            <a:extLst>
              <a:ext uri="{FF2B5EF4-FFF2-40B4-BE49-F238E27FC236}">
                <a16:creationId xmlns:a16="http://schemas.microsoft.com/office/drawing/2014/main" id="{A7E830D3-5125-4733-BB32-487B1F33E207}"/>
              </a:ext>
            </a:extLst>
          </p:cNvPr>
          <p:cNvSpPr>
            <a:spLocks noGrp="1"/>
          </p:cNvSpPr>
          <p:nvPr>
            <p:ph sz="half" idx="2"/>
          </p:nvPr>
        </p:nvSpPr>
        <p:spPr>
          <a:xfrm>
            <a:off x="6257924" y="1852867"/>
            <a:ext cx="5095876" cy="1325563"/>
          </a:xfrm>
          <a:solidFill>
            <a:srgbClr val="F5F5F5"/>
          </a:solidFill>
        </p:spPr>
        <p:txBody>
          <a:bodyPr>
            <a:noAutofit/>
          </a:bodyPr>
          <a:lstStyle/>
          <a:p>
            <a:pPr marL="0" indent="0">
              <a:buNone/>
            </a:pPr>
            <a:r>
              <a:rPr lang="en-US" sz="1400" dirty="0">
                <a:latin typeface="Calibri"/>
                <a:ea typeface="Calibri"/>
                <a:cs typeface="Calibri"/>
              </a:rPr>
              <a:t>Diamondback Energy is a leading independent oil and gas producer focused on unconventional resources in the Permian Basin. Its core activities include the exploration, development, production, and sale of petroleum, natural gas, and natural gas liquids.</a:t>
            </a:r>
          </a:p>
          <a:p>
            <a:pPr marL="0" indent="0">
              <a:buNone/>
            </a:pPr>
            <a:r>
              <a:rPr lang="en-US" sz="1400" dirty="0">
                <a:latin typeface="Calibri"/>
                <a:ea typeface="Calibri"/>
                <a:cs typeface="Calibri"/>
              </a:rPr>
              <a:t>Recent major acquisitions: $26 billion Endeavor merger; $4.1 billion Double Eagle IV deal</a:t>
            </a:r>
          </a:p>
          <a:p>
            <a:pPr marL="0" indent="0">
              <a:buNone/>
            </a:pPr>
            <a:endParaRPr lang="en-US" sz="1600" dirty="0">
              <a:latin typeface="Calibri"/>
              <a:ea typeface="Calibri"/>
              <a:cs typeface="Calibri"/>
            </a:endParaRPr>
          </a:p>
        </p:txBody>
      </p:sp>
      <p:sp>
        <p:nvSpPr>
          <p:cNvPr id="12" name="TextBox 11">
            <a:extLst>
              <a:ext uri="{FF2B5EF4-FFF2-40B4-BE49-F238E27FC236}">
                <a16:creationId xmlns:a16="http://schemas.microsoft.com/office/drawing/2014/main" id="{A42717D4-2F42-4A78-8B42-859D837F926B}"/>
              </a:ext>
            </a:extLst>
          </p:cNvPr>
          <p:cNvSpPr txBox="1"/>
          <p:nvPr/>
        </p:nvSpPr>
        <p:spPr>
          <a:xfrm>
            <a:off x="6257923" y="3242419"/>
            <a:ext cx="5095875" cy="369332"/>
          </a:xfrm>
          <a:prstGeom prst="rect">
            <a:avLst/>
          </a:prstGeom>
          <a:solidFill>
            <a:schemeClr val="tx1"/>
          </a:solidFill>
        </p:spPr>
        <p:txBody>
          <a:bodyPr wrap="square" rtlCol="0">
            <a:spAutoFit/>
          </a:bodyPr>
          <a:lstStyle/>
          <a:p>
            <a:pPr algn="ctr"/>
            <a:r>
              <a:rPr lang="en-US" dirty="0">
                <a:solidFill>
                  <a:schemeClr val="bg1"/>
                </a:solidFill>
              </a:rPr>
              <a:t>Diamondback Market Snapshot</a:t>
            </a:r>
          </a:p>
        </p:txBody>
      </p:sp>
      <p:sp>
        <p:nvSpPr>
          <p:cNvPr id="15" name="Date Placeholder 14">
            <a:extLst>
              <a:ext uri="{FF2B5EF4-FFF2-40B4-BE49-F238E27FC236}">
                <a16:creationId xmlns:a16="http://schemas.microsoft.com/office/drawing/2014/main" id="{E280F08F-66D0-4F6A-B5B6-64F58E43FCC0}"/>
              </a:ext>
            </a:extLst>
          </p:cNvPr>
          <p:cNvSpPr>
            <a:spLocks noGrp="1"/>
          </p:cNvSpPr>
          <p:nvPr>
            <p:ph type="dt" sz="half" idx="10"/>
          </p:nvPr>
        </p:nvSpPr>
        <p:spPr>
          <a:xfrm>
            <a:off x="0" y="6492875"/>
            <a:ext cx="2743200" cy="365125"/>
          </a:xfrm>
        </p:spPr>
        <p:txBody>
          <a:bodyPr/>
          <a:lstStyle/>
          <a:p>
            <a:r>
              <a:rPr lang="en-US"/>
              <a:t>3/31/2025</a:t>
            </a:r>
          </a:p>
        </p:txBody>
      </p:sp>
      <p:sp>
        <p:nvSpPr>
          <p:cNvPr id="16" name="Footer Placeholder 15">
            <a:extLst>
              <a:ext uri="{FF2B5EF4-FFF2-40B4-BE49-F238E27FC236}">
                <a16:creationId xmlns:a16="http://schemas.microsoft.com/office/drawing/2014/main" id="{36A91882-C031-4582-81DA-E656B51EE185}"/>
              </a:ext>
            </a:extLst>
          </p:cNvPr>
          <p:cNvSpPr>
            <a:spLocks noGrp="1"/>
          </p:cNvSpPr>
          <p:nvPr>
            <p:ph type="ftr" sz="quarter" idx="11"/>
          </p:nvPr>
        </p:nvSpPr>
        <p:spPr>
          <a:xfrm>
            <a:off x="838199" y="6499225"/>
            <a:ext cx="11068051" cy="365125"/>
          </a:xfrm>
        </p:spPr>
        <p:txBody>
          <a:bodyPr/>
          <a:lstStyle/>
          <a:p>
            <a:pPr algn="l"/>
            <a:r>
              <a:rPr lang="en-US" sz="1100"/>
              <a:t>Source: Dividend.com, Diamondback Investor Presentation (February 2025)</a:t>
            </a:r>
          </a:p>
        </p:txBody>
      </p:sp>
      <p:sp>
        <p:nvSpPr>
          <p:cNvPr id="17" name="Slide Number Placeholder 16">
            <a:extLst>
              <a:ext uri="{FF2B5EF4-FFF2-40B4-BE49-F238E27FC236}">
                <a16:creationId xmlns:a16="http://schemas.microsoft.com/office/drawing/2014/main" id="{24140A7D-2EA6-4624-9D48-EBDBBA4021E4}"/>
              </a:ext>
            </a:extLst>
          </p:cNvPr>
          <p:cNvSpPr>
            <a:spLocks noGrp="1"/>
          </p:cNvSpPr>
          <p:nvPr>
            <p:ph type="sldNum" sz="quarter" idx="12"/>
          </p:nvPr>
        </p:nvSpPr>
        <p:spPr>
          <a:xfrm>
            <a:off x="9448800" y="6499225"/>
            <a:ext cx="2743200" cy="365125"/>
          </a:xfrm>
        </p:spPr>
        <p:txBody>
          <a:bodyPr/>
          <a:lstStyle/>
          <a:p>
            <a:fld id="{D8EC9F08-0CF5-4A46-A85E-D74C53AE001F}" type="slidenum">
              <a:rPr lang="en-US" smtClean="0"/>
              <a:t>2</a:t>
            </a:fld>
            <a:endParaRPr lang="en-US"/>
          </a:p>
        </p:txBody>
      </p:sp>
      <p:pic>
        <p:nvPicPr>
          <p:cNvPr id="19" name="Picture 18">
            <a:extLst>
              <a:ext uri="{FF2B5EF4-FFF2-40B4-BE49-F238E27FC236}">
                <a16:creationId xmlns:a16="http://schemas.microsoft.com/office/drawing/2014/main" id="{D912A418-2DA3-4E59-A315-A8B6EC7993A6}"/>
              </a:ext>
            </a:extLst>
          </p:cNvPr>
          <p:cNvPicPr>
            <a:picLocks noChangeAspect="1"/>
          </p:cNvPicPr>
          <p:nvPr/>
        </p:nvPicPr>
        <p:blipFill>
          <a:blip r:embed="rId3"/>
          <a:stretch>
            <a:fillRect/>
          </a:stretch>
        </p:blipFill>
        <p:spPr>
          <a:xfrm>
            <a:off x="838199" y="1851497"/>
            <a:ext cx="4324954" cy="3305636"/>
          </a:xfrm>
          <a:prstGeom prst="rect">
            <a:avLst/>
          </a:prstGeom>
        </p:spPr>
      </p:pic>
      <p:sp>
        <p:nvSpPr>
          <p:cNvPr id="27" name="TextBox 26">
            <a:extLst>
              <a:ext uri="{FF2B5EF4-FFF2-40B4-BE49-F238E27FC236}">
                <a16:creationId xmlns:a16="http://schemas.microsoft.com/office/drawing/2014/main" id="{6DE36868-E789-432C-BE6C-4055D638D406}"/>
              </a:ext>
            </a:extLst>
          </p:cNvPr>
          <p:cNvSpPr txBox="1"/>
          <p:nvPr/>
        </p:nvSpPr>
        <p:spPr>
          <a:xfrm>
            <a:off x="838199" y="1417535"/>
            <a:ext cx="4324954" cy="369332"/>
          </a:xfrm>
          <a:prstGeom prst="rect">
            <a:avLst/>
          </a:prstGeom>
          <a:solidFill>
            <a:schemeClr val="tx1"/>
          </a:solidFill>
        </p:spPr>
        <p:txBody>
          <a:bodyPr wrap="square">
            <a:spAutoFit/>
          </a:bodyPr>
          <a:lstStyle/>
          <a:p>
            <a:pPr algn="ctr"/>
            <a:r>
              <a:rPr lang="en-US" dirty="0">
                <a:solidFill>
                  <a:schemeClr val="bg1"/>
                </a:solidFill>
              </a:rPr>
              <a:t>Diamondback &amp; Double Eagle IV Acreage</a:t>
            </a:r>
          </a:p>
        </p:txBody>
      </p:sp>
      <p:sp>
        <p:nvSpPr>
          <p:cNvPr id="28" name="TextBox 27">
            <a:extLst>
              <a:ext uri="{FF2B5EF4-FFF2-40B4-BE49-F238E27FC236}">
                <a16:creationId xmlns:a16="http://schemas.microsoft.com/office/drawing/2014/main" id="{7A37D777-CB10-4078-959C-E49B0293899D}"/>
              </a:ext>
            </a:extLst>
          </p:cNvPr>
          <p:cNvSpPr txBox="1"/>
          <p:nvPr/>
        </p:nvSpPr>
        <p:spPr>
          <a:xfrm>
            <a:off x="6257924" y="1417535"/>
            <a:ext cx="5095875" cy="369332"/>
          </a:xfrm>
          <a:prstGeom prst="rect">
            <a:avLst/>
          </a:prstGeom>
          <a:solidFill>
            <a:schemeClr val="tx1"/>
          </a:solidFill>
        </p:spPr>
        <p:txBody>
          <a:bodyPr wrap="square" rtlCol="0">
            <a:spAutoFit/>
          </a:bodyPr>
          <a:lstStyle/>
          <a:p>
            <a:pPr algn="ctr"/>
            <a:r>
              <a:rPr lang="en-US" dirty="0">
                <a:solidFill>
                  <a:schemeClr val="bg1"/>
                </a:solidFill>
              </a:rPr>
              <a:t>Company Overview</a:t>
            </a:r>
          </a:p>
        </p:txBody>
      </p:sp>
      <p:sp>
        <p:nvSpPr>
          <p:cNvPr id="30" name="TextBox 29">
            <a:extLst>
              <a:ext uri="{FF2B5EF4-FFF2-40B4-BE49-F238E27FC236}">
                <a16:creationId xmlns:a16="http://schemas.microsoft.com/office/drawing/2014/main" id="{294E23DF-4FD5-4375-9F4E-026DE780FFBB}"/>
              </a:ext>
            </a:extLst>
          </p:cNvPr>
          <p:cNvSpPr txBox="1"/>
          <p:nvPr/>
        </p:nvSpPr>
        <p:spPr>
          <a:xfrm>
            <a:off x="838200" y="5221763"/>
            <a:ext cx="4324953" cy="938719"/>
          </a:xfrm>
          <a:prstGeom prst="rect">
            <a:avLst/>
          </a:prstGeom>
          <a:solidFill>
            <a:srgbClr val="F5F5F5"/>
          </a:solidFill>
        </p:spPr>
        <p:txBody>
          <a:bodyPr wrap="square">
            <a:spAutoFit/>
          </a:bodyPr>
          <a:lstStyle/>
          <a:p>
            <a:r>
              <a:rPr lang="en-US" sz="1100" dirty="0"/>
              <a:t>Pro forma scale of approximately 885,000 net acres with ~500 Mbo/d (~900 Mboe/d) of run-rate production beginning in Q2 2025 </a:t>
            </a:r>
          </a:p>
          <a:p>
            <a:endParaRPr lang="en-US" sz="1100" dirty="0"/>
          </a:p>
          <a:p>
            <a:r>
              <a:rPr lang="en-US" sz="1100" dirty="0"/>
              <a:t>Best in class inventory depth and quality with ~8,400 gross Midland Basin locations economic at $50 / </a:t>
            </a:r>
            <a:r>
              <a:rPr lang="en-US" sz="1100" dirty="0" err="1"/>
              <a:t>Bbl</a:t>
            </a:r>
            <a:endParaRPr lang="en-US" sz="1100" dirty="0"/>
          </a:p>
        </p:txBody>
      </p:sp>
      <p:graphicFrame>
        <p:nvGraphicFramePr>
          <p:cNvPr id="2" name="Table 1">
            <a:extLst>
              <a:ext uri="{FF2B5EF4-FFF2-40B4-BE49-F238E27FC236}">
                <a16:creationId xmlns:a16="http://schemas.microsoft.com/office/drawing/2014/main" id="{57B20584-ED80-2812-7010-3120955B85F4}"/>
              </a:ext>
            </a:extLst>
          </p:cNvPr>
          <p:cNvGraphicFramePr>
            <a:graphicFrameLocks noGrp="1"/>
          </p:cNvGraphicFramePr>
          <p:nvPr>
            <p:extLst>
              <p:ext uri="{D42A27DB-BD31-4B8C-83A1-F6EECF244321}">
                <p14:modId xmlns:p14="http://schemas.microsoft.com/office/powerpoint/2010/main" val="2357491213"/>
              </p:ext>
            </p:extLst>
          </p:nvPr>
        </p:nvGraphicFramePr>
        <p:xfrm>
          <a:off x="6257923" y="3617641"/>
          <a:ext cx="5095876" cy="2852928"/>
        </p:xfrm>
        <a:graphic>
          <a:graphicData uri="http://schemas.openxmlformats.org/drawingml/2006/table">
            <a:tbl>
              <a:tblPr firstRow="1" bandRow="1">
                <a:tableStyleId>{616DA210-FB5B-4158-B5E0-FEB733F419BA}</a:tableStyleId>
              </a:tblPr>
              <a:tblGrid>
                <a:gridCol w="2547938">
                  <a:extLst>
                    <a:ext uri="{9D8B030D-6E8A-4147-A177-3AD203B41FA5}">
                      <a16:colId xmlns:a16="http://schemas.microsoft.com/office/drawing/2014/main" val="3395950437"/>
                    </a:ext>
                  </a:extLst>
                </a:gridCol>
                <a:gridCol w="2547938">
                  <a:extLst>
                    <a:ext uri="{9D8B030D-6E8A-4147-A177-3AD203B41FA5}">
                      <a16:colId xmlns:a16="http://schemas.microsoft.com/office/drawing/2014/main" val="2820529915"/>
                    </a:ext>
                  </a:extLst>
                </a:gridCol>
              </a:tblGrid>
              <a:tr h="237744">
                <a:tc>
                  <a:txBody>
                    <a:bodyPr/>
                    <a:lstStyle/>
                    <a:p>
                      <a:pPr algn="l" fontAlgn="b"/>
                      <a:r>
                        <a:rPr lang="en-US" sz="1100" b="0" i="0" u="none" strike="noStrike">
                          <a:solidFill>
                            <a:srgbClr val="000000"/>
                          </a:solidFill>
                          <a:effectLst/>
                          <a:latin typeface="Aptos Narrow" panose="020B0004020202020204" pitchFamily="34" charset="0"/>
                        </a:rPr>
                        <a:t>NASDAQ Symbol</a:t>
                      </a:r>
                    </a:p>
                  </a:txBody>
                  <a:tcPr marL="4763" marR="4763" marT="4763" marB="0" anchor="b"/>
                </a:tc>
                <a:tc>
                  <a:txBody>
                    <a:bodyPr/>
                    <a:lstStyle/>
                    <a:p>
                      <a:pPr algn="l" fontAlgn="b"/>
                      <a:r>
                        <a:rPr lang="en-US" sz="1100" b="0" i="0" u="none" strike="noStrike">
                          <a:solidFill>
                            <a:srgbClr val="000000"/>
                          </a:solidFill>
                          <a:effectLst/>
                          <a:latin typeface="Aptos Narrow" panose="020B0004020202020204" pitchFamily="34" charset="0"/>
                        </a:rPr>
                        <a:t> FANG </a:t>
                      </a:r>
                    </a:p>
                  </a:txBody>
                  <a:tcPr marL="4763" marR="4763" marT="4763" marB="0" anchor="b"/>
                </a:tc>
                <a:extLst>
                  <a:ext uri="{0D108BD9-81ED-4DB2-BD59-A6C34878D82A}">
                    <a16:rowId xmlns:a16="http://schemas.microsoft.com/office/drawing/2014/main" val="3114258876"/>
                  </a:ext>
                </a:extLst>
              </a:tr>
              <a:tr h="237744">
                <a:tc>
                  <a:txBody>
                    <a:bodyPr/>
                    <a:lstStyle/>
                    <a:p>
                      <a:pPr algn="l" fontAlgn="b"/>
                      <a:r>
                        <a:rPr lang="en-US" sz="1100" b="0" i="0" u="none" strike="noStrike">
                          <a:solidFill>
                            <a:srgbClr val="000000"/>
                          </a:solidFill>
                          <a:effectLst/>
                          <a:latin typeface="Aptos Narrow" panose="020B0004020202020204" pitchFamily="34" charset="0"/>
                        </a:rPr>
                        <a:t>Market Cap</a:t>
                      </a:r>
                    </a:p>
                  </a:txBody>
                  <a:tcPr marL="4763" marR="4763" marT="4763" marB="0" anchor="b"/>
                </a:tc>
                <a:tc>
                  <a:txBody>
                    <a:bodyPr/>
                    <a:lstStyle/>
                    <a:p>
                      <a:pPr algn="l" fontAlgn="b"/>
                      <a:r>
                        <a:rPr lang="en-US" sz="1100" b="0" i="0" u="none" strike="noStrike">
                          <a:solidFill>
                            <a:srgbClr val="000000"/>
                          </a:solidFill>
                          <a:effectLst/>
                          <a:latin typeface="Aptos Narrow" panose="020B0004020202020204" pitchFamily="34" charset="0"/>
                        </a:rPr>
                        <a:t> $46.56billion </a:t>
                      </a:r>
                    </a:p>
                  </a:txBody>
                  <a:tcPr marL="4763" marR="4763" marT="4763" marB="0" anchor="b"/>
                </a:tc>
                <a:extLst>
                  <a:ext uri="{0D108BD9-81ED-4DB2-BD59-A6C34878D82A}">
                    <a16:rowId xmlns:a16="http://schemas.microsoft.com/office/drawing/2014/main" val="3175181179"/>
                  </a:ext>
                </a:extLst>
              </a:tr>
              <a:tr h="237744">
                <a:tc>
                  <a:txBody>
                    <a:bodyPr/>
                    <a:lstStyle/>
                    <a:p>
                      <a:pPr algn="l" fontAlgn="b"/>
                      <a:r>
                        <a:rPr lang="en-US" sz="1100" b="0" i="0" u="none" strike="noStrike">
                          <a:solidFill>
                            <a:srgbClr val="000000"/>
                          </a:solidFill>
                          <a:effectLst/>
                          <a:latin typeface="Aptos Narrow" panose="020B0004020202020204" pitchFamily="34" charset="0"/>
                        </a:rPr>
                        <a:t>Net Debt</a:t>
                      </a:r>
                    </a:p>
                  </a:txBody>
                  <a:tcPr marL="4763" marR="4763" marT="4763" marB="0" anchor="b"/>
                </a:tc>
                <a:tc>
                  <a:txBody>
                    <a:bodyPr/>
                    <a:lstStyle/>
                    <a:p>
                      <a:pPr algn="l" fontAlgn="b"/>
                      <a:r>
                        <a:rPr lang="en-US" sz="1100" b="0" i="0" u="none" strike="noStrike">
                          <a:solidFill>
                            <a:srgbClr val="000000"/>
                          </a:solidFill>
                          <a:effectLst/>
                          <a:latin typeface="Aptos Narrow" panose="020B0004020202020204" pitchFamily="34" charset="0"/>
                        </a:rPr>
                        <a:t> $12.99 billion </a:t>
                      </a:r>
                    </a:p>
                  </a:txBody>
                  <a:tcPr marL="4763" marR="4763" marT="4763" marB="0" anchor="b"/>
                </a:tc>
                <a:extLst>
                  <a:ext uri="{0D108BD9-81ED-4DB2-BD59-A6C34878D82A}">
                    <a16:rowId xmlns:a16="http://schemas.microsoft.com/office/drawing/2014/main" val="2562035641"/>
                  </a:ext>
                </a:extLst>
              </a:tr>
              <a:tr h="237744">
                <a:tc>
                  <a:txBody>
                    <a:bodyPr/>
                    <a:lstStyle/>
                    <a:p>
                      <a:pPr algn="l" fontAlgn="b"/>
                      <a:r>
                        <a:rPr lang="en-US" sz="1100" b="0" i="0" u="none" strike="noStrike">
                          <a:solidFill>
                            <a:srgbClr val="000000"/>
                          </a:solidFill>
                          <a:effectLst/>
                          <a:latin typeface="Aptos Narrow" panose="020B0004020202020204" pitchFamily="34" charset="0"/>
                        </a:rPr>
                        <a:t>Enterprise Value</a:t>
                      </a:r>
                    </a:p>
                  </a:txBody>
                  <a:tcPr marL="4763" marR="4763" marT="4763" marB="0" anchor="b"/>
                </a:tc>
                <a:tc>
                  <a:txBody>
                    <a:bodyPr/>
                    <a:lstStyle/>
                    <a:p>
                      <a:pPr algn="l" fontAlgn="b"/>
                      <a:r>
                        <a:rPr lang="en-US" sz="1100" b="0" i="0" u="none" strike="noStrike">
                          <a:solidFill>
                            <a:srgbClr val="000000"/>
                          </a:solidFill>
                          <a:effectLst/>
                          <a:latin typeface="Aptos Narrow" panose="020B0004020202020204" pitchFamily="34" charset="0"/>
                        </a:rPr>
                        <a:t> $60.313 billion </a:t>
                      </a:r>
                    </a:p>
                  </a:txBody>
                  <a:tcPr marL="4763" marR="4763" marT="4763" marB="0" anchor="b"/>
                </a:tc>
                <a:extLst>
                  <a:ext uri="{0D108BD9-81ED-4DB2-BD59-A6C34878D82A}">
                    <a16:rowId xmlns:a16="http://schemas.microsoft.com/office/drawing/2014/main" val="2717425178"/>
                  </a:ext>
                </a:extLst>
              </a:tr>
              <a:tr h="237744">
                <a:tc>
                  <a:txBody>
                    <a:bodyPr/>
                    <a:lstStyle/>
                    <a:p>
                      <a:pPr algn="l" fontAlgn="b"/>
                      <a:r>
                        <a:rPr lang="en-US" sz="1100" b="0" i="0" u="none" strike="noStrike">
                          <a:solidFill>
                            <a:srgbClr val="000000"/>
                          </a:solidFill>
                          <a:effectLst/>
                          <a:latin typeface="Aptos Narrow" panose="020B0004020202020204" pitchFamily="34" charset="0"/>
                        </a:rPr>
                        <a:t>Share Count</a:t>
                      </a:r>
                    </a:p>
                  </a:txBody>
                  <a:tcPr marL="4763" marR="4763" marT="4763" marB="0" anchor="b"/>
                </a:tc>
                <a:tc>
                  <a:txBody>
                    <a:bodyPr/>
                    <a:lstStyle/>
                    <a:p>
                      <a:pPr algn="l" fontAlgn="b"/>
                      <a:r>
                        <a:rPr lang="en-US" sz="1100" b="0" i="0" u="none" strike="noStrike">
                          <a:solidFill>
                            <a:srgbClr val="000000"/>
                          </a:solidFill>
                          <a:effectLst/>
                          <a:latin typeface="Aptos Narrow" panose="020B0004020202020204" pitchFamily="34" charset="0"/>
                        </a:rPr>
                        <a:t> 289 million </a:t>
                      </a:r>
                    </a:p>
                  </a:txBody>
                  <a:tcPr marL="4763" marR="4763" marT="4763" marB="0" anchor="b"/>
                </a:tc>
                <a:extLst>
                  <a:ext uri="{0D108BD9-81ED-4DB2-BD59-A6C34878D82A}">
                    <a16:rowId xmlns:a16="http://schemas.microsoft.com/office/drawing/2014/main" val="2418375314"/>
                  </a:ext>
                </a:extLst>
              </a:tr>
              <a:tr h="237744">
                <a:tc>
                  <a:txBody>
                    <a:bodyPr/>
                    <a:lstStyle/>
                    <a:p>
                      <a:pPr algn="l" fontAlgn="b"/>
                      <a:r>
                        <a:rPr lang="en-US" sz="1100" b="0" i="0" u="none" strike="noStrike">
                          <a:solidFill>
                            <a:srgbClr val="000000"/>
                          </a:solidFill>
                          <a:effectLst/>
                          <a:latin typeface="Aptos Narrow" panose="020B0004020202020204" pitchFamily="34" charset="0"/>
                        </a:rPr>
                        <a:t>Annual Base Dividend</a:t>
                      </a:r>
                    </a:p>
                  </a:txBody>
                  <a:tcPr marL="4763" marR="4763" marT="4763" marB="0" anchor="b"/>
                </a:tc>
                <a:tc>
                  <a:txBody>
                    <a:bodyPr/>
                    <a:lstStyle/>
                    <a:p>
                      <a:pPr algn="l" fontAlgn="b"/>
                      <a:r>
                        <a:rPr lang="en-US" sz="1100" b="0" i="0" u="none" strike="noStrike">
                          <a:solidFill>
                            <a:srgbClr val="000000"/>
                          </a:solidFill>
                          <a:effectLst/>
                          <a:latin typeface="Aptos Narrow" panose="020B0004020202020204" pitchFamily="34" charset="0"/>
                        </a:rPr>
                        <a:t> $4.00 (2.6% current yield)</a:t>
                      </a:r>
                    </a:p>
                  </a:txBody>
                  <a:tcPr marL="4763" marR="4763" marT="4763" marB="0" anchor="b"/>
                </a:tc>
                <a:extLst>
                  <a:ext uri="{0D108BD9-81ED-4DB2-BD59-A6C34878D82A}">
                    <a16:rowId xmlns:a16="http://schemas.microsoft.com/office/drawing/2014/main" val="3955650705"/>
                  </a:ext>
                </a:extLst>
              </a:tr>
              <a:tr h="237744">
                <a:tc>
                  <a:txBody>
                    <a:bodyPr/>
                    <a:lstStyle/>
                    <a:p>
                      <a:pPr algn="l" fontAlgn="b"/>
                      <a:r>
                        <a:rPr lang="en-US" sz="1100" b="0" i="0" u="none" strike="noStrike" dirty="0">
                          <a:solidFill>
                            <a:srgbClr val="000000"/>
                          </a:solidFill>
                          <a:effectLst/>
                          <a:latin typeface="Aptos Narrow" panose="020B0004020202020204" pitchFamily="34" charset="0"/>
                        </a:rPr>
                        <a:t>Revenue</a:t>
                      </a:r>
                    </a:p>
                  </a:txBody>
                  <a:tcPr marL="4763" marR="4763" marT="4763" marB="0" anchor="b"/>
                </a:tc>
                <a:tc>
                  <a:txBody>
                    <a:bodyPr/>
                    <a:lstStyle/>
                    <a:p>
                      <a:pPr algn="l" fontAlgn="b">
                        <a:buNone/>
                      </a:pPr>
                      <a:r>
                        <a:rPr lang="en-US" sz="1100" b="0" i="0" u="none" strike="noStrike">
                          <a:solidFill>
                            <a:srgbClr val="000000"/>
                          </a:solidFill>
                          <a:effectLst/>
                          <a:latin typeface="Aptos Narrow" panose="020B0004020202020204" pitchFamily="34" charset="0"/>
                        </a:rPr>
                        <a:t>10.56 billion</a:t>
                      </a:r>
                    </a:p>
                  </a:txBody>
                  <a:tcPr marL="4763" marR="4763" marT="4763" marB="0" anchor="b"/>
                </a:tc>
                <a:extLst>
                  <a:ext uri="{0D108BD9-81ED-4DB2-BD59-A6C34878D82A}">
                    <a16:rowId xmlns:a16="http://schemas.microsoft.com/office/drawing/2014/main" val="2800927635"/>
                  </a:ext>
                </a:extLst>
              </a:tr>
              <a:tr h="237744">
                <a:tc>
                  <a:txBody>
                    <a:bodyPr/>
                    <a:lstStyle/>
                    <a:p>
                      <a:pPr algn="l" fontAlgn="b"/>
                      <a:r>
                        <a:rPr lang="en-US" sz="1100" b="0" i="0" u="none" strike="noStrike">
                          <a:solidFill>
                            <a:srgbClr val="000000"/>
                          </a:solidFill>
                          <a:effectLst/>
                          <a:latin typeface="Aptos Narrow" panose="020B0004020202020204" pitchFamily="34" charset="0"/>
                        </a:rPr>
                        <a:t>Current PE</a:t>
                      </a:r>
                    </a:p>
                  </a:txBody>
                  <a:tcPr marL="4763" marR="4763" marT="4763" marB="0" anchor="b"/>
                </a:tc>
                <a:tc>
                  <a:txBody>
                    <a:bodyPr/>
                    <a:lstStyle/>
                    <a:p>
                      <a:pPr algn="l" fontAlgn="b">
                        <a:buNone/>
                      </a:pPr>
                      <a:r>
                        <a:rPr lang="en-US" sz="1100" b="0" i="0" u="none" strike="noStrike">
                          <a:solidFill>
                            <a:srgbClr val="000000"/>
                          </a:solidFill>
                          <a:effectLst/>
                          <a:latin typeface="Aptos Narrow" panose="020B0004020202020204" pitchFamily="34" charset="0"/>
                        </a:rPr>
                        <a:t>10.37</a:t>
                      </a:r>
                    </a:p>
                  </a:txBody>
                  <a:tcPr marL="4763" marR="4763" marT="4763" marB="0" anchor="b"/>
                </a:tc>
                <a:extLst>
                  <a:ext uri="{0D108BD9-81ED-4DB2-BD59-A6C34878D82A}">
                    <a16:rowId xmlns:a16="http://schemas.microsoft.com/office/drawing/2014/main" val="3078229641"/>
                  </a:ext>
                </a:extLst>
              </a:tr>
              <a:tr h="237744">
                <a:tc>
                  <a:txBody>
                    <a:bodyPr/>
                    <a:lstStyle/>
                    <a:p>
                      <a:pPr algn="l" fontAlgn="b"/>
                      <a:r>
                        <a:rPr lang="en-US" sz="1100" b="0" i="0" u="none" strike="noStrike">
                          <a:solidFill>
                            <a:srgbClr val="000000"/>
                          </a:solidFill>
                          <a:effectLst/>
                          <a:latin typeface="Aptos Narrow" panose="020B0004020202020204" pitchFamily="34" charset="0"/>
                        </a:rPr>
                        <a:t>Current EPS</a:t>
                      </a:r>
                    </a:p>
                  </a:txBody>
                  <a:tcPr marL="4763" marR="4763" marT="4763" marB="0" anchor="b"/>
                </a:tc>
                <a:tc>
                  <a:txBody>
                    <a:bodyPr/>
                    <a:lstStyle/>
                    <a:p>
                      <a:pPr algn="l" fontAlgn="b"/>
                      <a:r>
                        <a:rPr lang="en-US" sz="1100" b="0" i="0" u="none" strike="noStrike">
                          <a:solidFill>
                            <a:srgbClr val="000000"/>
                          </a:solidFill>
                          <a:effectLst/>
                          <a:latin typeface="Aptos Narrow" panose="020B0004020202020204" pitchFamily="34" charset="0"/>
                        </a:rPr>
                        <a:t>15.53</a:t>
                      </a:r>
                    </a:p>
                  </a:txBody>
                  <a:tcPr marL="4763" marR="4763" marT="4763" marB="0" anchor="b"/>
                </a:tc>
                <a:extLst>
                  <a:ext uri="{0D108BD9-81ED-4DB2-BD59-A6C34878D82A}">
                    <a16:rowId xmlns:a16="http://schemas.microsoft.com/office/drawing/2014/main" val="650290588"/>
                  </a:ext>
                </a:extLst>
              </a:tr>
              <a:tr h="237744">
                <a:tc>
                  <a:txBody>
                    <a:bodyPr/>
                    <a:lstStyle/>
                    <a:p>
                      <a:pPr algn="l" fontAlgn="b"/>
                      <a:r>
                        <a:rPr lang="en-US" sz="1100" b="0" i="0" u="none" strike="noStrike">
                          <a:solidFill>
                            <a:srgbClr val="000000"/>
                          </a:solidFill>
                          <a:effectLst/>
                          <a:latin typeface="Aptos Narrow" panose="020B0004020202020204" pitchFamily="34" charset="0"/>
                        </a:rPr>
                        <a:t>Current EV/EBITDA</a:t>
                      </a:r>
                    </a:p>
                  </a:txBody>
                  <a:tcPr marL="4763" marR="4763" marT="4763" marB="0" anchor="b"/>
                </a:tc>
                <a:tc>
                  <a:txBody>
                    <a:bodyPr/>
                    <a:lstStyle/>
                    <a:p>
                      <a:pPr algn="l" fontAlgn="b"/>
                      <a:r>
                        <a:rPr lang="en-US" sz="1100" b="0" i="0" u="none" strike="noStrike">
                          <a:solidFill>
                            <a:srgbClr val="000000"/>
                          </a:solidFill>
                          <a:effectLst/>
                          <a:latin typeface="Aptos Narrow" panose="020B0004020202020204" pitchFamily="34" charset="0"/>
                        </a:rPr>
                        <a:t>8.28</a:t>
                      </a:r>
                    </a:p>
                  </a:txBody>
                  <a:tcPr marL="4763" marR="4763" marT="4763" marB="0" anchor="b"/>
                </a:tc>
                <a:extLst>
                  <a:ext uri="{0D108BD9-81ED-4DB2-BD59-A6C34878D82A}">
                    <a16:rowId xmlns:a16="http://schemas.microsoft.com/office/drawing/2014/main" val="262698891"/>
                  </a:ext>
                </a:extLst>
              </a:tr>
              <a:tr h="237744">
                <a:tc>
                  <a:txBody>
                    <a:bodyPr/>
                    <a:lstStyle/>
                    <a:p>
                      <a:pPr algn="l" fontAlgn="b"/>
                      <a:r>
                        <a:rPr lang="en-US" sz="1100" b="0" i="0" u="none" strike="noStrike">
                          <a:solidFill>
                            <a:srgbClr val="000000"/>
                          </a:solidFill>
                          <a:effectLst/>
                          <a:latin typeface="Aptos Narrow" panose="020B0004020202020204" pitchFamily="34" charset="0"/>
                        </a:rPr>
                        <a:t>Current EV/FCF</a:t>
                      </a:r>
                    </a:p>
                  </a:txBody>
                  <a:tcPr marL="4763" marR="4763" marT="4763" marB="0" anchor="b"/>
                </a:tc>
                <a:tc>
                  <a:txBody>
                    <a:bodyPr/>
                    <a:lstStyle/>
                    <a:p>
                      <a:pPr algn="l" fontAlgn="b"/>
                      <a:r>
                        <a:rPr lang="en-US" sz="1100" b="0" i="0" u="none" strike="noStrike">
                          <a:solidFill>
                            <a:srgbClr val="000000"/>
                          </a:solidFill>
                          <a:effectLst/>
                          <a:latin typeface="Aptos Narrow" panose="020B0004020202020204" pitchFamily="34" charset="0"/>
                        </a:rPr>
                        <a:t>16.56</a:t>
                      </a:r>
                    </a:p>
                  </a:txBody>
                  <a:tcPr marL="4763" marR="4763" marT="4763" marB="0" anchor="b"/>
                </a:tc>
                <a:extLst>
                  <a:ext uri="{0D108BD9-81ED-4DB2-BD59-A6C34878D82A}">
                    <a16:rowId xmlns:a16="http://schemas.microsoft.com/office/drawing/2014/main" val="2117808889"/>
                  </a:ext>
                </a:extLst>
              </a:tr>
              <a:tr h="237744">
                <a:tc>
                  <a:txBody>
                    <a:bodyPr/>
                    <a:lstStyle/>
                    <a:p>
                      <a:pPr algn="l" fontAlgn="b"/>
                      <a:r>
                        <a:rPr lang="en-US" sz="1100" b="0" i="0" u="none" strike="noStrike">
                          <a:solidFill>
                            <a:srgbClr val="000000"/>
                          </a:solidFill>
                          <a:effectLst/>
                          <a:latin typeface="Aptos Narrow" panose="020B0004020202020204" pitchFamily="34" charset="0"/>
                        </a:rPr>
                        <a:t>Beta</a:t>
                      </a:r>
                    </a:p>
                  </a:txBody>
                  <a:tcPr marL="4763" marR="4763" marT="4763" marB="0" anchor="b"/>
                </a:tc>
                <a:tc>
                  <a:txBody>
                    <a:bodyPr/>
                    <a:lstStyle/>
                    <a:p>
                      <a:pPr algn="l" fontAlgn="b"/>
                      <a:r>
                        <a:rPr lang="en-US" sz="1100" b="0" i="0" u="none" strike="noStrike" dirty="0">
                          <a:solidFill>
                            <a:srgbClr val="000000"/>
                          </a:solidFill>
                          <a:effectLst/>
                          <a:latin typeface="Aptos Narrow" panose="020B0004020202020204" pitchFamily="34" charset="0"/>
                        </a:rPr>
                        <a:t>1.393</a:t>
                      </a:r>
                    </a:p>
                  </a:txBody>
                  <a:tcPr marL="4763" marR="71438" marT="4763" marB="0" anchor="b"/>
                </a:tc>
                <a:extLst>
                  <a:ext uri="{0D108BD9-81ED-4DB2-BD59-A6C34878D82A}">
                    <a16:rowId xmlns:a16="http://schemas.microsoft.com/office/drawing/2014/main" val="1510340632"/>
                  </a:ext>
                </a:extLst>
              </a:tr>
            </a:tbl>
          </a:graphicData>
        </a:graphic>
      </p:graphicFrame>
      <p:sp>
        <p:nvSpPr>
          <p:cNvPr id="13" name="TextBox 12">
            <a:extLst>
              <a:ext uri="{FF2B5EF4-FFF2-40B4-BE49-F238E27FC236}">
                <a16:creationId xmlns:a16="http://schemas.microsoft.com/office/drawing/2014/main" id="{4A707C08-E1AA-3490-1386-E56C8412121C}"/>
              </a:ext>
            </a:extLst>
          </p:cNvPr>
          <p:cNvSpPr txBox="1">
            <a:spLocks/>
          </p:cNvSpPr>
          <p:nvPr/>
        </p:nvSpPr>
        <p:spPr>
          <a:xfrm>
            <a:off x="0" y="-48553"/>
            <a:ext cx="12192000" cy="1323439"/>
          </a:xfrm>
          <a:prstGeom prst="rect">
            <a:avLst/>
          </a:prstGeom>
          <a:solidFill>
            <a:schemeClr val="tx1">
              <a:alpha val="42000"/>
            </a:schemeClr>
          </a:solidFill>
        </p:spPr>
        <p:txBody>
          <a:bodyPr wrap="square" rtlCol="0">
            <a:spAutoFit/>
          </a:bodyPr>
          <a:lstStyle/>
          <a:p>
            <a:endParaRPr lang="en-US" dirty="0">
              <a:latin typeface="Sans Serif Collection" panose="020B0502040504020204" pitchFamily="34" charset="0"/>
              <a:ea typeface="Sans Serif Collection" panose="020B0502040504020204" pitchFamily="34" charset="0"/>
              <a:cs typeface="Sans Serif Collection" panose="020B0502040504020204" pitchFamily="34" charset="0"/>
            </a:endParaRPr>
          </a:p>
          <a:p>
            <a:endParaRPr lang="en-US" dirty="0">
              <a:latin typeface="Sans Serif Collection" panose="020B0502040504020204" pitchFamily="34" charset="0"/>
              <a:ea typeface="Sans Serif Collection" panose="020B0502040504020204" pitchFamily="34" charset="0"/>
              <a:cs typeface="Sans Serif Collection" panose="020B0502040504020204" pitchFamily="34" charset="0"/>
            </a:endParaRPr>
          </a:p>
          <a:p>
            <a:r>
              <a:rPr lang="en-US" sz="4400" dirty="0">
                <a:latin typeface="Sans Serif Collection" panose="020B0502040504020204" pitchFamily="34" charset="0"/>
                <a:ea typeface="Sans Serif Collection" panose="020B0502040504020204" pitchFamily="34" charset="0"/>
                <a:cs typeface="Sans Serif Collection" panose="020B0502040504020204" pitchFamily="34" charset="0"/>
              </a:rPr>
              <a:t> </a:t>
            </a:r>
            <a:r>
              <a:rPr lang="en-US" sz="4400" dirty="0">
                <a:solidFill>
                  <a:schemeClr val="bg1"/>
                </a:solidFill>
                <a:latin typeface="Sans Serif Collection" panose="020B0502040504020204" pitchFamily="34" charset="0"/>
                <a:ea typeface="Sans Serif Collection" panose="020B0502040504020204" pitchFamily="34" charset="0"/>
                <a:cs typeface="Sans Serif Collection" panose="020B0502040504020204" pitchFamily="34" charset="0"/>
              </a:rPr>
              <a:t>Executive Summary </a:t>
            </a:r>
            <a:endParaRPr lang="en-US" sz="4400" dirty="0">
              <a:latin typeface="Sans Serif Collection" panose="020B0502040504020204" pitchFamily="34" charset="0"/>
              <a:ea typeface="Sans Serif Collection" panose="020B0502040504020204" pitchFamily="34" charset="0"/>
              <a:cs typeface="Sans Serif Collection" panose="020B0502040504020204" pitchFamily="34" charset="0"/>
            </a:endParaRPr>
          </a:p>
        </p:txBody>
      </p:sp>
    </p:spTree>
    <p:extLst>
      <p:ext uri="{BB962C8B-B14F-4D97-AF65-F5344CB8AC3E}">
        <p14:creationId xmlns:p14="http://schemas.microsoft.com/office/powerpoint/2010/main" val="701547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EFFDD-051B-71D2-7041-6AE017B11AA0}"/>
              </a:ext>
            </a:extLst>
          </p:cNvPr>
          <p:cNvSpPr>
            <a:spLocks noGrp="1"/>
          </p:cNvSpPr>
          <p:nvPr>
            <p:ph type="title"/>
          </p:nvPr>
        </p:nvSpPr>
        <p:spPr/>
        <p:txBody>
          <a:bodyPr>
            <a:normAutofit fontScale="90000"/>
          </a:bodyPr>
          <a:lstStyle/>
          <a:p>
            <a:br>
              <a:rPr lang="en-US"/>
            </a:br>
            <a:br>
              <a:rPr lang="en-US"/>
            </a:br>
            <a:br>
              <a:rPr lang="en-US"/>
            </a:br>
            <a:endParaRPr lang="en-US"/>
          </a:p>
        </p:txBody>
      </p:sp>
      <p:sp>
        <p:nvSpPr>
          <p:cNvPr id="3" name="Content Placeholder 2">
            <a:extLst>
              <a:ext uri="{FF2B5EF4-FFF2-40B4-BE49-F238E27FC236}">
                <a16:creationId xmlns:a16="http://schemas.microsoft.com/office/drawing/2014/main" id="{649232DE-EB07-3DFF-3BED-83162AD58CF0}"/>
              </a:ext>
            </a:extLst>
          </p:cNvPr>
          <p:cNvSpPr>
            <a:spLocks noGrp="1"/>
          </p:cNvSpPr>
          <p:nvPr>
            <p:ph sz="half" idx="1"/>
          </p:nvPr>
        </p:nvSpPr>
        <p:spPr>
          <a:xfrm>
            <a:off x="838200" y="1876743"/>
            <a:ext cx="5181600" cy="4507366"/>
          </a:xfrm>
          <a:solidFill>
            <a:srgbClr val="F5F5F5"/>
          </a:solidFill>
        </p:spPr>
        <p:txBody>
          <a:bodyPr vert="horz" lIns="91440" tIns="45720" rIns="91440" bIns="45720" rtlCol="0" anchor="t">
            <a:normAutofit lnSpcReduction="10000"/>
          </a:bodyPr>
          <a:lstStyle/>
          <a:p>
            <a:r>
              <a:rPr lang="en-US" sz="1400" b="1" dirty="0">
                <a:latin typeface="Calibri"/>
                <a:ea typeface="Calibri Light"/>
                <a:cs typeface="Calibri Light"/>
              </a:rPr>
              <a:t>High-Quality Asset Base: </a:t>
            </a:r>
            <a:r>
              <a:rPr lang="en-US" sz="1400" dirty="0">
                <a:latin typeface="Calibri"/>
                <a:ea typeface="Calibri Light"/>
                <a:cs typeface="Calibri Light"/>
              </a:rPr>
              <a:t>Diamondback controls approximately 885,000 net acres in the Permian Basin and maintains an oil-weighted reserve mix—with 50% of its proved reserves being oil—that supports robust production averaging 598,000 BOE/d in 2024. ​</a:t>
            </a:r>
          </a:p>
          <a:p>
            <a:r>
              <a:rPr lang="en-US" sz="1400" b="1" dirty="0">
                <a:latin typeface="Calibri"/>
                <a:ea typeface="Calibri Light"/>
                <a:cs typeface="Calibri Light"/>
              </a:rPr>
              <a:t>Low-Cost Production Efficiency:</a:t>
            </a:r>
            <a:r>
              <a:rPr lang="en-US" sz="1400" dirty="0">
                <a:latin typeface="Calibri"/>
                <a:ea typeface="Calibri Light"/>
                <a:cs typeface="Calibri Light"/>
              </a:rPr>
              <a:t> With operating costs averaging about $10.30 per BOE, the company can break even at WTI prices below $40 per barrel, even in half-cycle market conditions. </a:t>
            </a:r>
          </a:p>
          <a:p>
            <a:r>
              <a:rPr lang="en-US" sz="1400" b="1" dirty="0">
                <a:latin typeface="Calibri"/>
                <a:ea typeface="Calibri Light"/>
                <a:cs typeface="Calibri Light"/>
              </a:rPr>
              <a:t>​Disciplined Capital Allocation: </a:t>
            </a:r>
            <a:r>
              <a:rPr lang="en-US" sz="1400" dirty="0">
                <a:latin typeface="Calibri"/>
                <a:ea typeface="Calibri Light"/>
                <a:cs typeface="Calibri Light"/>
              </a:rPr>
              <a:t>Diamondback returned roughly 51% of Q4 Adjusted Free Cash Flow to shareholders through an increased base dividend (now $4.00 per share) and share repurchases, contributing to an investment-grade balance sheet with consolidated net debt of approximately $13 billion and liquidity of about $2.6 billion. ​</a:t>
            </a:r>
          </a:p>
          <a:p>
            <a:r>
              <a:rPr lang="en-US" sz="1400" b="1" dirty="0">
                <a:latin typeface="Calibri"/>
                <a:ea typeface="Calibri Light"/>
                <a:cs typeface="Calibri Light"/>
              </a:rPr>
              <a:t>Strategic M&amp;A for Scale and Synergy: </a:t>
            </a:r>
            <a:r>
              <a:rPr lang="en-US" sz="1400" dirty="0">
                <a:latin typeface="Calibri"/>
                <a:ea typeface="Calibri Light"/>
                <a:cs typeface="Calibri Light"/>
              </a:rPr>
              <a:t>Its $26 billion Endeavor merger and $4.1 billion Double Eagle IV acquisition have expanded its asset base and production capabilities, setting it apart from peers with smaller scales. </a:t>
            </a:r>
          </a:p>
          <a:p>
            <a:r>
              <a:rPr lang="en-US" sz="1400" b="1" dirty="0">
                <a:latin typeface="Calibri"/>
                <a:ea typeface="Calibri Light"/>
                <a:cs typeface="Calibri Light"/>
              </a:rPr>
              <a:t>​Superior Capital Efficiency: </a:t>
            </a:r>
            <a:r>
              <a:rPr lang="en-US" sz="1400" dirty="0">
                <a:latin typeface="Calibri"/>
                <a:ea typeface="Calibri Light"/>
                <a:cs typeface="Calibri Light"/>
              </a:rPr>
              <a:t>Generating $3.6 billion of free cash flow in 2024 (or $18.76 per share Adjusted FCF), Diamondback outperforms competitors in capital efficiency, ensuring sustainable growth and enhanced shareholder returns. ​</a:t>
            </a:r>
          </a:p>
        </p:txBody>
      </p:sp>
      <p:pic>
        <p:nvPicPr>
          <p:cNvPr id="10" name="Content Placeholder 9">
            <a:extLst>
              <a:ext uri="{FF2B5EF4-FFF2-40B4-BE49-F238E27FC236}">
                <a16:creationId xmlns:a16="http://schemas.microsoft.com/office/drawing/2014/main" id="{4CA58165-115E-2FFE-4651-2C9E9708509C}"/>
              </a:ext>
            </a:extLst>
          </p:cNvPr>
          <p:cNvPicPr>
            <a:picLocks noGrp="1" noChangeAspect="1"/>
          </p:cNvPicPr>
          <p:nvPr>
            <p:ph sz="half" idx="2"/>
          </p:nvPr>
        </p:nvPicPr>
        <p:blipFill>
          <a:blip r:embed="rId2"/>
          <a:stretch>
            <a:fillRect/>
          </a:stretch>
        </p:blipFill>
        <p:spPr>
          <a:xfrm>
            <a:off x="6172200" y="1825625"/>
            <a:ext cx="1079205" cy="1079205"/>
          </a:xfrm>
          <a:prstGeom prst="rect">
            <a:avLst/>
          </a:prstGeom>
        </p:spPr>
      </p:pic>
      <p:sp>
        <p:nvSpPr>
          <p:cNvPr id="5" name="Date Placeholder 4">
            <a:extLst>
              <a:ext uri="{FF2B5EF4-FFF2-40B4-BE49-F238E27FC236}">
                <a16:creationId xmlns:a16="http://schemas.microsoft.com/office/drawing/2014/main" id="{87175407-3DD1-1F37-8C69-FEA709E4EBD8}"/>
              </a:ext>
            </a:extLst>
          </p:cNvPr>
          <p:cNvSpPr>
            <a:spLocks noGrp="1"/>
          </p:cNvSpPr>
          <p:nvPr>
            <p:ph type="dt" sz="half" idx="10"/>
          </p:nvPr>
        </p:nvSpPr>
        <p:spPr/>
        <p:txBody>
          <a:bodyPr/>
          <a:lstStyle/>
          <a:p>
            <a:r>
              <a:rPr lang="en-US"/>
              <a:t>3/31/2025</a:t>
            </a:r>
          </a:p>
        </p:txBody>
      </p:sp>
      <p:sp>
        <p:nvSpPr>
          <p:cNvPr id="6" name="Footer Placeholder 5">
            <a:extLst>
              <a:ext uri="{FF2B5EF4-FFF2-40B4-BE49-F238E27FC236}">
                <a16:creationId xmlns:a16="http://schemas.microsoft.com/office/drawing/2014/main" id="{7BE74633-84FB-53AC-5CBD-83F2E96180E3}"/>
              </a:ext>
            </a:extLst>
          </p:cNvPr>
          <p:cNvSpPr>
            <a:spLocks noGrp="1"/>
          </p:cNvSpPr>
          <p:nvPr>
            <p:ph type="ftr" sz="quarter" idx="11"/>
          </p:nvPr>
        </p:nvSpPr>
        <p:spPr>
          <a:xfrm>
            <a:off x="838200" y="6492875"/>
            <a:ext cx="4114800" cy="365125"/>
          </a:xfrm>
        </p:spPr>
        <p:txBody>
          <a:bodyPr/>
          <a:lstStyle/>
          <a:p>
            <a:pPr algn="l"/>
            <a:r>
              <a:rPr lang="en-US" sz="1100"/>
              <a:t>Source: Diamondback Investor Presentation (February 2025)</a:t>
            </a:r>
          </a:p>
        </p:txBody>
      </p:sp>
      <p:sp>
        <p:nvSpPr>
          <p:cNvPr id="7" name="Slide Number Placeholder 6">
            <a:extLst>
              <a:ext uri="{FF2B5EF4-FFF2-40B4-BE49-F238E27FC236}">
                <a16:creationId xmlns:a16="http://schemas.microsoft.com/office/drawing/2014/main" id="{A1D8980D-C548-6FF0-0A68-E1412BC93A28}"/>
              </a:ext>
            </a:extLst>
          </p:cNvPr>
          <p:cNvSpPr>
            <a:spLocks noGrp="1"/>
          </p:cNvSpPr>
          <p:nvPr>
            <p:ph type="sldNum" sz="quarter" idx="12"/>
          </p:nvPr>
        </p:nvSpPr>
        <p:spPr/>
        <p:txBody>
          <a:bodyPr/>
          <a:lstStyle/>
          <a:p>
            <a:fld id="{D8EC9F08-0CF5-4A46-A85E-D74C53AE001F}" type="slidenum">
              <a:rPr lang="en-US" smtClean="0"/>
              <a:t>3</a:t>
            </a:fld>
            <a:endParaRPr lang="en-US"/>
          </a:p>
        </p:txBody>
      </p:sp>
      <p:sp>
        <p:nvSpPr>
          <p:cNvPr id="9" name="TextBox 8">
            <a:extLst>
              <a:ext uri="{FF2B5EF4-FFF2-40B4-BE49-F238E27FC236}">
                <a16:creationId xmlns:a16="http://schemas.microsoft.com/office/drawing/2014/main" id="{05B27B94-8A9F-DD76-D51C-FE8DD70D96E1}"/>
              </a:ext>
            </a:extLst>
          </p:cNvPr>
          <p:cNvSpPr txBox="1"/>
          <p:nvPr/>
        </p:nvSpPr>
        <p:spPr>
          <a:xfrm>
            <a:off x="6172200" y="1456293"/>
            <a:ext cx="5181600" cy="369332"/>
          </a:xfrm>
          <a:prstGeom prst="rect">
            <a:avLst/>
          </a:prstGeom>
          <a:solidFill>
            <a:schemeClr val="tx1"/>
          </a:solidFill>
        </p:spPr>
        <p:txBody>
          <a:bodyPr wrap="square">
            <a:spAutoFit/>
          </a:bodyPr>
          <a:lstStyle/>
          <a:p>
            <a:pPr marL="0" indent="0" algn="ctr">
              <a:buNone/>
            </a:pPr>
            <a:r>
              <a:rPr lang="en-US">
                <a:solidFill>
                  <a:schemeClr val="bg1"/>
                </a:solidFill>
              </a:rPr>
              <a:t>Management Team</a:t>
            </a:r>
          </a:p>
        </p:txBody>
      </p:sp>
      <p:pic>
        <p:nvPicPr>
          <p:cNvPr id="1030" name="Picture 6" descr="image of Kaes Van't Hof">
            <a:extLst>
              <a:ext uri="{FF2B5EF4-FFF2-40B4-BE49-F238E27FC236}">
                <a16:creationId xmlns:a16="http://schemas.microsoft.com/office/drawing/2014/main" id="{9693A797-10E6-1B9E-99AD-6533F5EFCB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199" y="2985385"/>
            <a:ext cx="1079205" cy="10792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of Jere Thompson">
            <a:extLst>
              <a:ext uri="{FF2B5EF4-FFF2-40B4-BE49-F238E27FC236}">
                <a16:creationId xmlns:a16="http://schemas.microsoft.com/office/drawing/2014/main" id="{2A2EE099-76CA-40F5-7648-514CFE3C97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199" y="4145145"/>
            <a:ext cx="1079205" cy="10792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of Danny Wesson">
            <a:extLst>
              <a:ext uri="{FF2B5EF4-FFF2-40B4-BE49-F238E27FC236}">
                <a16:creationId xmlns:a16="http://schemas.microsoft.com/office/drawing/2014/main" id="{BEB84274-78BD-5FAD-BEAD-95BAEA73A0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198" y="5304904"/>
            <a:ext cx="1079205" cy="107920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2608E4C-1C6F-1F6D-3C39-E5FD7185A726}"/>
              </a:ext>
            </a:extLst>
          </p:cNvPr>
          <p:cNvSpPr txBox="1"/>
          <p:nvPr/>
        </p:nvSpPr>
        <p:spPr>
          <a:xfrm>
            <a:off x="7403801" y="1876743"/>
            <a:ext cx="3819302" cy="1508105"/>
          </a:xfrm>
          <a:prstGeom prst="rect">
            <a:avLst/>
          </a:prstGeom>
          <a:solidFill>
            <a:srgbClr val="F5F5F5"/>
          </a:solidFill>
        </p:spPr>
        <p:txBody>
          <a:bodyPr wrap="square">
            <a:spAutoFit/>
          </a:bodyPr>
          <a:lstStyle/>
          <a:p>
            <a:r>
              <a:rPr lang="en-US" sz="1400" b="1"/>
              <a:t>Travis Stice</a:t>
            </a:r>
          </a:p>
          <a:p>
            <a:r>
              <a:rPr lang="en-US" sz="1100" i="1"/>
              <a:t>Chairman of the Board and Chief Executive Officer</a:t>
            </a:r>
          </a:p>
          <a:p>
            <a:pPr marL="171450" indent="-171450">
              <a:buFont typeface="Wingdings" panose="05000000000000000000" pitchFamily="2" charset="2"/>
              <a:buChar char="§"/>
            </a:pPr>
            <a:r>
              <a:rPr lang="en-US" sz="1100"/>
              <a:t>Mr. Stice has been CEO since January 2012 and Chairman since February 2022. He will step down as CEO at the 2025 Annual Meeting and serve as Executive Chairman through 2026. </a:t>
            </a:r>
          </a:p>
          <a:p>
            <a:endParaRPr lang="en-US" sz="1100"/>
          </a:p>
          <a:p>
            <a:endParaRPr lang="en-US" sz="1200"/>
          </a:p>
        </p:txBody>
      </p:sp>
      <p:sp>
        <p:nvSpPr>
          <p:cNvPr id="20" name="TextBox 19">
            <a:extLst>
              <a:ext uri="{FF2B5EF4-FFF2-40B4-BE49-F238E27FC236}">
                <a16:creationId xmlns:a16="http://schemas.microsoft.com/office/drawing/2014/main" id="{7C5C2EC0-9821-594D-37BE-8837D55C1157}"/>
              </a:ext>
            </a:extLst>
          </p:cNvPr>
          <p:cNvSpPr txBox="1"/>
          <p:nvPr/>
        </p:nvSpPr>
        <p:spPr>
          <a:xfrm>
            <a:off x="7403803" y="2985384"/>
            <a:ext cx="3819304" cy="1280160"/>
          </a:xfrm>
          <a:prstGeom prst="rect">
            <a:avLst/>
          </a:prstGeom>
          <a:solidFill>
            <a:srgbClr val="F5F5F5"/>
          </a:solidFill>
        </p:spPr>
        <p:txBody>
          <a:bodyPr wrap="square">
            <a:spAutoFit/>
          </a:bodyPr>
          <a:lstStyle/>
          <a:p>
            <a:r>
              <a:rPr lang="en-US" sz="1400" b="1"/>
              <a:t>Kaes Van't Hof</a:t>
            </a:r>
          </a:p>
          <a:p>
            <a:r>
              <a:rPr lang="en-US" sz="1100" i="1"/>
              <a:t>President</a:t>
            </a:r>
          </a:p>
          <a:p>
            <a:pPr marL="171450" indent="-171450">
              <a:buFont typeface="Wingdings" panose="05000000000000000000" pitchFamily="2" charset="2"/>
              <a:buChar char="§"/>
            </a:pPr>
            <a:r>
              <a:rPr lang="en-US" sz="1100"/>
              <a:t>Mr. Van't Hof has served as President since February 2022. He will become CEO and join the Board after the 2025 Annual Meeting.</a:t>
            </a:r>
          </a:p>
        </p:txBody>
      </p:sp>
      <p:sp>
        <p:nvSpPr>
          <p:cNvPr id="24" name="TextBox 23">
            <a:extLst>
              <a:ext uri="{FF2B5EF4-FFF2-40B4-BE49-F238E27FC236}">
                <a16:creationId xmlns:a16="http://schemas.microsoft.com/office/drawing/2014/main" id="{A83D759A-FF20-EB86-2C0B-B01B46A1A455}"/>
              </a:ext>
            </a:extLst>
          </p:cNvPr>
          <p:cNvSpPr txBox="1"/>
          <p:nvPr/>
        </p:nvSpPr>
        <p:spPr>
          <a:xfrm>
            <a:off x="7403803" y="4145143"/>
            <a:ext cx="3819304" cy="1097280"/>
          </a:xfrm>
          <a:prstGeom prst="rect">
            <a:avLst/>
          </a:prstGeom>
          <a:solidFill>
            <a:srgbClr val="F5F5F5"/>
          </a:solidFill>
        </p:spPr>
        <p:txBody>
          <a:bodyPr wrap="square">
            <a:spAutoFit/>
          </a:bodyPr>
          <a:lstStyle/>
          <a:p>
            <a:r>
              <a:rPr lang="en-US" sz="1400" b="1"/>
              <a:t>Jere Thompson</a:t>
            </a:r>
          </a:p>
          <a:p>
            <a:r>
              <a:rPr lang="en-US" sz="1100" i="1"/>
              <a:t>Executive Vice President and Chief Financial Officer</a:t>
            </a:r>
          </a:p>
          <a:p>
            <a:pPr marL="171450" indent="-171450">
              <a:buFont typeface="Wingdings" panose="05000000000000000000" pitchFamily="2" charset="2"/>
              <a:buChar char="§"/>
            </a:pPr>
            <a:r>
              <a:rPr lang="en-US" sz="1100"/>
              <a:t>Mr. Thompson was appointed EVP and CFO in February 2025, previously serving as EVP of Strategy and Corporate Development. </a:t>
            </a:r>
          </a:p>
        </p:txBody>
      </p:sp>
      <p:sp>
        <p:nvSpPr>
          <p:cNvPr id="28" name="TextBox 27">
            <a:extLst>
              <a:ext uri="{FF2B5EF4-FFF2-40B4-BE49-F238E27FC236}">
                <a16:creationId xmlns:a16="http://schemas.microsoft.com/office/drawing/2014/main" id="{85346ACF-E529-BFD0-24B9-7BE2AE0A90C8}"/>
              </a:ext>
            </a:extLst>
          </p:cNvPr>
          <p:cNvSpPr txBox="1"/>
          <p:nvPr/>
        </p:nvSpPr>
        <p:spPr>
          <a:xfrm>
            <a:off x="7403801" y="5224348"/>
            <a:ext cx="3819302" cy="1188720"/>
          </a:xfrm>
          <a:prstGeom prst="rect">
            <a:avLst/>
          </a:prstGeom>
          <a:solidFill>
            <a:srgbClr val="F5F5F5"/>
          </a:solidFill>
        </p:spPr>
        <p:txBody>
          <a:bodyPr wrap="square">
            <a:spAutoFit/>
          </a:bodyPr>
          <a:lstStyle/>
          <a:p>
            <a:r>
              <a:rPr lang="en-US" sz="1400" b="1"/>
              <a:t>Danny Wesson</a:t>
            </a:r>
          </a:p>
          <a:p>
            <a:r>
              <a:rPr lang="en-US" sz="1100" i="1"/>
              <a:t>Executive Vice President and Chief Operating Officer</a:t>
            </a:r>
          </a:p>
          <a:p>
            <a:pPr marL="171450" indent="-171450">
              <a:buFont typeface="Wingdings" panose="05000000000000000000" pitchFamily="2" charset="2"/>
              <a:buChar char="§"/>
            </a:pPr>
            <a:r>
              <a:rPr lang="en-US" sz="1100"/>
              <a:t>Mr. Wesson has been EVP and COO since February 2022, having joined Diamondback in February 2012 and held various operational leadership roles. </a:t>
            </a:r>
          </a:p>
        </p:txBody>
      </p:sp>
      <p:sp>
        <p:nvSpPr>
          <p:cNvPr id="30" name="TextBox 29">
            <a:extLst>
              <a:ext uri="{FF2B5EF4-FFF2-40B4-BE49-F238E27FC236}">
                <a16:creationId xmlns:a16="http://schemas.microsoft.com/office/drawing/2014/main" id="{0ACB5F3B-6CB5-CD69-1A5B-44C211C8AEA4}"/>
              </a:ext>
            </a:extLst>
          </p:cNvPr>
          <p:cNvSpPr txBox="1">
            <a:spLocks/>
          </p:cNvSpPr>
          <p:nvPr/>
        </p:nvSpPr>
        <p:spPr>
          <a:xfrm>
            <a:off x="0" y="-48553"/>
            <a:ext cx="12192000" cy="1323439"/>
          </a:xfrm>
          <a:prstGeom prst="rect">
            <a:avLst/>
          </a:prstGeom>
          <a:solidFill>
            <a:schemeClr val="tx1">
              <a:alpha val="42000"/>
            </a:schemeClr>
          </a:solidFill>
        </p:spPr>
        <p:txBody>
          <a:bodyPr wrap="square" rtlCol="0">
            <a:spAutoFit/>
          </a:bodyPr>
          <a:lstStyle/>
          <a:p>
            <a:endParaRPr lang="en-US" dirty="0"/>
          </a:p>
          <a:p>
            <a:endParaRPr lang="en-US" dirty="0"/>
          </a:p>
          <a:p>
            <a:r>
              <a:rPr lang="en-US" sz="4400" dirty="0"/>
              <a:t> </a:t>
            </a:r>
            <a:r>
              <a:rPr lang="en-US" sz="4400" dirty="0">
                <a:solidFill>
                  <a:schemeClr val="bg1"/>
                </a:solidFill>
                <a:latin typeface="+mj-lt"/>
              </a:rPr>
              <a:t>Executive</a:t>
            </a:r>
            <a:r>
              <a:rPr lang="en-US" sz="4400" dirty="0">
                <a:solidFill>
                  <a:schemeClr val="bg1"/>
                </a:solidFill>
              </a:rPr>
              <a:t> </a:t>
            </a:r>
            <a:r>
              <a:rPr lang="en-US" sz="4400" dirty="0">
                <a:solidFill>
                  <a:schemeClr val="bg1"/>
                </a:solidFill>
                <a:latin typeface="+mj-lt"/>
              </a:rPr>
              <a:t>Summary contd.</a:t>
            </a:r>
            <a:r>
              <a:rPr lang="en-US" sz="4400" dirty="0">
                <a:solidFill>
                  <a:schemeClr val="bg1"/>
                </a:solidFill>
              </a:rPr>
              <a:t> </a:t>
            </a:r>
            <a:endParaRPr lang="en-US" sz="4400" dirty="0"/>
          </a:p>
        </p:txBody>
      </p:sp>
      <p:sp>
        <p:nvSpPr>
          <p:cNvPr id="17" name="TextBox 16">
            <a:extLst>
              <a:ext uri="{FF2B5EF4-FFF2-40B4-BE49-F238E27FC236}">
                <a16:creationId xmlns:a16="http://schemas.microsoft.com/office/drawing/2014/main" id="{4DD954EC-13F4-4B15-ACE0-8C46E03D4F9D}"/>
              </a:ext>
            </a:extLst>
          </p:cNvPr>
          <p:cNvSpPr txBox="1"/>
          <p:nvPr/>
        </p:nvSpPr>
        <p:spPr>
          <a:xfrm>
            <a:off x="838200" y="1455357"/>
            <a:ext cx="5181600" cy="369332"/>
          </a:xfrm>
          <a:prstGeom prst="rect">
            <a:avLst/>
          </a:prstGeom>
          <a:solidFill>
            <a:schemeClr val="tx1"/>
          </a:solidFill>
        </p:spPr>
        <p:txBody>
          <a:bodyPr wrap="square" rtlCol="0">
            <a:spAutoFit/>
          </a:bodyPr>
          <a:lstStyle/>
          <a:p>
            <a:pPr algn="ctr"/>
            <a:r>
              <a:rPr lang="en-US" dirty="0">
                <a:solidFill>
                  <a:schemeClr val="bg1"/>
                </a:solidFill>
              </a:rPr>
              <a:t>Diamondback Differentiation </a:t>
            </a:r>
          </a:p>
        </p:txBody>
      </p:sp>
    </p:spTree>
    <p:extLst>
      <p:ext uri="{BB962C8B-B14F-4D97-AF65-F5344CB8AC3E}">
        <p14:creationId xmlns:p14="http://schemas.microsoft.com/office/powerpoint/2010/main" val="3995320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C8CC9-A998-E4C8-27B6-9797ACCB66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B364CE9-DA33-707A-E9C0-415169F935DE}"/>
              </a:ext>
            </a:extLst>
          </p:cNvPr>
          <p:cNvSpPr>
            <a:spLocks noGrp="1"/>
          </p:cNvSpPr>
          <p:nvPr>
            <p:ph sz="half" idx="1"/>
          </p:nvPr>
        </p:nvSpPr>
        <p:spPr>
          <a:xfrm>
            <a:off x="838200" y="1927818"/>
            <a:ext cx="5181600" cy="4351338"/>
          </a:xfrm>
          <a:solidFill>
            <a:srgbClr val="F5F5F5"/>
          </a:solidFill>
        </p:spPr>
        <p:txBody>
          <a:bodyPr>
            <a:normAutofit/>
          </a:bodyPr>
          <a:lstStyle/>
          <a:p>
            <a:pPr algn="l">
              <a:buFont typeface="Arial" panose="020B0604020202020204" pitchFamily="34" charset="0"/>
              <a:buChar char="•"/>
            </a:pPr>
            <a:r>
              <a:rPr lang="en-US" sz="1800" b="1" i="0" dirty="0">
                <a:effectLst/>
                <a:latin typeface="Calibri"/>
                <a:ea typeface="Calibri"/>
                <a:cs typeface="Calibri"/>
              </a:rPr>
              <a:t>Dominant Production Hub</a:t>
            </a:r>
            <a:r>
              <a:rPr lang="en-US" sz="1800" b="0" i="0" dirty="0">
                <a:effectLst/>
                <a:latin typeface="Calibri"/>
                <a:ea typeface="Calibri"/>
                <a:cs typeface="Calibri"/>
              </a:rPr>
              <a:t>: Contributes 46% of US crude oil production, 20% of US natural gas production, and 51% of rig count activity </a:t>
            </a:r>
          </a:p>
          <a:p>
            <a:pPr algn="l">
              <a:buFont typeface="Arial" panose="020B0604020202020204" pitchFamily="34" charset="0"/>
              <a:buChar char="•"/>
            </a:pPr>
            <a:r>
              <a:rPr lang="en-US" sz="1800" b="1" i="0" dirty="0">
                <a:effectLst/>
                <a:latin typeface="Calibri"/>
                <a:ea typeface="Calibri"/>
                <a:cs typeface="Calibri"/>
              </a:rPr>
              <a:t>Growth Trajectory</a:t>
            </a:r>
            <a:r>
              <a:rPr lang="en-US" sz="1800" b="0" i="0" dirty="0">
                <a:effectLst/>
                <a:latin typeface="Calibri"/>
                <a:ea typeface="Calibri"/>
                <a:cs typeface="Calibri"/>
              </a:rPr>
              <a:t>: Production increasing at ~485,000 barrels per day annually (equivalent to Colombia's consumption) </a:t>
            </a:r>
          </a:p>
          <a:p>
            <a:pPr algn="l">
              <a:buFont typeface="Arial" panose="020B0604020202020204" pitchFamily="34" charset="0"/>
              <a:buChar char="•"/>
            </a:pPr>
            <a:r>
              <a:rPr lang="en-US" sz="1800" b="1" i="0" dirty="0">
                <a:effectLst/>
                <a:latin typeface="Calibri"/>
                <a:ea typeface="Calibri"/>
                <a:cs typeface="Calibri"/>
              </a:rPr>
              <a:t>Record Activity</a:t>
            </a:r>
            <a:r>
              <a:rPr lang="en-US" sz="1800" b="0" i="0" dirty="0">
                <a:effectLst/>
                <a:latin typeface="Calibri"/>
                <a:ea typeface="Calibri"/>
                <a:cs typeface="Calibri"/>
              </a:rPr>
              <a:t>: Nearly 40% of total US upstream M&amp;A deal value in 2024 occurred in the Permian </a:t>
            </a:r>
          </a:p>
          <a:p>
            <a:r>
              <a:rPr lang="en-US" sz="1800" b="1" i="0" dirty="0">
                <a:effectLst/>
                <a:latin typeface="Calibri"/>
                <a:ea typeface="Calibri"/>
                <a:cs typeface="Calibri"/>
              </a:rPr>
              <a:t>Infrastructure Expansion</a:t>
            </a:r>
            <a:r>
              <a:rPr lang="en-US" sz="1800" b="0" i="0" dirty="0">
                <a:effectLst/>
                <a:latin typeface="Calibri"/>
                <a:ea typeface="Calibri"/>
                <a:cs typeface="Calibri"/>
              </a:rPr>
              <a:t>: New midstream projects addressing takeaway constraints, including the 2.5 Bcf/d Matterhorn Express Pipeline (operational Oct 2024)</a:t>
            </a:r>
          </a:p>
          <a:p>
            <a:r>
              <a:rPr lang="en-US" sz="1800" b="0" i="0" dirty="0">
                <a:effectLst/>
                <a:latin typeface="Calibri"/>
                <a:ea typeface="Calibri"/>
                <a:cs typeface="Calibri"/>
              </a:rPr>
              <a:t> </a:t>
            </a:r>
            <a:r>
              <a:rPr lang="en-US" sz="1800" b="1" dirty="0">
                <a:latin typeface="Calibri"/>
                <a:ea typeface="Calibri"/>
                <a:cs typeface="Calibri"/>
              </a:rPr>
              <a:t>Capital Discipline</a:t>
            </a:r>
            <a:r>
              <a:rPr lang="en-US" sz="1800" dirty="0">
                <a:latin typeface="Calibri"/>
                <a:ea typeface="Calibri"/>
                <a:cs typeface="Calibri"/>
              </a:rPr>
              <a:t>: Industry-wide focus on shareholder returns and operational efficiency rather than production growth at any cost</a:t>
            </a:r>
          </a:p>
          <a:p>
            <a:pPr algn="l">
              <a:buFont typeface="Arial" panose="020B0604020202020204" pitchFamily="34" charset="0"/>
              <a:buChar char="•"/>
            </a:pPr>
            <a:endParaRPr lang="en-US" sz="1800" b="0" i="0" dirty="0">
              <a:effectLst/>
              <a:latin typeface="Calibri"/>
              <a:ea typeface="Calibri"/>
              <a:cs typeface="Calibri"/>
            </a:endParaRPr>
          </a:p>
          <a:p>
            <a:endParaRPr lang="en-US" sz="2400" dirty="0">
              <a:latin typeface="Calibri"/>
              <a:ea typeface="Calibri"/>
              <a:cs typeface="Calibri"/>
            </a:endParaRPr>
          </a:p>
        </p:txBody>
      </p:sp>
      <p:sp>
        <p:nvSpPr>
          <p:cNvPr id="5" name="Date Placeholder 4">
            <a:extLst>
              <a:ext uri="{FF2B5EF4-FFF2-40B4-BE49-F238E27FC236}">
                <a16:creationId xmlns:a16="http://schemas.microsoft.com/office/drawing/2014/main" id="{750636CE-F1F8-0F0E-A772-320941D118A5}"/>
              </a:ext>
            </a:extLst>
          </p:cNvPr>
          <p:cNvSpPr>
            <a:spLocks noGrp="1"/>
          </p:cNvSpPr>
          <p:nvPr>
            <p:ph type="dt" sz="half" idx="10"/>
          </p:nvPr>
        </p:nvSpPr>
        <p:spPr/>
        <p:txBody>
          <a:bodyPr/>
          <a:lstStyle/>
          <a:p>
            <a:r>
              <a:rPr lang="en-US"/>
              <a:t>3/31/2025</a:t>
            </a:r>
          </a:p>
        </p:txBody>
      </p:sp>
      <p:sp>
        <p:nvSpPr>
          <p:cNvPr id="6" name="Footer Placeholder 5">
            <a:extLst>
              <a:ext uri="{FF2B5EF4-FFF2-40B4-BE49-F238E27FC236}">
                <a16:creationId xmlns:a16="http://schemas.microsoft.com/office/drawing/2014/main" id="{447F36FF-CB45-EBE1-AD6F-87B3E6B70864}"/>
              </a:ext>
            </a:extLst>
          </p:cNvPr>
          <p:cNvSpPr>
            <a:spLocks noGrp="1"/>
          </p:cNvSpPr>
          <p:nvPr>
            <p:ph type="ftr" sz="quarter" idx="11"/>
          </p:nvPr>
        </p:nvSpPr>
        <p:spPr>
          <a:xfrm>
            <a:off x="838200" y="6487601"/>
            <a:ext cx="4114800" cy="365125"/>
          </a:xfrm>
        </p:spPr>
        <p:txBody>
          <a:bodyPr/>
          <a:lstStyle/>
          <a:p>
            <a:pPr algn="l"/>
            <a:r>
              <a:rPr lang="en-US" sz="1100"/>
              <a:t>Source: CBI Insights, eia.gov, litefinance.org, statistia.com</a:t>
            </a:r>
          </a:p>
        </p:txBody>
      </p:sp>
      <p:sp>
        <p:nvSpPr>
          <p:cNvPr id="7" name="Slide Number Placeholder 6">
            <a:extLst>
              <a:ext uri="{FF2B5EF4-FFF2-40B4-BE49-F238E27FC236}">
                <a16:creationId xmlns:a16="http://schemas.microsoft.com/office/drawing/2014/main" id="{8B349DCA-6B37-C9E4-3D95-7B9FF64993F1}"/>
              </a:ext>
            </a:extLst>
          </p:cNvPr>
          <p:cNvSpPr>
            <a:spLocks noGrp="1"/>
          </p:cNvSpPr>
          <p:nvPr>
            <p:ph type="sldNum" sz="quarter" idx="12"/>
          </p:nvPr>
        </p:nvSpPr>
        <p:spPr/>
        <p:txBody>
          <a:bodyPr/>
          <a:lstStyle/>
          <a:p>
            <a:fld id="{D8EC9F08-0CF5-4A46-A85E-D74C53AE001F}" type="slidenum">
              <a:rPr lang="en-US" smtClean="0"/>
              <a:t>4</a:t>
            </a:fld>
            <a:endParaRPr lang="en-US"/>
          </a:p>
        </p:txBody>
      </p:sp>
      <p:sp>
        <p:nvSpPr>
          <p:cNvPr id="10" name="TextBox 9">
            <a:extLst>
              <a:ext uri="{FF2B5EF4-FFF2-40B4-BE49-F238E27FC236}">
                <a16:creationId xmlns:a16="http://schemas.microsoft.com/office/drawing/2014/main" id="{ECFAC158-44F4-E444-0AE2-3B4AD22E9E04}"/>
              </a:ext>
            </a:extLst>
          </p:cNvPr>
          <p:cNvSpPr txBox="1">
            <a:spLocks/>
          </p:cNvSpPr>
          <p:nvPr/>
        </p:nvSpPr>
        <p:spPr>
          <a:xfrm>
            <a:off x="0" y="-48553"/>
            <a:ext cx="12192000" cy="1323439"/>
          </a:xfrm>
          <a:prstGeom prst="rect">
            <a:avLst/>
          </a:prstGeom>
          <a:solidFill>
            <a:schemeClr val="tx1">
              <a:alpha val="42000"/>
            </a:schemeClr>
          </a:solidFill>
        </p:spPr>
        <p:txBody>
          <a:bodyPr wrap="square" rtlCol="0">
            <a:spAutoFit/>
          </a:bodyPr>
          <a:lstStyle/>
          <a:p>
            <a:endParaRPr lang="en-US"/>
          </a:p>
          <a:p>
            <a:endParaRPr lang="en-US">
              <a:latin typeface="+mj-lt"/>
            </a:endParaRPr>
          </a:p>
          <a:p>
            <a:r>
              <a:rPr lang="en-US" sz="4400">
                <a:solidFill>
                  <a:schemeClr val="bg1"/>
                </a:solidFill>
                <a:latin typeface="+mj-lt"/>
              </a:rPr>
              <a:t>Industry Overview</a:t>
            </a:r>
          </a:p>
        </p:txBody>
      </p:sp>
      <p:graphicFrame>
        <p:nvGraphicFramePr>
          <p:cNvPr id="9" name="Table 8">
            <a:extLst>
              <a:ext uri="{FF2B5EF4-FFF2-40B4-BE49-F238E27FC236}">
                <a16:creationId xmlns:a16="http://schemas.microsoft.com/office/drawing/2014/main" id="{8A200D6A-AA43-45FE-9EA7-C2E85C618BFF}"/>
              </a:ext>
            </a:extLst>
          </p:cNvPr>
          <p:cNvGraphicFramePr>
            <a:graphicFrameLocks noGrp="1"/>
          </p:cNvGraphicFramePr>
          <p:nvPr>
            <p:extLst>
              <p:ext uri="{D42A27DB-BD31-4B8C-83A1-F6EECF244321}">
                <p14:modId xmlns:p14="http://schemas.microsoft.com/office/powerpoint/2010/main" val="364711578"/>
              </p:ext>
            </p:extLst>
          </p:nvPr>
        </p:nvGraphicFramePr>
        <p:xfrm>
          <a:off x="6519333" y="3758229"/>
          <a:ext cx="5393268" cy="2360907"/>
        </p:xfrm>
        <a:graphic>
          <a:graphicData uri="http://schemas.openxmlformats.org/drawingml/2006/table">
            <a:tbl>
              <a:tblPr firstRow="1" bandRow="1">
                <a:tableStyleId>{073A0DAA-6AF3-43AB-8588-CEC1D06C72B9}</a:tableStyleId>
              </a:tblPr>
              <a:tblGrid>
                <a:gridCol w="1797756">
                  <a:extLst>
                    <a:ext uri="{9D8B030D-6E8A-4147-A177-3AD203B41FA5}">
                      <a16:colId xmlns:a16="http://schemas.microsoft.com/office/drawing/2014/main" val="4094330385"/>
                    </a:ext>
                  </a:extLst>
                </a:gridCol>
                <a:gridCol w="1797756">
                  <a:extLst>
                    <a:ext uri="{9D8B030D-6E8A-4147-A177-3AD203B41FA5}">
                      <a16:colId xmlns:a16="http://schemas.microsoft.com/office/drawing/2014/main" val="3194296888"/>
                    </a:ext>
                  </a:extLst>
                </a:gridCol>
                <a:gridCol w="1797756">
                  <a:extLst>
                    <a:ext uri="{9D8B030D-6E8A-4147-A177-3AD203B41FA5}">
                      <a16:colId xmlns:a16="http://schemas.microsoft.com/office/drawing/2014/main" val="2957866110"/>
                    </a:ext>
                  </a:extLst>
                </a:gridCol>
              </a:tblGrid>
              <a:tr h="333987">
                <a:tc>
                  <a:txBody>
                    <a:bodyPr/>
                    <a:lstStyle/>
                    <a:p>
                      <a:r>
                        <a:rPr lang="en-US" sz="900">
                          <a:effectLst/>
                        </a:rPr>
                        <a:t>Period</a:t>
                      </a:r>
                    </a:p>
                  </a:txBody>
                  <a:tcPr marR="152400" marB="38100" anchor="ctr"/>
                </a:tc>
                <a:tc>
                  <a:txBody>
                    <a:bodyPr/>
                    <a:lstStyle/>
                    <a:p>
                      <a:r>
                        <a:rPr lang="en-US" sz="900">
                          <a:effectLst/>
                        </a:rPr>
                        <a:t>Brent Crude ($/barrel)</a:t>
                      </a:r>
                    </a:p>
                  </a:txBody>
                  <a:tcPr marR="152400" marB="38100" anchor="ctr"/>
                </a:tc>
                <a:tc>
                  <a:txBody>
                    <a:bodyPr/>
                    <a:lstStyle/>
                    <a:p>
                      <a:r>
                        <a:rPr lang="en-US" sz="900">
                          <a:effectLst/>
                        </a:rPr>
                        <a:t>WTI Crude ($/barrel)</a:t>
                      </a:r>
                    </a:p>
                  </a:txBody>
                  <a:tcPr marR="152400" marB="38100" anchor="ctr"/>
                </a:tc>
                <a:extLst>
                  <a:ext uri="{0D108BD9-81ED-4DB2-BD59-A6C34878D82A}">
                    <a16:rowId xmlns:a16="http://schemas.microsoft.com/office/drawing/2014/main" val="2334308435"/>
                  </a:ext>
                </a:extLst>
              </a:tr>
              <a:tr h="256192">
                <a:tc>
                  <a:txBody>
                    <a:bodyPr/>
                    <a:lstStyle/>
                    <a:p>
                      <a:r>
                        <a:rPr lang="en-US" sz="900">
                          <a:effectLst/>
                        </a:rPr>
                        <a:t>2025</a:t>
                      </a:r>
                    </a:p>
                  </a:txBody>
                  <a:tcPr marR="152400" marT="76200" marB="76200" anchor="ctr"/>
                </a:tc>
                <a:tc>
                  <a:txBody>
                    <a:bodyPr/>
                    <a:lstStyle/>
                    <a:p>
                      <a:r>
                        <a:rPr lang="en-US" sz="900">
                          <a:effectLst/>
                        </a:rPr>
                        <a:t>$70-75</a:t>
                      </a:r>
                    </a:p>
                  </a:txBody>
                  <a:tcPr marR="152400" marT="76200" marB="76200" anchor="ctr"/>
                </a:tc>
                <a:tc>
                  <a:txBody>
                    <a:bodyPr/>
                    <a:lstStyle/>
                    <a:p>
                      <a:r>
                        <a:rPr lang="en-US" sz="900">
                          <a:effectLst/>
                        </a:rPr>
                        <a:t>$65-70</a:t>
                      </a:r>
                    </a:p>
                  </a:txBody>
                  <a:tcPr marR="152400" marT="76200" marB="76200" anchor="ctr"/>
                </a:tc>
                <a:extLst>
                  <a:ext uri="{0D108BD9-81ED-4DB2-BD59-A6C34878D82A}">
                    <a16:rowId xmlns:a16="http://schemas.microsoft.com/office/drawing/2014/main" val="2694875113"/>
                  </a:ext>
                </a:extLst>
              </a:tr>
              <a:tr h="256192">
                <a:tc>
                  <a:txBody>
                    <a:bodyPr/>
                    <a:lstStyle/>
                    <a:p>
                      <a:r>
                        <a:rPr lang="en-US" sz="900">
                          <a:effectLst/>
                        </a:rPr>
                        <a:t>2026</a:t>
                      </a:r>
                    </a:p>
                  </a:txBody>
                  <a:tcPr marR="152400" marT="76200" marB="76200" anchor="ctr"/>
                </a:tc>
                <a:tc>
                  <a:txBody>
                    <a:bodyPr/>
                    <a:lstStyle/>
                    <a:p>
                      <a:r>
                        <a:rPr lang="en-US" sz="900">
                          <a:effectLst/>
                        </a:rPr>
                        <a:t>$65-75</a:t>
                      </a:r>
                    </a:p>
                  </a:txBody>
                  <a:tcPr marR="152400" marT="76200" marB="76200" anchor="ctr"/>
                </a:tc>
                <a:tc>
                  <a:txBody>
                    <a:bodyPr/>
                    <a:lstStyle/>
                    <a:p>
                      <a:r>
                        <a:rPr lang="en-US" sz="900">
                          <a:effectLst/>
                        </a:rPr>
                        <a:t>$60-70</a:t>
                      </a:r>
                    </a:p>
                  </a:txBody>
                  <a:tcPr marR="152400" marT="76200" marB="76200" anchor="ctr"/>
                </a:tc>
                <a:extLst>
                  <a:ext uri="{0D108BD9-81ED-4DB2-BD59-A6C34878D82A}">
                    <a16:rowId xmlns:a16="http://schemas.microsoft.com/office/drawing/2014/main" val="3837295304"/>
                  </a:ext>
                </a:extLst>
              </a:tr>
              <a:tr h="256192">
                <a:tc>
                  <a:txBody>
                    <a:bodyPr/>
                    <a:lstStyle/>
                    <a:p>
                      <a:r>
                        <a:rPr lang="en-US" sz="900">
                          <a:effectLst/>
                        </a:rPr>
                        <a:t>2027</a:t>
                      </a:r>
                    </a:p>
                  </a:txBody>
                  <a:tcPr marR="152400" marT="76200" marB="76200" anchor="ctr"/>
                </a:tc>
                <a:tc>
                  <a:txBody>
                    <a:bodyPr/>
                    <a:lstStyle/>
                    <a:p>
                      <a:r>
                        <a:rPr lang="en-US" sz="900">
                          <a:effectLst/>
                        </a:rPr>
                        <a:t>$60-85</a:t>
                      </a:r>
                    </a:p>
                  </a:txBody>
                  <a:tcPr marR="152400" marT="76200" marB="76200" anchor="ctr"/>
                </a:tc>
                <a:tc>
                  <a:txBody>
                    <a:bodyPr/>
                    <a:lstStyle/>
                    <a:p>
                      <a:r>
                        <a:rPr lang="en-US" sz="900">
                          <a:effectLst/>
                        </a:rPr>
                        <a:t>$55-80</a:t>
                      </a:r>
                    </a:p>
                  </a:txBody>
                  <a:tcPr marR="152400" marT="76200" marB="76200" anchor="ctr"/>
                </a:tc>
                <a:extLst>
                  <a:ext uri="{0D108BD9-81ED-4DB2-BD59-A6C34878D82A}">
                    <a16:rowId xmlns:a16="http://schemas.microsoft.com/office/drawing/2014/main" val="49531612"/>
                  </a:ext>
                </a:extLst>
              </a:tr>
              <a:tr h="256192">
                <a:tc>
                  <a:txBody>
                    <a:bodyPr/>
                    <a:lstStyle/>
                    <a:p>
                      <a:r>
                        <a:rPr lang="en-US" sz="900">
                          <a:effectLst/>
                        </a:rPr>
                        <a:t>2028</a:t>
                      </a:r>
                    </a:p>
                  </a:txBody>
                  <a:tcPr marR="152400" marT="76200" marB="76200" anchor="ctr"/>
                </a:tc>
                <a:tc>
                  <a:txBody>
                    <a:bodyPr/>
                    <a:lstStyle/>
                    <a:p>
                      <a:r>
                        <a:rPr lang="en-US" sz="900">
                          <a:effectLst/>
                        </a:rPr>
                        <a:t>$73-109</a:t>
                      </a:r>
                    </a:p>
                  </a:txBody>
                  <a:tcPr marR="152400" marT="76200" marB="76200" anchor="ctr"/>
                </a:tc>
                <a:tc>
                  <a:txBody>
                    <a:bodyPr/>
                    <a:lstStyle/>
                    <a:p>
                      <a:r>
                        <a:rPr lang="en-US" sz="900">
                          <a:effectLst/>
                        </a:rPr>
                        <a:t>$68-105</a:t>
                      </a:r>
                    </a:p>
                  </a:txBody>
                  <a:tcPr marR="152400" marT="76200" marB="76200" anchor="ctr"/>
                </a:tc>
                <a:extLst>
                  <a:ext uri="{0D108BD9-81ED-4DB2-BD59-A6C34878D82A}">
                    <a16:rowId xmlns:a16="http://schemas.microsoft.com/office/drawing/2014/main" val="2935658733"/>
                  </a:ext>
                </a:extLst>
              </a:tr>
              <a:tr h="256192">
                <a:tc>
                  <a:txBody>
                    <a:bodyPr/>
                    <a:lstStyle/>
                    <a:p>
                      <a:r>
                        <a:rPr lang="en-US" sz="900">
                          <a:effectLst/>
                        </a:rPr>
                        <a:t>2030</a:t>
                      </a:r>
                    </a:p>
                  </a:txBody>
                  <a:tcPr marR="152400" marT="76200" marB="76200" anchor="ctr"/>
                </a:tc>
                <a:tc>
                  <a:txBody>
                    <a:bodyPr/>
                    <a:lstStyle/>
                    <a:p>
                      <a:r>
                        <a:rPr lang="en-US" sz="900">
                          <a:effectLst/>
                        </a:rPr>
                        <a:t>$70-81</a:t>
                      </a:r>
                    </a:p>
                  </a:txBody>
                  <a:tcPr marR="152400" marT="76200" marB="76200" anchor="ctr"/>
                </a:tc>
                <a:tc>
                  <a:txBody>
                    <a:bodyPr/>
                    <a:lstStyle/>
                    <a:p>
                      <a:r>
                        <a:rPr lang="en-US" sz="900">
                          <a:effectLst/>
                        </a:rPr>
                        <a:t>$65-77</a:t>
                      </a:r>
                    </a:p>
                  </a:txBody>
                  <a:tcPr marR="152400" marT="76200" marB="76200" anchor="ctr"/>
                </a:tc>
                <a:extLst>
                  <a:ext uri="{0D108BD9-81ED-4DB2-BD59-A6C34878D82A}">
                    <a16:rowId xmlns:a16="http://schemas.microsoft.com/office/drawing/2014/main" val="3785387758"/>
                  </a:ext>
                </a:extLst>
              </a:tr>
              <a:tr h="256192">
                <a:tc>
                  <a:txBody>
                    <a:bodyPr/>
                    <a:lstStyle/>
                    <a:p>
                      <a:r>
                        <a:rPr lang="en-US" sz="900">
                          <a:effectLst/>
                        </a:rPr>
                        <a:t>2040</a:t>
                      </a:r>
                    </a:p>
                  </a:txBody>
                  <a:tcPr marR="152400" marT="76200" marB="76200" anchor="ctr"/>
                </a:tc>
                <a:tc>
                  <a:txBody>
                    <a:bodyPr/>
                    <a:lstStyle/>
                    <a:p>
                      <a:r>
                        <a:rPr lang="en-US" sz="900">
                          <a:effectLst/>
                        </a:rPr>
                        <a:t>$81</a:t>
                      </a:r>
                    </a:p>
                  </a:txBody>
                  <a:tcPr marR="152400" marT="76200" marB="76200" anchor="ctr"/>
                </a:tc>
                <a:tc>
                  <a:txBody>
                    <a:bodyPr/>
                    <a:lstStyle/>
                    <a:p>
                      <a:r>
                        <a:rPr lang="en-US" sz="900">
                          <a:effectLst/>
                        </a:rPr>
                        <a:t>$76</a:t>
                      </a:r>
                    </a:p>
                  </a:txBody>
                  <a:tcPr marR="152400" marT="76200" marB="76200" anchor="ctr"/>
                </a:tc>
                <a:extLst>
                  <a:ext uri="{0D108BD9-81ED-4DB2-BD59-A6C34878D82A}">
                    <a16:rowId xmlns:a16="http://schemas.microsoft.com/office/drawing/2014/main" val="369247138"/>
                  </a:ext>
                </a:extLst>
              </a:tr>
              <a:tr h="256192">
                <a:tc>
                  <a:txBody>
                    <a:bodyPr/>
                    <a:lstStyle/>
                    <a:p>
                      <a:r>
                        <a:rPr lang="en-US" sz="900">
                          <a:effectLst/>
                        </a:rPr>
                        <a:t>2050</a:t>
                      </a:r>
                    </a:p>
                  </a:txBody>
                  <a:tcPr marR="152400" marT="76200" marB="76200" anchor="ctr"/>
                </a:tc>
                <a:tc>
                  <a:txBody>
                    <a:bodyPr/>
                    <a:lstStyle/>
                    <a:p>
                      <a:r>
                        <a:rPr lang="en-US" sz="900">
                          <a:effectLst/>
                        </a:rPr>
                        <a:t>$87</a:t>
                      </a:r>
                    </a:p>
                  </a:txBody>
                  <a:tcPr marR="152400" marT="76200" marB="76200" anchor="ctr"/>
                </a:tc>
                <a:tc>
                  <a:txBody>
                    <a:bodyPr/>
                    <a:lstStyle/>
                    <a:p>
                      <a:r>
                        <a:rPr lang="en-US" sz="900">
                          <a:effectLst/>
                        </a:rPr>
                        <a:t>$82</a:t>
                      </a:r>
                    </a:p>
                  </a:txBody>
                  <a:tcPr marR="152400" marT="76200" marB="76200" anchor="ctr"/>
                </a:tc>
                <a:extLst>
                  <a:ext uri="{0D108BD9-81ED-4DB2-BD59-A6C34878D82A}">
                    <a16:rowId xmlns:a16="http://schemas.microsoft.com/office/drawing/2014/main" val="1044509438"/>
                  </a:ext>
                </a:extLst>
              </a:tr>
            </a:tbl>
          </a:graphicData>
        </a:graphic>
      </p:graphicFrame>
      <p:graphicFrame>
        <p:nvGraphicFramePr>
          <p:cNvPr id="14" name="Table 13">
            <a:extLst>
              <a:ext uri="{FF2B5EF4-FFF2-40B4-BE49-F238E27FC236}">
                <a16:creationId xmlns:a16="http://schemas.microsoft.com/office/drawing/2014/main" id="{D97B7E6D-88DE-423C-A7E0-6F49E43DCA87}"/>
              </a:ext>
            </a:extLst>
          </p:cNvPr>
          <p:cNvGraphicFramePr>
            <a:graphicFrameLocks noGrp="1"/>
          </p:cNvGraphicFramePr>
          <p:nvPr>
            <p:extLst>
              <p:ext uri="{D42A27DB-BD31-4B8C-83A1-F6EECF244321}">
                <p14:modId xmlns:p14="http://schemas.microsoft.com/office/powerpoint/2010/main" val="2640774828"/>
              </p:ext>
            </p:extLst>
          </p:nvPr>
        </p:nvGraphicFramePr>
        <p:xfrm>
          <a:off x="6519333" y="1639542"/>
          <a:ext cx="5393268" cy="1908143"/>
        </p:xfrm>
        <a:graphic>
          <a:graphicData uri="http://schemas.openxmlformats.org/drawingml/2006/table">
            <a:tbl>
              <a:tblPr firstRow="1" bandRow="1">
                <a:tableStyleId>{073A0DAA-6AF3-43AB-8588-CEC1D06C72B9}</a:tableStyleId>
              </a:tblPr>
              <a:tblGrid>
                <a:gridCol w="1348317">
                  <a:extLst>
                    <a:ext uri="{9D8B030D-6E8A-4147-A177-3AD203B41FA5}">
                      <a16:colId xmlns:a16="http://schemas.microsoft.com/office/drawing/2014/main" val="16799185"/>
                    </a:ext>
                  </a:extLst>
                </a:gridCol>
                <a:gridCol w="1348317">
                  <a:extLst>
                    <a:ext uri="{9D8B030D-6E8A-4147-A177-3AD203B41FA5}">
                      <a16:colId xmlns:a16="http://schemas.microsoft.com/office/drawing/2014/main" val="3240338140"/>
                    </a:ext>
                  </a:extLst>
                </a:gridCol>
                <a:gridCol w="1348317">
                  <a:extLst>
                    <a:ext uri="{9D8B030D-6E8A-4147-A177-3AD203B41FA5}">
                      <a16:colId xmlns:a16="http://schemas.microsoft.com/office/drawing/2014/main" val="807604742"/>
                    </a:ext>
                  </a:extLst>
                </a:gridCol>
                <a:gridCol w="1348317">
                  <a:extLst>
                    <a:ext uri="{9D8B030D-6E8A-4147-A177-3AD203B41FA5}">
                      <a16:colId xmlns:a16="http://schemas.microsoft.com/office/drawing/2014/main" val="2485784433"/>
                    </a:ext>
                  </a:extLst>
                </a:gridCol>
              </a:tblGrid>
              <a:tr h="340056">
                <a:tc>
                  <a:txBody>
                    <a:bodyPr/>
                    <a:lstStyle/>
                    <a:p>
                      <a:r>
                        <a:rPr lang="en-US" sz="900">
                          <a:effectLst/>
                        </a:rPr>
                        <a:t>Basin</a:t>
                      </a:r>
                    </a:p>
                  </a:txBody>
                  <a:tcPr marL="78285" marR="130475" marT="39142" marB="32619" anchor="ctr"/>
                </a:tc>
                <a:tc>
                  <a:txBody>
                    <a:bodyPr/>
                    <a:lstStyle/>
                    <a:p>
                      <a:r>
                        <a:rPr lang="en-US" sz="900">
                          <a:effectLst/>
                        </a:rPr>
                        <a:t>Existing Wells Breakeven ($/</a:t>
                      </a:r>
                      <a:r>
                        <a:rPr lang="en-US" sz="900" err="1">
                          <a:effectLst/>
                        </a:rPr>
                        <a:t>bbl</a:t>
                      </a:r>
                      <a:r>
                        <a:rPr lang="en-US" sz="900">
                          <a:effectLst/>
                        </a:rPr>
                        <a:t>)</a:t>
                      </a:r>
                    </a:p>
                  </a:txBody>
                  <a:tcPr marL="78285" marR="130475" marT="39142" marB="32619" anchor="ctr"/>
                </a:tc>
                <a:tc>
                  <a:txBody>
                    <a:bodyPr/>
                    <a:lstStyle/>
                    <a:p>
                      <a:r>
                        <a:rPr lang="en-US" sz="900">
                          <a:effectLst/>
                        </a:rPr>
                        <a:t>New Wells Breakeven ($/bbl)</a:t>
                      </a:r>
                    </a:p>
                  </a:txBody>
                  <a:tcPr marL="78285" marR="130475" marT="39142" marB="32619" anchor="ctr"/>
                </a:tc>
                <a:tc>
                  <a:txBody>
                    <a:bodyPr/>
                    <a:lstStyle/>
                    <a:p>
                      <a:r>
                        <a:rPr lang="en-US" sz="900">
                          <a:effectLst/>
                        </a:rPr>
                        <a:t>Notes</a:t>
                      </a:r>
                    </a:p>
                  </a:txBody>
                  <a:tcPr marL="78285" marR="78285" marT="39142" marB="32619" anchor="ctr"/>
                </a:tc>
                <a:extLst>
                  <a:ext uri="{0D108BD9-81ED-4DB2-BD59-A6C34878D82A}">
                    <a16:rowId xmlns:a16="http://schemas.microsoft.com/office/drawing/2014/main" val="2816042539"/>
                  </a:ext>
                </a:extLst>
              </a:tr>
              <a:tr h="474848">
                <a:tc>
                  <a:txBody>
                    <a:bodyPr/>
                    <a:lstStyle/>
                    <a:p>
                      <a:r>
                        <a:rPr lang="en-US" sz="900">
                          <a:effectLst/>
                        </a:rPr>
                        <a:t>Permian (Delaware)</a:t>
                      </a:r>
                    </a:p>
                  </a:txBody>
                  <a:tcPr marL="78285" marR="130475" marT="65237" marB="65237" anchor="ctr"/>
                </a:tc>
                <a:tc>
                  <a:txBody>
                    <a:bodyPr/>
                    <a:lstStyle/>
                    <a:p>
                      <a:r>
                        <a:rPr lang="en-US" sz="900">
                          <a:effectLst/>
                        </a:rPr>
                        <a:t>$38</a:t>
                      </a:r>
                    </a:p>
                  </a:txBody>
                  <a:tcPr marL="78285" marR="130475" marT="65237" marB="65237" anchor="ctr"/>
                </a:tc>
                <a:tc>
                  <a:txBody>
                    <a:bodyPr/>
                    <a:lstStyle/>
                    <a:p>
                      <a:r>
                        <a:rPr lang="en-US" sz="900">
                          <a:effectLst/>
                        </a:rPr>
                        <a:t>$59</a:t>
                      </a:r>
                    </a:p>
                  </a:txBody>
                  <a:tcPr marL="78285" marR="130475" marT="65237" marB="65237" anchor="ctr"/>
                </a:tc>
                <a:tc>
                  <a:txBody>
                    <a:bodyPr/>
                    <a:lstStyle/>
                    <a:p>
                      <a:r>
                        <a:rPr lang="en-US" sz="900">
                          <a:effectLst/>
                        </a:rPr>
                        <a:t>Lowest breakeven price among major basins </a:t>
                      </a:r>
                    </a:p>
                  </a:txBody>
                  <a:tcPr marL="78285" marR="78285" marT="65237" marB="65237" anchor="ctr"/>
                </a:tc>
                <a:extLst>
                  <a:ext uri="{0D108BD9-81ED-4DB2-BD59-A6C34878D82A}">
                    <a16:rowId xmlns:a16="http://schemas.microsoft.com/office/drawing/2014/main" val="4154412495"/>
                  </a:ext>
                </a:extLst>
              </a:tr>
              <a:tr h="376237">
                <a:tc>
                  <a:txBody>
                    <a:bodyPr/>
                    <a:lstStyle/>
                    <a:p>
                      <a:r>
                        <a:rPr lang="en-US" sz="900">
                          <a:effectLst/>
                        </a:rPr>
                        <a:t>Permian (Midland)</a:t>
                      </a:r>
                    </a:p>
                  </a:txBody>
                  <a:tcPr marL="78285" marR="130475" marT="65237" marB="65237" anchor="ctr"/>
                </a:tc>
                <a:tc>
                  <a:txBody>
                    <a:bodyPr/>
                    <a:lstStyle/>
                    <a:p>
                      <a:r>
                        <a:rPr lang="en-US" sz="900">
                          <a:effectLst/>
                        </a:rPr>
                        <a:t>$38</a:t>
                      </a:r>
                    </a:p>
                  </a:txBody>
                  <a:tcPr marL="78285" marR="130475" marT="65237" marB="65237" anchor="ctr"/>
                </a:tc>
                <a:tc>
                  <a:txBody>
                    <a:bodyPr/>
                    <a:lstStyle/>
                    <a:p>
                      <a:r>
                        <a:rPr lang="en-US" sz="900">
                          <a:effectLst/>
                        </a:rPr>
                        <a:t>$66</a:t>
                      </a:r>
                    </a:p>
                  </a:txBody>
                  <a:tcPr marL="78285" marR="130475" marT="65237" marB="65237" anchor="ctr"/>
                </a:tc>
                <a:tc>
                  <a:txBody>
                    <a:bodyPr/>
                    <a:lstStyle/>
                    <a:p>
                      <a:r>
                        <a:rPr lang="en-US" sz="900">
                          <a:effectLst/>
                        </a:rPr>
                        <a:t>Higher costs offset by strong production </a:t>
                      </a:r>
                    </a:p>
                  </a:txBody>
                  <a:tcPr marL="78285" marR="78285" marT="65237" marB="65237" anchor="ctr"/>
                </a:tc>
                <a:extLst>
                  <a:ext uri="{0D108BD9-81ED-4DB2-BD59-A6C34878D82A}">
                    <a16:rowId xmlns:a16="http://schemas.microsoft.com/office/drawing/2014/main" val="3002055638"/>
                  </a:ext>
                </a:extLst>
              </a:tr>
              <a:tr h="376237">
                <a:tc>
                  <a:txBody>
                    <a:bodyPr/>
                    <a:lstStyle/>
                    <a:p>
                      <a:r>
                        <a:rPr lang="en-US" sz="900">
                          <a:effectLst/>
                        </a:rPr>
                        <a:t>Eagle Ford</a:t>
                      </a:r>
                    </a:p>
                  </a:txBody>
                  <a:tcPr marL="78285" marR="130475" marT="65237" marB="65237" anchor="ctr"/>
                </a:tc>
                <a:tc>
                  <a:txBody>
                    <a:bodyPr/>
                    <a:lstStyle/>
                    <a:p>
                      <a:r>
                        <a:rPr lang="en-US" sz="900">
                          <a:effectLst/>
                        </a:rPr>
                        <a:t>$45</a:t>
                      </a:r>
                    </a:p>
                  </a:txBody>
                  <a:tcPr marL="78285" marR="130475" marT="65237" marB="65237" anchor="ctr"/>
                </a:tc>
                <a:tc>
                  <a:txBody>
                    <a:bodyPr/>
                    <a:lstStyle/>
                    <a:p>
                      <a:r>
                        <a:rPr lang="en-US" sz="900">
                          <a:effectLst/>
                        </a:rPr>
                        <a:t>$66</a:t>
                      </a:r>
                    </a:p>
                  </a:txBody>
                  <a:tcPr marL="78285" marR="130475" marT="65237" marB="65237" anchor="ctr"/>
                </a:tc>
                <a:tc>
                  <a:txBody>
                    <a:bodyPr/>
                    <a:lstStyle/>
                    <a:p>
                      <a:r>
                        <a:rPr lang="en-US" sz="900">
                          <a:effectLst/>
                        </a:rPr>
                        <a:t>Lower production despite lower costs </a:t>
                      </a:r>
                    </a:p>
                  </a:txBody>
                  <a:tcPr marL="78285" marR="78285" marT="65237" marB="65237" anchor="ctr"/>
                </a:tc>
                <a:extLst>
                  <a:ext uri="{0D108BD9-81ED-4DB2-BD59-A6C34878D82A}">
                    <a16:rowId xmlns:a16="http://schemas.microsoft.com/office/drawing/2014/main" val="4286267902"/>
                  </a:ext>
                </a:extLst>
              </a:tr>
              <a:tr h="277626">
                <a:tc>
                  <a:txBody>
                    <a:bodyPr/>
                    <a:lstStyle/>
                    <a:p>
                      <a:r>
                        <a:rPr lang="en-US" sz="900">
                          <a:effectLst/>
                        </a:rPr>
                        <a:t>Other Basins</a:t>
                      </a:r>
                    </a:p>
                  </a:txBody>
                  <a:tcPr marL="78285" marR="130475" marT="65237" marB="65237" anchor="ctr"/>
                </a:tc>
                <a:tc>
                  <a:txBody>
                    <a:bodyPr/>
                    <a:lstStyle/>
                    <a:p>
                      <a:r>
                        <a:rPr lang="en-US" sz="900">
                          <a:effectLst/>
                        </a:rPr>
                        <a:t>$31-45</a:t>
                      </a:r>
                    </a:p>
                  </a:txBody>
                  <a:tcPr marL="78285" marR="130475" marT="65237" marB="65237" anchor="ctr"/>
                </a:tc>
                <a:tc>
                  <a:txBody>
                    <a:bodyPr/>
                    <a:lstStyle/>
                    <a:p>
                      <a:r>
                        <a:rPr lang="en-US" sz="900">
                          <a:effectLst/>
                        </a:rPr>
                        <a:t>$59-70</a:t>
                      </a:r>
                    </a:p>
                  </a:txBody>
                  <a:tcPr marL="78285" marR="130475" marT="65237" marB="65237" anchor="ctr"/>
                </a:tc>
                <a:tc>
                  <a:txBody>
                    <a:bodyPr/>
                    <a:lstStyle/>
                    <a:p>
                      <a:r>
                        <a:rPr lang="en-US" sz="900">
                          <a:effectLst/>
                        </a:rPr>
                        <a:t>Varies by specific region</a:t>
                      </a:r>
                    </a:p>
                  </a:txBody>
                  <a:tcPr marL="78285" marR="78285" marT="65237" marB="65237" anchor="ctr"/>
                </a:tc>
                <a:extLst>
                  <a:ext uri="{0D108BD9-81ED-4DB2-BD59-A6C34878D82A}">
                    <a16:rowId xmlns:a16="http://schemas.microsoft.com/office/drawing/2014/main" val="4020482675"/>
                  </a:ext>
                </a:extLst>
              </a:tr>
            </a:tbl>
          </a:graphicData>
        </a:graphic>
      </p:graphicFrame>
      <p:sp>
        <p:nvSpPr>
          <p:cNvPr id="16" name="TextBox 15">
            <a:extLst>
              <a:ext uri="{FF2B5EF4-FFF2-40B4-BE49-F238E27FC236}">
                <a16:creationId xmlns:a16="http://schemas.microsoft.com/office/drawing/2014/main" id="{E0265F6B-C722-4F9A-889E-DE304B4F7898}"/>
              </a:ext>
            </a:extLst>
          </p:cNvPr>
          <p:cNvSpPr txBox="1"/>
          <p:nvPr/>
        </p:nvSpPr>
        <p:spPr>
          <a:xfrm>
            <a:off x="838201" y="1483331"/>
            <a:ext cx="5181600" cy="369332"/>
          </a:xfrm>
          <a:prstGeom prst="rect">
            <a:avLst/>
          </a:prstGeom>
          <a:solidFill>
            <a:schemeClr val="tx1"/>
          </a:solidFill>
        </p:spPr>
        <p:txBody>
          <a:bodyPr wrap="square">
            <a:spAutoFit/>
          </a:bodyPr>
          <a:lstStyle/>
          <a:p>
            <a:pPr algn="ctr"/>
            <a:r>
              <a:rPr lang="en-US" sz="1800" i="0">
                <a:solidFill>
                  <a:schemeClr val="bg1"/>
                </a:solidFill>
                <a:effectLst/>
              </a:rPr>
              <a:t>Permian Basin Market Dynamics</a:t>
            </a:r>
          </a:p>
        </p:txBody>
      </p:sp>
    </p:spTree>
    <p:extLst>
      <p:ext uri="{BB962C8B-B14F-4D97-AF65-F5344CB8AC3E}">
        <p14:creationId xmlns:p14="http://schemas.microsoft.com/office/powerpoint/2010/main" val="3451164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B0BF7-E8D0-84AB-8322-D82CC6BE90F5}"/>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id="{2BD529E3-C4B1-1F67-A04D-1B88AFC7E075}"/>
              </a:ext>
            </a:extLst>
          </p:cNvPr>
          <p:cNvSpPr>
            <a:spLocks noGrp="1"/>
          </p:cNvSpPr>
          <p:nvPr>
            <p:ph sz="half" idx="2"/>
          </p:nvPr>
        </p:nvSpPr>
        <p:spPr>
          <a:xfrm>
            <a:off x="6096000" y="1613454"/>
            <a:ext cx="5181600" cy="4654437"/>
          </a:xfrm>
          <a:solidFill>
            <a:srgbClr val="F5F5F5"/>
          </a:solidFill>
        </p:spPr>
        <p:txBody>
          <a:bodyPr vert="horz" lIns="91440" tIns="45720" rIns="91440" bIns="45720" rtlCol="0" anchor="t">
            <a:normAutofit fontScale="92500" lnSpcReduction="10000"/>
          </a:bodyPr>
          <a:lstStyle/>
          <a:p>
            <a:r>
              <a:rPr lang="en-US" sz="1600" b="1" dirty="0">
                <a:latin typeface="Calibri"/>
                <a:ea typeface="Calibri"/>
                <a:cs typeface="Calibri"/>
              </a:rPr>
              <a:t>High-Quality Inventory Depth</a:t>
            </a:r>
            <a:r>
              <a:rPr lang="en-US" sz="1600" dirty="0">
                <a:latin typeface="Calibri"/>
                <a:ea typeface="Calibri"/>
                <a:cs typeface="Calibri"/>
              </a:rPr>
              <a:t>:</a:t>
            </a:r>
            <a:r>
              <a:rPr lang="en-US" sz="1600" b="1" dirty="0">
                <a:latin typeface="Calibri"/>
                <a:ea typeface="Calibri"/>
                <a:cs typeface="Calibri"/>
              </a:rPr>
              <a:t> </a:t>
            </a:r>
            <a:r>
              <a:rPr lang="en-US" sz="1600" dirty="0">
                <a:latin typeface="Calibri"/>
                <a:ea typeface="Calibri"/>
                <a:cs typeface="Calibri"/>
              </a:rPr>
              <a:t>The combined company gained </a:t>
            </a:r>
            <a:r>
              <a:rPr lang="en-US" sz="1800" dirty="0">
                <a:latin typeface="Calibri"/>
                <a:ea typeface="Calibri"/>
                <a:cs typeface="Calibri"/>
              </a:rPr>
              <a:t>approximately</a:t>
            </a:r>
            <a:r>
              <a:rPr lang="en-US" sz="1600" dirty="0">
                <a:latin typeface="Calibri"/>
                <a:ea typeface="Calibri"/>
                <a:cs typeface="Calibri"/>
              </a:rPr>
              <a:t> 6,100 pro forma drilling locations with break-evens below $40 WTI, providing years of high-return development opportunities and supporting Diamondback's focus on capital efficiency over production growth.</a:t>
            </a:r>
          </a:p>
          <a:p>
            <a:r>
              <a:rPr lang="en-US" sz="1600" b="1" dirty="0">
                <a:latin typeface="Calibri"/>
                <a:ea typeface="Calibri"/>
                <a:cs typeface="Calibri"/>
              </a:rPr>
              <a:t>Significant Cost Synergies</a:t>
            </a:r>
            <a:r>
              <a:rPr lang="en-US" sz="1600" dirty="0">
                <a:latin typeface="Calibri"/>
                <a:ea typeface="Calibri"/>
                <a:cs typeface="Calibri"/>
              </a:rPr>
              <a:t>: The merger is delivering annual synergies of $550 million (representing over $3 billion in NPV10 over the next decade), including $325 million in capital and operating cost synergies, $150 million in capital allocation and land synergies, and $75 million in financial and corporate cost synergies.</a:t>
            </a:r>
          </a:p>
          <a:p>
            <a:r>
              <a:rPr lang="en-US" sz="1600" b="1" dirty="0">
                <a:latin typeface="Calibri"/>
                <a:ea typeface="Calibri"/>
                <a:cs typeface="Calibri"/>
              </a:rPr>
              <a:t>Enhanced Financial Performance</a:t>
            </a:r>
            <a:r>
              <a:rPr lang="en-US" sz="1600" dirty="0">
                <a:latin typeface="Calibri"/>
                <a:ea typeface="Calibri"/>
                <a:cs typeface="Calibri"/>
              </a:rPr>
              <a:t>: The acquisition has improved Diamondback's free cash flow generation, with the company's post-dividend breakeven oil price reduced to $37 per barrel (down from $40), enabling stronger shareholder returns even in lower commodity price environments.</a:t>
            </a:r>
          </a:p>
          <a:p>
            <a:r>
              <a:rPr lang="en-US" sz="1600" b="1" dirty="0">
                <a:latin typeface="Calibri"/>
                <a:ea typeface="Calibri"/>
                <a:cs typeface="Calibri"/>
              </a:rPr>
              <a:t>Operational Efficiencies</a:t>
            </a:r>
            <a:r>
              <a:rPr lang="en-US" sz="1600" dirty="0">
                <a:latin typeface="Calibri"/>
                <a:ea typeface="Calibri"/>
                <a:cs typeface="Calibri"/>
              </a:rPr>
              <a:t>: The integration has progressed ahead of schedule, with Diamondback applying its operational expertise to the combined asset base, reducing well costs to $600 per lateral foot in core Midland Basin areas and improving capital efficiency across the portfolio.</a:t>
            </a:r>
          </a:p>
        </p:txBody>
      </p:sp>
      <p:sp>
        <p:nvSpPr>
          <p:cNvPr id="5" name="Date Placeholder 4">
            <a:extLst>
              <a:ext uri="{FF2B5EF4-FFF2-40B4-BE49-F238E27FC236}">
                <a16:creationId xmlns:a16="http://schemas.microsoft.com/office/drawing/2014/main" id="{E2EC2B27-D2CC-912D-057A-F8754021F33C}"/>
              </a:ext>
            </a:extLst>
          </p:cNvPr>
          <p:cNvSpPr>
            <a:spLocks noGrp="1"/>
          </p:cNvSpPr>
          <p:nvPr>
            <p:ph type="dt" sz="half" idx="10"/>
          </p:nvPr>
        </p:nvSpPr>
        <p:spPr/>
        <p:txBody>
          <a:bodyPr/>
          <a:lstStyle/>
          <a:p>
            <a:r>
              <a:rPr lang="en-US"/>
              <a:t>3/31/2025</a:t>
            </a:r>
          </a:p>
        </p:txBody>
      </p:sp>
      <p:sp>
        <p:nvSpPr>
          <p:cNvPr id="6" name="Footer Placeholder 5">
            <a:extLst>
              <a:ext uri="{FF2B5EF4-FFF2-40B4-BE49-F238E27FC236}">
                <a16:creationId xmlns:a16="http://schemas.microsoft.com/office/drawing/2014/main" id="{85B9EC98-8567-7597-DD08-EA47EBE0E6DC}"/>
              </a:ext>
            </a:extLst>
          </p:cNvPr>
          <p:cNvSpPr>
            <a:spLocks noGrp="1"/>
          </p:cNvSpPr>
          <p:nvPr>
            <p:ph type="ftr" sz="quarter" idx="11"/>
          </p:nvPr>
        </p:nvSpPr>
        <p:spPr>
          <a:xfrm>
            <a:off x="838200" y="6475830"/>
            <a:ext cx="4114800" cy="365125"/>
          </a:xfrm>
        </p:spPr>
        <p:txBody>
          <a:bodyPr/>
          <a:lstStyle/>
          <a:p>
            <a:pPr algn="l"/>
            <a:r>
              <a:rPr lang="en-US" sz="1100"/>
              <a:t>Source</a:t>
            </a:r>
            <a:r>
              <a:rPr lang="en-US"/>
              <a:t>: Diamondback Press Release</a:t>
            </a:r>
          </a:p>
        </p:txBody>
      </p:sp>
      <p:sp>
        <p:nvSpPr>
          <p:cNvPr id="7" name="Slide Number Placeholder 6">
            <a:extLst>
              <a:ext uri="{FF2B5EF4-FFF2-40B4-BE49-F238E27FC236}">
                <a16:creationId xmlns:a16="http://schemas.microsoft.com/office/drawing/2014/main" id="{F468859D-5941-8D36-2085-E83D8718BA28}"/>
              </a:ext>
            </a:extLst>
          </p:cNvPr>
          <p:cNvSpPr>
            <a:spLocks noGrp="1"/>
          </p:cNvSpPr>
          <p:nvPr>
            <p:ph type="sldNum" sz="quarter" idx="12"/>
          </p:nvPr>
        </p:nvSpPr>
        <p:spPr/>
        <p:txBody>
          <a:bodyPr/>
          <a:lstStyle/>
          <a:p>
            <a:fld id="{D8EC9F08-0CF5-4A46-A85E-D74C53AE001F}" type="slidenum">
              <a:rPr lang="en-US" smtClean="0"/>
              <a:t>5</a:t>
            </a:fld>
            <a:endParaRPr lang="en-US"/>
          </a:p>
        </p:txBody>
      </p:sp>
      <p:pic>
        <p:nvPicPr>
          <p:cNvPr id="9" name="Picture 8">
            <a:extLst>
              <a:ext uri="{FF2B5EF4-FFF2-40B4-BE49-F238E27FC236}">
                <a16:creationId xmlns:a16="http://schemas.microsoft.com/office/drawing/2014/main" id="{DCA9A260-5C22-5A0A-AF34-A5476A0E66AE}"/>
              </a:ext>
            </a:extLst>
          </p:cNvPr>
          <p:cNvPicPr>
            <a:picLocks noChangeAspect="1"/>
          </p:cNvPicPr>
          <p:nvPr/>
        </p:nvPicPr>
        <p:blipFill>
          <a:blip r:embed="rId2"/>
          <a:stretch>
            <a:fillRect/>
          </a:stretch>
        </p:blipFill>
        <p:spPr>
          <a:xfrm>
            <a:off x="733205" y="1613455"/>
            <a:ext cx="4919633" cy="4654438"/>
          </a:xfrm>
          <a:prstGeom prst="rect">
            <a:avLst/>
          </a:prstGeom>
        </p:spPr>
      </p:pic>
      <p:sp>
        <p:nvSpPr>
          <p:cNvPr id="10" name="TextBox 9">
            <a:extLst>
              <a:ext uri="{FF2B5EF4-FFF2-40B4-BE49-F238E27FC236}">
                <a16:creationId xmlns:a16="http://schemas.microsoft.com/office/drawing/2014/main" id="{F09FB3BB-59AD-83A5-9392-4B9296BA8BF3}"/>
              </a:ext>
            </a:extLst>
          </p:cNvPr>
          <p:cNvSpPr txBox="1">
            <a:spLocks/>
          </p:cNvSpPr>
          <p:nvPr/>
        </p:nvSpPr>
        <p:spPr>
          <a:xfrm>
            <a:off x="0" y="-48553"/>
            <a:ext cx="12192000" cy="1323439"/>
          </a:xfrm>
          <a:prstGeom prst="rect">
            <a:avLst/>
          </a:prstGeom>
          <a:solidFill>
            <a:schemeClr val="tx1">
              <a:alpha val="42000"/>
            </a:schemeClr>
          </a:solidFill>
        </p:spPr>
        <p:txBody>
          <a:bodyPr wrap="square" rtlCol="0">
            <a:spAutoFit/>
          </a:bodyPr>
          <a:lstStyle/>
          <a:p>
            <a:endParaRPr lang="en-US"/>
          </a:p>
          <a:p>
            <a:endParaRPr lang="en-US">
              <a:latin typeface="+mj-lt"/>
            </a:endParaRPr>
          </a:p>
          <a:p>
            <a:r>
              <a:rPr lang="en-US" sz="4400">
                <a:solidFill>
                  <a:schemeClr val="bg1"/>
                </a:solidFill>
                <a:latin typeface="+mj-lt"/>
              </a:rPr>
              <a:t>Recent M&amp;A - Endeavor</a:t>
            </a:r>
          </a:p>
        </p:txBody>
      </p:sp>
    </p:spTree>
    <p:extLst>
      <p:ext uri="{BB962C8B-B14F-4D97-AF65-F5344CB8AC3E}">
        <p14:creationId xmlns:p14="http://schemas.microsoft.com/office/powerpoint/2010/main" val="4271399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1C6B6-695A-B110-3DE2-38EA657BB27C}"/>
              </a:ext>
            </a:extLst>
          </p:cNvPr>
          <p:cNvSpPr>
            <a:spLocks noGrp="1"/>
          </p:cNvSpPr>
          <p:nvPr>
            <p:ph type="title"/>
          </p:nvPr>
        </p:nvSpPr>
        <p:spPr>
          <a:xfrm>
            <a:off x="0" y="0"/>
            <a:ext cx="12192000" cy="1280160"/>
          </a:xfrm>
        </p:spPr>
        <p:txBody>
          <a:bodyPr/>
          <a:lstStyle/>
          <a:p>
            <a:endParaRPr lang="en-US"/>
          </a:p>
        </p:txBody>
      </p:sp>
      <p:sp>
        <p:nvSpPr>
          <p:cNvPr id="5" name="Date Placeholder 4">
            <a:extLst>
              <a:ext uri="{FF2B5EF4-FFF2-40B4-BE49-F238E27FC236}">
                <a16:creationId xmlns:a16="http://schemas.microsoft.com/office/drawing/2014/main" id="{70431CB4-462F-6425-5305-C8E4A0EA289F}"/>
              </a:ext>
            </a:extLst>
          </p:cNvPr>
          <p:cNvSpPr>
            <a:spLocks noGrp="1"/>
          </p:cNvSpPr>
          <p:nvPr>
            <p:ph type="dt" sz="half" idx="10"/>
          </p:nvPr>
        </p:nvSpPr>
        <p:spPr/>
        <p:txBody>
          <a:bodyPr/>
          <a:lstStyle/>
          <a:p>
            <a:r>
              <a:rPr lang="en-US"/>
              <a:t>3/31/2025</a:t>
            </a:r>
          </a:p>
        </p:txBody>
      </p:sp>
      <p:sp>
        <p:nvSpPr>
          <p:cNvPr id="6" name="Footer Placeholder 5">
            <a:extLst>
              <a:ext uri="{FF2B5EF4-FFF2-40B4-BE49-F238E27FC236}">
                <a16:creationId xmlns:a16="http://schemas.microsoft.com/office/drawing/2014/main" id="{8AD6A783-EF16-9CA6-2516-B2FB7F878C2A}"/>
              </a:ext>
            </a:extLst>
          </p:cNvPr>
          <p:cNvSpPr>
            <a:spLocks noGrp="1"/>
          </p:cNvSpPr>
          <p:nvPr>
            <p:ph type="ftr" sz="quarter" idx="11"/>
          </p:nvPr>
        </p:nvSpPr>
        <p:spPr>
          <a:xfrm>
            <a:off x="829733" y="6487601"/>
            <a:ext cx="4114800" cy="365125"/>
          </a:xfrm>
        </p:spPr>
        <p:txBody>
          <a:bodyPr/>
          <a:lstStyle/>
          <a:p>
            <a:pPr algn="l"/>
            <a:r>
              <a:rPr lang="en-US" sz="1100"/>
              <a:t>Source: Diamondback Double Eagle Acquisition (February 2025)</a:t>
            </a:r>
          </a:p>
        </p:txBody>
      </p:sp>
      <p:sp>
        <p:nvSpPr>
          <p:cNvPr id="7" name="Slide Number Placeholder 6">
            <a:extLst>
              <a:ext uri="{FF2B5EF4-FFF2-40B4-BE49-F238E27FC236}">
                <a16:creationId xmlns:a16="http://schemas.microsoft.com/office/drawing/2014/main" id="{4CB0D916-BDEB-005F-A095-8D4F242FCD3C}"/>
              </a:ext>
            </a:extLst>
          </p:cNvPr>
          <p:cNvSpPr>
            <a:spLocks noGrp="1"/>
          </p:cNvSpPr>
          <p:nvPr>
            <p:ph type="sldNum" sz="quarter" idx="12"/>
          </p:nvPr>
        </p:nvSpPr>
        <p:spPr/>
        <p:txBody>
          <a:bodyPr/>
          <a:lstStyle/>
          <a:p>
            <a:fld id="{D8EC9F08-0CF5-4A46-A85E-D74C53AE001F}" type="slidenum">
              <a:rPr lang="en-US" smtClean="0"/>
              <a:t>6</a:t>
            </a:fld>
            <a:endParaRPr lang="en-US"/>
          </a:p>
        </p:txBody>
      </p:sp>
      <p:pic>
        <p:nvPicPr>
          <p:cNvPr id="9" name="Picture 8">
            <a:extLst>
              <a:ext uri="{FF2B5EF4-FFF2-40B4-BE49-F238E27FC236}">
                <a16:creationId xmlns:a16="http://schemas.microsoft.com/office/drawing/2014/main" id="{D3F25091-C1D9-E24C-2782-A4F4FBCD045A}"/>
              </a:ext>
            </a:extLst>
          </p:cNvPr>
          <p:cNvPicPr>
            <a:picLocks noChangeAspect="1"/>
          </p:cNvPicPr>
          <p:nvPr/>
        </p:nvPicPr>
        <p:blipFill>
          <a:blip r:embed="rId2"/>
          <a:stretch>
            <a:fillRect/>
          </a:stretch>
        </p:blipFill>
        <p:spPr>
          <a:xfrm>
            <a:off x="930349" y="1788126"/>
            <a:ext cx="4381660" cy="4307302"/>
          </a:xfrm>
          <a:prstGeom prst="rect">
            <a:avLst/>
          </a:prstGeom>
        </p:spPr>
      </p:pic>
      <p:pic>
        <p:nvPicPr>
          <p:cNvPr id="11" name="Picture 10">
            <a:extLst>
              <a:ext uri="{FF2B5EF4-FFF2-40B4-BE49-F238E27FC236}">
                <a16:creationId xmlns:a16="http://schemas.microsoft.com/office/drawing/2014/main" id="{2622D872-F472-40A2-A169-874049D2FCD6}"/>
              </a:ext>
            </a:extLst>
          </p:cNvPr>
          <p:cNvPicPr>
            <a:picLocks noChangeAspect="1"/>
          </p:cNvPicPr>
          <p:nvPr/>
        </p:nvPicPr>
        <p:blipFill>
          <a:blip r:embed="rId3"/>
          <a:srcRect l="1943" t="11876" r="1979"/>
          <a:stretch/>
        </p:blipFill>
        <p:spPr>
          <a:xfrm>
            <a:off x="6981271" y="1794244"/>
            <a:ext cx="4033285" cy="4307302"/>
          </a:xfrm>
          <a:prstGeom prst="rect">
            <a:avLst/>
          </a:prstGeom>
        </p:spPr>
      </p:pic>
      <p:sp>
        <p:nvSpPr>
          <p:cNvPr id="12" name="TextBox 11">
            <a:extLst>
              <a:ext uri="{FF2B5EF4-FFF2-40B4-BE49-F238E27FC236}">
                <a16:creationId xmlns:a16="http://schemas.microsoft.com/office/drawing/2014/main" id="{38DA4C3D-5C61-3C2F-375B-A6D4666DACD1}"/>
              </a:ext>
            </a:extLst>
          </p:cNvPr>
          <p:cNvSpPr txBox="1"/>
          <p:nvPr/>
        </p:nvSpPr>
        <p:spPr>
          <a:xfrm>
            <a:off x="930349" y="1365277"/>
            <a:ext cx="4381660" cy="369332"/>
          </a:xfrm>
          <a:prstGeom prst="rect">
            <a:avLst/>
          </a:prstGeom>
          <a:solidFill>
            <a:schemeClr val="tx1"/>
          </a:solidFill>
        </p:spPr>
        <p:txBody>
          <a:bodyPr wrap="square">
            <a:spAutoFit/>
          </a:bodyPr>
          <a:lstStyle/>
          <a:p>
            <a:pPr algn="ctr"/>
            <a:r>
              <a:rPr lang="en-US">
                <a:solidFill>
                  <a:schemeClr val="bg1"/>
                </a:solidFill>
              </a:rPr>
              <a:t>Diamondback &amp; Double Eagle IV Acreage</a:t>
            </a:r>
          </a:p>
        </p:txBody>
      </p:sp>
      <p:sp>
        <p:nvSpPr>
          <p:cNvPr id="13" name="TextBox 12">
            <a:extLst>
              <a:ext uri="{FF2B5EF4-FFF2-40B4-BE49-F238E27FC236}">
                <a16:creationId xmlns:a16="http://schemas.microsoft.com/office/drawing/2014/main" id="{90B4C2AB-9C7E-4FF4-798E-7278EDC802F6}"/>
              </a:ext>
            </a:extLst>
          </p:cNvPr>
          <p:cNvSpPr txBox="1"/>
          <p:nvPr/>
        </p:nvSpPr>
        <p:spPr>
          <a:xfrm>
            <a:off x="6982044" y="1365277"/>
            <a:ext cx="4033285" cy="369332"/>
          </a:xfrm>
          <a:prstGeom prst="rect">
            <a:avLst/>
          </a:prstGeom>
          <a:solidFill>
            <a:schemeClr val="tx1"/>
          </a:solidFill>
        </p:spPr>
        <p:txBody>
          <a:bodyPr wrap="square">
            <a:spAutoFit/>
          </a:bodyPr>
          <a:lstStyle/>
          <a:p>
            <a:pPr algn="ctr"/>
            <a:r>
              <a:rPr lang="en-US">
                <a:solidFill>
                  <a:schemeClr val="bg1"/>
                </a:solidFill>
              </a:rPr>
              <a:t>Pro Forma Asset Overview</a:t>
            </a:r>
          </a:p>
        </p:txBody>
      </p:sp>
      <p:sp>
        <p:nvSpPr>
          <p:cNvPr id="14" name="TextBox 13">
            <a:extLst>
              <a:ext uri="{FF2B5EF4-FFF2-40B4-BE49-F238E27FC236}">
                <a16:creationId xmlns:a16="http://schemas.microsoft.com/office/drawing/2014/main" id="{024C1F68-3286-9D59-7640-47C21BAFFA5B}"/>
              </a:ext>
            </a:extLst>
          </p:cNvPr>
          <p:cNvSpPr txBox="1">
            <a:spLocks/>
          </p:cNvSpPr>
          <p:nvPr/>
        </p:nvSpPr>
        <p:spPr>
          <a:xfrm>
            <a:off x="0" y="-48553"/>
            <a:ext cx="12192000" cy="1323439"/>
          </a:xfrm>
          <a:prstGeom prst="rect">
            <a:avLst/>
          </a:prstGeom>
          <a:solidFill>
            <a:schemeClr val="tx1">
              <a:alpha val="42000"/>
            </a:schemeClr>
          </a:solidFill>
        </p:spPr>
        <p:txBody>
          <a:bodyPr wrap="square" rtlCol="0">
            <a:spAutoFit/>
          </a:bodyPr>
          <a:lstStyle/>
          <a:p>
            <a:endParaRPr lang="en-US" dirty="0"/>
          </a:p>
          <a:p>
            <a:endParaRPr lang="en-US" dirty="0">
              <a:latin typeface="+mj-lt"/>
            </a:endParaRPr>
          </a:p>
          <a:p>
            <a:r>
              <a:rPr lang="en-US" sz="4400" dirty="0">
                <a:solidFill>
                  <a:schemeClr val="bg1"/>
                </a:solidFill>
                <a:latin typeface="Sans Serif Collection" panose="020B0502040504020204" pitchFamily="34" charset="0"/>
                <a:ea typeface="Sans Serif Collection" panose="020B0502040504020204" pitchFamily="34" charset="0"/>
                <a:cs typeface="Sans Serif Collection" panose="020B0502040504020204" pitchFamily="34" charset="0"/>
              </a:rPr>
              <a:t>Recent M&amp;A – Double Eagle IV</a:t>
            </a:r>
          </a:p>
        </p:txBody>
      </p:sp>
    </p:spTree>
    <p:extLst>
      <p:ext uri="{BB962C8B-B14F-4D97-AF65-F5344CB8AC3E}">
        <p14:creationId xmlns:p14="http://schemas.microsoft.com/office/powerpoint/2010/main" val="772902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07FF5-FD8B-48EC-BD30-D0C85B598423}"/>
              </a:ext>
            </a:extLst>
          </p:cNvPr>
          <p:cNvSpPr>
            <a:spLocks noGrp="1"/>
          </p:cNvSpPr>
          <p:nvPr>
            <p:ph type="title"/>
          </p:nvPr>
        </p:nvSpPr>
        <p:spPr/>
        <p:txBody>
          <a:bodyPr/>
          <a:lstStyle/>
          <a:p>
            <a:endParaRPr lang="en-US" dirty="0"/>
          </a:p>
        </p:txBody>
      </p:sp>
      <p:graphicFrame>
        <p:nvGraphicFramePr>
          <p:cNvPr id="9" name="Content Placeholder 8">
            <a:extLst>
              <a:ext uri="{FF2B5EF4-FFF2-40B4-BE49-F238E27FC236}">
                <a16:creationId xmlns:a16="http://schemas.microsoft.com/office/drawing/2014/main" id="{0F5EE548-3662-483B-BACC-0CB8E0CF18A0}"/>
              </a:ext>
            </a:extLst>
          </p:cNvPr>
          <p:cNvGraphicFramePr>
            <a:graphicFrameLocks noGrp="1"/>
          </p:cNvGraphicFramePr>
          <p:nvPr>
            <p:ph sz="half" idx="1"/>
            <p:extLst>
              <p:ext uri="{D42A27DB-BD31-4B8C-83A1-F6EECF244321}">
                <p14:modId xmlns:p14="http://schemas.microsoft.com/office/powerpoint/2010/main" val="561818303"/>
              </p:ext>
            </p:extLst>
          </p:nvPr>
        </p:nvGraphicFramePr>
        <p:xfrm>
          <a:off x="2029810" y="2601309"/>
          <a:ext cx="8137820" cy="2469929"/>
        </p:xfrm>
        <a:graphic>
          <a:graphicData uri="http://schemas.openxmlformats.org/drawingml/2006/table">
            <a:tbl>
              <a:tblPr firstRow="1" bandRow="1">
                <a:tableStyleId>{073A0DAA-6AF3-43AB-8588-CEC1D06C72B9}</a:tableStyleId>
              </a:tblPr>
              <a:tblGrid>
                <a:gridCol w="1627564">
                  <a:extLst>
                    <a:ext uri="{9D8B030D-6E8A-4147-A177-3AD203B41FA5}">
                      <a16:colId xmlns:a16="http://schemas.microsoft.com/office/drawing/2014/main" val="3662297581"/>
                    </a:ext>
                  </a:extLst>
                </a:gridCol>
                <a:gridCol w="1627564">
                  <a:extLst>
                    <a:ext uri="{9D8B030D-6E8A-4147-A177-3AD203B41FA5}">
                      <a16:colId xmlns:a16="http://schemas.microsoft.com/office/drawing/2014/main" val="3379096567"/>
                    </a:ext>
                  </a:extLst>
                </a:gridCol>
                <a:gridCol w="1627564">
                  <a:extLst>
                    <a:ext uri="{9D8B030D-6E8A-4147-A177-3AD203B41FA5}">
                      <a16:colId xmlns:a16="http://schemas.microsoft.com/office/drawing/2014/main" val="390811636"/>
                    </a:ext>
                  </a:extLst>
                </a:gridCol>
                <a:gridCol w="1627564">
                  <a:extLst>
                    <a:ext uri="{9D8B030D-6E8A-4147-A177-3AD203B41FA5}">
                      <a16:colId xmlns:a16="http://schemas.microsoft.com/office/drawing/2014/main" val="1580812929"/>
                    </a:ext>
                  </a:extLst>
                </a:gridCol>
                <a:gridCol w="1627564">
                  <a:extLst>
                    <a:ext uri="{9D8B030D-6E8A-4147-A177-3AD203B41FA5}">
                      <a16:colId xmlns:a16="http://schemas.microsoft.com/office/drawing/2014/main" val="2984108788"/>
                    </a:ext>
                  </a:extLst>
                </a:gridCol>
              </a:tblGrid>
              <a:tr h="224539">
                <a:tc>
                  <a:txBody>
                    <a:bodyPr/>
                    <a:lstStyle/>
                    <a:p>
                      <a:pPr latinLnBrk="1"/>
                      <a:r>
                        <a:rPr lang="en-US" sz="900" dirty="0">
                          <a:effectLst/>
                        </a:rPr>
                        <a:t>Year</a:t>
                      </a:r>
                    </a:p>
                  </a:txBody>
                  <a:tcPr marL="23467" marR="23467" marT="4693" marB="4693" anchor="ctr"/>
                </a:tc>
                <a:tc>
                  <a:txBody>
                    <a:bodyPr/>
                    <a:lstStyle/>
                    <a:p>
                      <a:pPr latinLnBrk="1"/>
                      <a:r>
                        <a:rPr lang="en-US" sz="900" dirty="0">
                          <a:effectLst/>
                        </a:rPr>
                        <a:t>EPS ($)</a:t>
                      </a:r>
                    </a:p>
                  </a:txBody>
                  <a:tcPr marL="23467" marR="23467" marT="4693" marB="4693" anchor="ctr"/>
                </a:tc>
                <a:tc>
                  <a:txBody>
                    <a:bodyPr/>
                    <a:lstStyle/>
                    <a:p>
                      <a:pPr latinLnBrk="1"/>
                      <a:r>
                        <a:rPr lang="en-US" sz="900">
                          <a:effectLst/>
                        </a:rPr>
                        <a:t>Revenue ($ millions)</a:t>
                      </a:r>
                    </a:p>
                  </a:txBody>
                  <a:tcPr marL="23467" marR="23467" marT="4693" marB="4693" anchor="ctr"/>
                </a:tc>
                <a:tc>
                  <a:txBody>
                    <a:bodyPr/>
                    <a:lstStyle/>
                    <a:p>
                      <a:pPr latinLnBrk="1"/>
                      <a:r>
                        <a:rPr lang="en-US" sz="900">
                          <a:effectLst/>
                        </a:rPr>
                        <a:t>FCF/Share ($)</a:t>
                      </a:r>
                    </a:p>
                  </a:txBody>
                  <a:tcPr marL="23467" marR="23467" marT="4693" marB="4693" anchor="ctr"/>
                </a:tc>
                <a:tc>
                  <a:txBody>
                    <a:bodyPr/>
                    <a:lstStyle/>
                    <a:p>
                      <a:pPr latinLnBrk="1"/>
                      <a:r>
                        <a:rPr lang="en-US" sz="900">
                          <a:effectLst/>
                        </a:rPr>
                        <a:t>Current Ratio</a:t>
                      </a:r>
                    </a:p>
                  </a:txBody>
                  <a:tcPr marL="23467" marR="23467" marT="4693" marB="4693" anchor="ctr"/>
                </a:tc>
                <a:extLst>
                  <a:ext uri="{0D108BD9-81ED-4DB2-BD59-A6C34878D82A}">
                    <a16:rowId xmlns:a16="http://schemas.microsoft.com/office/drawing/2014/main" val="3011297301"/>
                  </a:ext>
                </a:extLst>
              </a:tr>
              <a:tr h="224539">
                <a:tc>
                  <a:txBody>
                    <a:bodyPr/>
                    <a:lstStyle/>
                    <a:p>
                      <a:pPr latinLnBrk="1"/>
                      <a:r>
                        <a:rPr lang="en-US" sz="900" dirty="0">
                          <a:effectLst/>
                        </a:rPr>
                        <a:t>2024</a:t>
                      </a:r>
                    </a:p>
                  </a:txBody>
                  <a:tcPr marL="23467" marR="23467" marT="4693" marB="4693" anchor="ctr"/>
                </a:tc>
                <a:tc>
                  <a:txBody>
                    <a:bodyPr/>
                    <a:lstStyle/>
                    <a:p>
                      <a:pPr latinLnBrk="1"/>
                      <a:r>
                        <a:rPr lang="en-US" sz="900">
                          <a:effectLst/>
                        </a:rPr>
                        <a:t>15.53</a:t>
                      </a:r>
                    </a:p>
                  </a:txBody>
                  <a:tcPr marL="23467" marR="23467" marT="4693" marB="4693" anchor="ctr"/>
                </a:tc>
                <a:tc>
                  <a:txBody>
                    <a:bodyPr/>
                    <a:lstStyle/>
                    <a:p>
                      <a:pPr latinLnBrk="1"/>
                      <a:r>
                        <a:rPr lang="en-US" sz="900">
                          <a:effectLst/>
                        </a:rPr>
                        <a:t>11,066</a:t>
                      </a:r>
                    </a:p>
                  </a:txBody>
                  <a:tcPr marL="23467" marR="23467" marT="4693" marB="4693" anchor="ctr"/>
                </a:tc>
                <a:tc>
                  <a:txBody>
                    <a:bodyPr/>
                    <a:lstStyle/>
                    <a:p>
                      <a:pPr latinLnBrk="1"/>
                      <a:r>
                        <a:rPr lang="en-US" sz="900">
                          <a:effectLst/>
                        </a:rPr>
                        <a:t>18.79</a:t>
                      </a:r>
                    </a:p>
                  </a:txBody>
                  <a:tcPr marL="23467" marR="23467" marT="4693" marB="4693" anchor="ctr"/>
                </a:tc>
                <a:tc>
                  <a:txBody>
                    <a:bodyPr/>
                    <a:lstStyle/>
                    <a:p>
                      <a:pPr latinLnBrk="1"/>
                      <a:r>
                        <a:rPr lang="en-US" sz="900">
                          <a:effectLst/>
                        </a:rPr>
                        <a:t>0.44</a:t>
                      </a:r>
                    </a:p>
                  </a:txBody>
                  <a:tcPr marL="23467" marR="23467" marT="4693" marB="4693" anchor="ctr"/>
                </a:tc>
                <a:extLst>
                  <a:ext uri="{0D108BD9-81ED-4DB2-BD59-A6C34878D82A}">
                    <a16:rowId xmlns:a16="http://schemas.microsoft.com/office/drawing/2014/main" val="1022884625"/>
                  </a:ext>
                </a:extLst>
              </a:tr>
              <a:tr h="224539">
                <a:tc>
                  <a:txBody>
                    <a:bodyPr/>
                    <a:lstStyle/>
                    <a:p>
                      <a:pPr latinLnBrk="1"/>
                      <a:r>
                        <a:rPr lang="en-US" sz="900">
                          <a:effectLst/>
                        </a:rPr>
                        <a:t>2023</a:t>
                      </a:r>
                    </a:p>
                  </a:txBody>
                  <a:tcPr marL="23467" marR="23467" marT="4693" marB="4693" anchor="ctr"/>
                </a:tc>
                <a:tc>
                  <a:txBody>
                    <a:bodyPr/>
                    <a:lstStyle/>
                    <a:p>
                      <a:pPr latinLnBrk="1"/>
                      <a:r>
                        <a:rPr lang="en-US" sz="900">
                          <a:effectLst/>
                        </a:rPr>
                        <a:t>17.34</a:t>
                      </a:r>
                    </a:p>
                  </a:txBody>
                  <a:tcPr marL="23467" marR="23467" marT="4693" marB="4693" anchor="ctr"/>
                </a:tc>
                <a:tc>
                  <a:txBody>
                    <a:bodyPr/>
                    <a:lstStyle/>
                    <a:p>
                      <a:pPr latinLnBrk="1"/>
                      <a:r>
                        <a:rPr lang="en-US" sz="900">
                          <a:effectLst/>
                        </a:rPr>
                        <a:t>8,412</a:t>
                      </a:r>
                    </a:p>
                  </a:txBody>
                  <a:tcPr marL="23467" marR="23467" marT="4693" marB="4693" anchor="ctr"/>
                </a:tc>
                <a:tc>
                  <a:txBody>
                    <a:bodyPr/>
                    <a:lstStyle/>
                    <a:p>
                      <a:pPr latinLnBrk="1"/>
                      <a:r>
                        <a:rPr lang="en-US" sz="900">
                          <a:effectLst/>
                        </a:rPr>
                        <a:t>25.70</a:t>
                      </a:r>
                    </a:p>
                  </a:txBody>
                  <a:tcPr marL="23467" marR="23467" marT="4693" marB="4693" anchor="ctr"/>
                </a:tc>
                <a:tc>
                  <a:txBody>
                    <a:bodyPr/>
                    <a:lstStyle/>
                    <a:p>
                      <a:pPr latinLnBrk="1"/>
                      <a:r>
                        <a:rPr lang="en-US" sz="900">
                          <a:effectLst/>
                        </a:rPr>
                        <a:t>0.77</a:t>
                      </a:r>
                    </a:p>
                  </a:txBody>
                  <a:tcPr marL="23467" marR="23467" marT="4693" marB="4693" anchor="ctr"/>
                </a:tc>
                <a:extLst>
                  <a:ext uri="{0D108BD9-81ED-4DB2-BD59-A6C34878D82A}">
                    <a16:rowId xmlns:a16="http://schemas.microsoft.com/office/drawing/2014/main" val="2407354052"/>
                  </a:ext>
                </a:extLst>
              </a:tr>
              <a:tr h="224539">
                <a:tc>
                  <a:txBody>
                    <a:bodyPr/>
                    <a:lstStyle/>
                    <a:p>
                      <a:pPr latinLnBrk="1"/>
                      <a:r>
                        <a:rPr lang="en-US" sz="900">
                          <a:effectLst/>
                        </a:rPr>
                        <a:t>2022</a:t>
                      </a:r>
                    </a:p>
                  </a:txBody>
                  <a:tcPr marL="23467" marR="23467" marT="4693" marB="4693" anchor="ctr"/>
                </a:tc>
                <a:tc>
                  <a:txBody>
                    <a:bodyPr/>
                    <a:lstStyle/>
                    <a:p>
                      <a:pPr latinLnBrk="1"/>
                      <a:r>
                        <a:rPr lang="en-US" sz="900">
                          <a:effectLst/>
                        </a:rPr>
                        <a:t>24.61</a:t>
                      </a:r>
                    </a:p>
                  </a:txBody>
                  <a:tcPr marL="23467" marR="23467" marT="4693" marB="4693" anchor="ctr"/>
                </a:tc>
                <a:tc>
                  <a:txBody>
                    <a:bodyPr/>
                    <a:lstStyle/>
                    <a:p>
                      <a:pPr latinLnBrk="1"/>
                      <a:r>
                        <a:rPr lang="en-US" sz="900">
                          <a:effectLst/>
                        </a:rPr>
                        <a:t>9,643</a:t>
                      </a:r>
                    </a:p>
                  </a:txBody>
                  <a:tcPr marL="23467" marR="23467" marT="4693" marB="4693" anchor="ctr"/>
                </a:tc>
                <a:tc>
                  <a:txBody>
                    <a:bodyPr/>
                    <a:lstStyle/>
                    <a:p>
                      <a:pPr latinLnBrk="1"/>
                      <a:r>
                        <a:rPr lang="en-US" sz="900">
                          <a:effectLst/>
                        </a:rPr>
                        <a:t>26.70</a:t>
                      </a:r>
                    </a:p>
                  </a:txBody>
                  <a:tcPr marL="23467" marR="23467" marT="4693" marB="4693" anchor="ctr"/>
                </a:tc>
                <a:tc>
                  <a:txBody>
                    <a:bodyPr/>
                    <a:lstStyle/>
                    <a:p>
                      <a:pPr latinLnBrk="1"/>
                      <a:r>
                        <a:rPr lang="en-US" sz="900">
                          <a:effectLst/>
                        </a:rPr>
                        <a:t>0.81</a:t>
                      </a:r>
                    </a:p>
                  </a:txBody>
                  <a:tcPr marL="23467" marR="23467" marT="4693" marB="4693" anchor="ctr"/>
                </a:tc>
                <a:extLst>
                  <a:ext uri="{0D108BD9-81ED-4DB2-BD59-A6C34878D82A}">
                    <a16:rowId xmlns:a16="http://schemas.microsoft.com/office/drawing/2014/main" val="618207239"/>
                  </a:ext>
                </a:extLst>
              </a:tr>
              <a:tr h="224539">
                <a:tc>
                  <a:txBody>
                    <a:bodyPr/>
                    <a:lstStyle/>
                    <a:p>
                      <a:pPr latinLnBrk="1"/>
                      <a:r>
                        <a:rPr lang="en-US" sz="900">
                          <a:effectLst/>
                        </a:rPr>
                        <a:t>2021</a:t>
                      </a:r>
                    </a:p>
                  </a:txBody>
                  <a:tcPr marL="23467" marR="23467" marT="4693" marB="4693" anchor="ctr"/>
                </a:tc>
                <a:tc>
                  <a:txBody>
                    <a:bodyPr/>
                    <a:lstStyle/>
                    <a:p>
                      <a:pPr latinLnBrk="1"/>
                      <a:r>
                        <a:rPr lang="en-US" sz="900">
                          <a:effectLst/>
                        </a:rPr>
                        <a:t>12.24</a:t>
                      </a:r>
                    </a:p>
                  </a:txBody>
                  <a:tcPr marL="23467" marR="23467" marT="4693" marB="4693" anchor="ctr"/>
                </a:tc>
                <a:tc>
                  <a:txBody>
                    <a:bodyPr/>
                    <a:lstStyle/>
                    <a:p>
                      <a:pPr latinLnBrk="1"/>
                      <a:r>
                        <a:rPr lang="en-US" sz="900">
                          <a:effectLst/>
                        </a:rPr>
                        <a:t>6,797</a:t>
                      </a:r>
                    </a:p>
                  </a:txBody>
                  <a:tcPr marL="23467" marR="23467" marT="4693" marB="4693" anchor="ctr"/>
                </a:tc>
                <a:tc>
                  <a:txBody>
                    <a:bodyPr/>
                    <a:lstStyle/>
                    <a:p>
                      <a:pPr latinLnBrk="1"/>
                      <a:r>
                        <a:rPr lang="en-US" sz="900">
                          <a:effectLst/>
                        </a:rPr>
                        <a:t>18.55</a:t>
                      </a:r>
                    </a:p>
                  </a:txBody>
                  <a:tcPr marL="23467" marR="23467" marT="4693" marB="4693" anchor="ctr"/>
                </a:tc>
                <a:tc>
                  <a:txBody>
                    <a:bodyPr/>
                    <a:lstStyle/>
                    <a:p>
                      <a:pPr latinLnBrk="1"/>
                      <a:r>
                        <a:rPr lang="en-US" sz="900">
                          <a:effectLst/>
                        </a:rPr>
                        <a:t>1.01</a:t>
                      </a:r>
                    </a:p>
                  </a:txBody>
                  <a:tcPr marL="23467" marR="23467" marT="4693" marB="4693" anchor="ctr"/>
                </a:tc>
                <a:extLst>
                  <a:ext uri="{0D108BD9-81ED-4DB2-BD59-A6C34878D82A}">
                    <a16:rowId xmlns:a16="http://schemas.microsoft.com/office/drawing/2014/main" val="3248206955"/>
                  </a:ext>
                </a:extLst>
              </a:tr>
              <a:tr h="224539">
                <a:tc>
                  <a:txBody>
                    <a:bodyPr/>
                    <a:lstStyle/>
                    <a:p>
                      <a:pPr latinLnBrk="1"/>
                      <a:r>
                        <a:rPr lang="en-US" sz="900">
                          <a:effectLst/>
                        </a:rPr>
                        <a:t>2020</a:t>
                      </a:r>
                    </a:p>
                  </a:txBody>
                  <a:tcPr marL="23467" marR="23467" marT="4693" marB="4693" anchor="ctr"/>
                </a:tc>
                <a:tc>
                  <a:txBody>
                    <a:bodyPr/>
                    <a:lstStyle/>
                    <a:p>
                      <a:pPr latinLnBrk="1"/>
                      <a:r>
                        <a:rPr lang="en-US" sz="900">
                          <a:effectLst/>
                        </a:rPr>
                        <a:t>-28.61</a:t>
                      </a:r>
                    </a:p>
                  </a:txBody>
                  <a:tcPr marL="23467" marR="23467" marT="4693" marB="4693" anchor="ctr"/>
                </a:tc>
                <a:tc>
                  <a:txBody>
                    <a:bodyPr/>
                    <a:lstStyle/>
                    <a:p>
                      <a:pPr latinLnBrk="1"/>
                      <a:r>
                        <a:rPr lang="en-US" sz="900">
                          <a:effectLst/>
                        </a:rPr>
                        <a:t>2,813</a:t>
                      </a:r>
                    </a:p>
                  </a:txBody>
                  <a:tcPr marL="23467" marR="23467" marT="4693" marB="4693" anchor="ctr"/>
                </a:tc>
                <a:tc>
                  <a:txBody>
                    <a:bodyPr/>
                    <a:lstStyle/>
                    <a:p>
                      <a:pPr latinLnBrk="1"/>
                      <a:r>
                        <a:rPr lang="en-US" sz="900">
                          <a:effectLst/>
                        </a:rPr>
                        <a:t>11.67</a:t>
                      </a:r>
                    </a:p>
                  </a:txBody>
                  <a:tcPr marL="23467" marR="23467" marT="4693" marB="4693" anchor="ctr"/>
                </a:tc>
                <a:tc>
                  <a:txBody>
                    <a:bodyPr/>
                    <a:lstStyle/>
                    <a:p>
                      <a:pPr latinLnBrk="1"/>
                      <a:r>
                        <a:rPr lang="en-US" sz="900">
                          <a:effectLst/>
                        </a:rPr>
                        <a:t>0.49</a:t>
                      </a:r>
                    </a:p>
                  </a:txBody>
                  <a:tcPr marL="23467" marR="23467" marT="4693" marB="4693" anchor="ctr"/>
                </a:tc>
                <a:extLst>
                  <a:ext uri="{0D108BD9-81ED-4DB2-BD59-A6C34878D82A}">
                    <a16:rowId xmlns:a16="http://schemas.microsoft.com/office/drawing/2014/main" val="1456499488"/>
                  </a:ext>
                </a:extLst>
              </a:tr>
              <a:tr h="224539">
                <a:tc>
                  <a:txBody>
                    <a:bodyPr/>
                    <a:lstStyle/>
                    <a:p>
                      <a:pPr latinLnBrk="1"/>
                      <a:r>
                        <a:rPr lang="en-US" sz="900">
                          <a:effectLst/>
                        </a:rPr>
                        <a:t>2019</a:t>
                      </a:r>
                    </a:p>
                  </a:txBody>
                  <a:tcPr marL="23467" marR="23467" marT="4693" marB="4693" anchor="ctr"/>
                </a:tc>
                <a:tc>
                  <a:txBody>
                    <a:bodyPr/>
                    <a:lstStyle/>
                    <a:p>
                      <a:pPr latinLnBrk="1"/>
                      <a:r>
                        <a:rPr lang="en-US" sz="900">
                          <a:effectLst/>
                        </a:rPr>
                        <a:t>1.47</a:t>
                      </a:r>
                    </a:p>
                  </a:txBody>
                  <a:tcPr marL="23467" marR="23467" marT="4693" marB="4693" anchor="ctr"/>
                </a:tc>
                <a:tc>
                  <a:txBody>
                    <a:bodyPr/>
                    <a:lstStyle/>
                    <a:p>
                      <a:pPr latinLnBrk="1"/>
                      <a:r>
                        <a:rPr lang="en-US" sz="900">
                          <a:effectLst/>
                        </a:rPr>
                        <a:t>3,964</a:t>
                      </a:r>
                    </a:p>
                  </a:txBody>
                  <a:tcPr marL="23467" marR="23467" marT="4693" marB="4693" anchor="ctr"/>
                </a:tc>
                <a:tc>
                  <a:txBody>
                    <a:bodyPr/>
                    <a:lstStyle/>
                    <a:p>
                      <a:pPr latinLnBrk="1"/>
                      <a:r>
                        <a:rPr lang="en-US" sz="900">
                          <a:effectLst/>
                        </a:rPr>
                        <a:t>17.06</a:t>
                      </a:r>
                    </a:p>
                  </a:txBody>
                  <a:tcPr marL="23467" marR="23467" marT="4693" marB="4693" anchor="ctr"/>
                </a:tc>
                <a:tc>
                  <a:txBody>
                    <a:bodyPr/>
                    <a:lstStyle/>
                    <a:p>
                      <a:pPr latinLnBrk="1"/>
                      <a:r>
                        <a:rPr lang="en-US" sz="900">
                          <a:effectLst/>
                        </a:rPr>
                        <a:t>0.69</a:t>
                      </a:r>
                    </a:p>
                  </a:txBody>
                  <a:tcPr marL="23467" marR="23467" marT="4693" marB="4693" anchor="ctr"/>
                </a:tc>
                <a:extLst>
                  <a:ext uri="{0D108BD9-81ED-4DB2-BD59-A6C34878D82A}">
                    <a16:rowId xmlns:a16="http://schemas.microsoft.com/office/drawing/2014/main" val="1347921833"/>
                  </a:ext>
                </a:extLst>
              </a:tr>
              <a:tr h="224539">
                <a:tc>
                  <a:txBody>
                    <a:bodyPr/>
                    <a:lstStyle/>
                    <a:p>
                      <a:pPr latinLnBrk="1"/>
                      <a:r>
                        <a:rPr lang="en-US" sz="900">
                          <a:effectLst/>
                        </a:rPr>
                        <a:t>2018</a:t>
                      </a:r>
                    </a:p>
                  </a:txBody>
                  <a:tcPr marL="23467" marR="23467" marT="4693" marB="4693" anchor="ctr"/>
                </a:tc>
                <a:tc>
                  <a:txBody>
                    <a:bodyPr/>
                    <a:lstStyle/>
                    <a:p>
                      <a:pPr latinLnBrk="1"/>
                      <a:r>
                        <a:rPr lang="en-US" sz="900">
                          <a:effectLst/>
                        </a:rPr>
                        <a:t>8.06</a:t>
                      </a:r>
                    </a:p>
                  </a:txBody>
                  <a:tcPr marL="23467" marR="23467" marT="4693" marB="4693" anchor="ctr"/>
                </a:tc>
                <a:tc>
                  <a:txBody>
                    <a:bodyPr/>
                    <a:lstStyle/>
                    <a:p>
                      <a:pPr latinLnBrk="1"/>
                      <a:r>
                        <a:rPr lang="en-US" sz="900">
                          <a:effectLst/>
                        </a:rPr>
                        <a:t>2,176</a:t>
                      </a:r>
                    </a:p>
                  </a:txBody>
                  <a:tcPr marL="23467" marR="23467" marT="4693" marB="4693" anchor="ctr"/>
                </a:tc>
                <a:tc>
                  <a:txBody>
                    <a:bodyPr/>
                    <a:lstStyle/>
                    <a:p>
                      <a:pPr latinLnBrk="1"/>
                      <a:r>
                        <a:rPr lang="en-US" sz="900">
                          <a:effectLst/>
                        </a:rPr>
                        <a:t>0.24</a:t>
                      </a:r>
                    </a:p>
                  </a:txBody>
                  <a:tcPr marL="23467" marR="23467" marT="4693" marB="4693" anchor="ctr"/>
                </a:tc>
                <a:tc>
                  <a:txBody>
                    <a:bodyPr/>
                    <a:lstStyle/>
                    <a:p>
                      <a:pPr latinLnBrk="1"/>
                      <a:r>
                        <a:rPr lang="en-US" sz="900">
                          <a:effectLst/>
                        </a:rPr>
                        <a:t>0.91</a:t>
                      </a:r>
                    </a:p>
                  </a:txBody>
                  <a:tcPr marL="23467" marR="23467" marT="4693" marB="4693" anchor="ctr"/>
                </a:tc>
                <a:extLst>
                  <a:ext uri="{0D108BD9-81ED-4DB2-BD59-A6C34878D82A}">
                    <a16:rowId xmlns:a16="http://schemas.microsoft.com/office/drawing/2014/main" val="1717467849"/>
                  </a:ext>
                </a:extLst>
              </a:tr>
              <a:tr h="224539">
                <a:tc>
                  <a:txBody>
                    <a:bodyPr/>
                    <a:lstStyle/>
                    <a:p>
                      <a:pPr latinLnBrk="1"/>
                      <a:r>
                        <a:rPr lang="en-US" sz="900">
                          <a:effectLst/>
                        </a:rPr>
                        <a:t>2017</a:t>
                      </a:r>
                    </a:p>
                  </a:txBody>
                  <a:tcPr marL="23467" marR="23467" marT="4693" marB="4693" anchor="ctr"/>
                </a:tc>
                <a:tc>
                  <a:txBody>
                    <a:bodyPr/>
                    <a:lstStyle/>
                    <a:p>
                      <a:pPr latinLnBrk="1"/>
                      <a:r>
                        <a:rPr lang="en-US" sz="900">
                          <a:effectLst/>
                        </a:rPr>
                        <a:t>4.94</a:t>
                      </a:r>
                    </a:p>
                  </a:txBody>
                  <a:tcPr marL="23467" marR="23467" marT="4693" marB="4693" anchor="ctr"/>
                </a:tc>
                <a:tc>
                  <a:txBody>
                    <a:bodyPr/>
                    <a:lstStyle/>
                    <a:p>
                      <a:pPr latinLnBrk="1"/>
                      <a:r>
                        <a:rPr lang="en-US" sz="900">
                          <a:effectLst/>
                        </a:rPr>
                        <a:t>1,205</a:t>
                      </a:r>
                    </a:p>
                  </a:txBody>
                  <a:tcPr marL="23467" marR="23467" marT="4693" marB="4693" anchor="ctr"/>
                </a:tc>
                <a:tc>
                  <a:txBody>
                    <a:bodyPr/>
                    <a:lstStyle/>
                    <a:p>
                      <a:pPr latinLnBrk="1"/>
                      <a:r>
                        <a:rPr lang="en-US" sz="900">
                          <a:effectLst/>
                        </a:rPr>
                        <a:t>0.22</a:t>
                      </a:r>
                    </a:p>
                  </a:txBody>
                  <a:tcPr marL="23467" marR="23467" marT="4693" marB="4693" anchor="ctr"/>
                </a:tc>
                <a:tc>
                  <a:txBody>
                    <a:bodyPr/>
                    <a:lstStyle/>
                    <a:p>
                      <a:pPr latinLnBrk="1"/>
                      <a:r>
                        <a:rPr lang="en-US" sz="900">
                          <a:effectLst/>
                        </a:rPr>
                        <a:t>0.62</a:t>
                      </a:r>
                    </a:p>
                  </a:txBody>
                  <a:tcPr marL="23467" marR="23467" marT="4693" marB="4693" anchor="ctr"/>
                </a:tc>
                <a:extLst>
                  <a:ext uri="{0D108BD9-81ED-4DB2-BD59-A6C34878D82A}">
                    <a16:rowId xmlns:a16="http://schemas.microsoft.com/office/drawing/2014/main" val="3040090311"/>
                  </a:ext>
                </a:extLst>
              </a:tr>
              <a:tr h="224539">
                <a:tc>
                  <a:txBody>
                    <a:bodyPr/>
                    <a:lstStyle/>
                    <a:p>
                      <a:pPr latinLnBrk="1"/>
                      <a:r>
                        <a:rPr lang="en-US" sz="900">
                          <a:effectLst/>
                        </a:rPr>
                        <a:t>2016</a:t>
                      </a:r>
                    </a:p>
                  </a:txBody>
                  <a:tcPr marL="23467" marR="23467" marT="4693" marB="4693" anchor="ctr"/>
                </a:tc>
                <a:tc>
                  <a:txBody>
                    <a:bodyPr/>
                    <a:lstStyle/>
                    <a:p>
                      <a:pPr latinLnBrk="1"/>
                      <a:r>
                        <a:rPr lang="en-US" sz="900">
                          <a:effectLst/>
                        </a:rPr>
                        <a:t>-2.20</a:t>
                      </a:r>
                    </a:p>
                  </a:txBody>
                  <a:tcPr marL="23467" marR="23467" marT="4693" marB="4693" anchor="ctr"/>
                </a:tc>
                <a:tc>
                  <a:txBody>
                    <a:bodyPr/>
                    <a:lstStyle/>
                    <a:p>
                      <a:pPr latinLnBrk="1"/>
                      <a:r>
                        <a:rPr lang="en-US" sz="900">
                          <a:effectLst/>
                        </a:rPr>
                        <a:t>527</a:t>
                      </a:r>
                    </a:p>
                  </a:txBody>
                  <a:tcPr marL="23467" marR="23467" marT="4693" marB="4693" anchor="ctr"/>
                </a:tc>
                <a:tc>
                  <a:txBody>
                    <a:bodyPr/>
                    <a:lstStyle/>
                    <a:p>
                      <a:pPr latinLnBrk="1"/>
                      <a:r>
                        <a:rPr lang="en-US" sz="900">
                          <a:effectLst/>
                        </a:rPr>
                        <a:t>0.39</a:t>
                      </a:r>
                    </a:p>
                  </a:txBody>
                  <a:tcPr marL="23467" marR="23467" marT="4693" marB="4693" anchor="ctr"/>
                </a:tc>
                <a:tc>
                  <a:txBody>
                    <a:bodyPr/>
                    <a:lstStyle/>
                    <a:p>
                      <a:pPr latinLnBrk="1"/>
                      <a:r>
                        <a:rPr lang="en-US" sz="900">
                          <a:effectLst/>
                        </a:rPr>
                        <a:t>8.56</a:t>
                      </a:r>
                    </a:p>
                  </a:txBody>
                  <a:tcPr marL="23467" marR="23467" marT="4693" marB="4693" anchor="ctr"/>
                </a:tc>
                <a:extLst>
                  <a:ext uri="{0D108BD9-81ED-4DB2-BD59-A6C34878D82A}">
                    <a16:rowId xmlns:a16="http://schemas.microsoft.com/office/drawing/2014/main" val="2626478811"/>
                  </a:ext>
                </a:extLst>
              </a:tr>
              <a:tr h="224539">
                <a:tc>
                  <a:txBody>
                    <a:bodyPr/>
                    <a:lstStyle/>
                    <a:p>
                      <a:pPr latinLnBrk="1"/>
                      <a:r>
                        <a:rPr lang="en-US" sz="900">
                          <a:effectLst/>
                        </a:rPr>
                        <a:t>2015</a:t>
                      </a:r>
                    </a:p>
                  </a:txBody>
                  <a:tcPr marL="23467" marR="23467" marT="4693" marB="4693" anchor="ctr"/>
                </a:tc>
                <a:tc>
                  <a:txBody>
                    <a:bodyPr/>
                    <a:lstStyle/>
                    <a:p>
                      <a:pPr latinLnBrk="1"/>
                      <a:r>
                        <a:rPr lang="en-US" sz="900">
                          <a:effectLst/>
                        </a:rPr>
                        <a:t>-8.74</a:t>
                      </a:r>
                    </a:p>
                  </a:txBody>
                  <a:tcPr marL="23467" marR="23467" marT="4693" marB="4693" anchor="ctr"/>
                </a:tc>
                <a:tc>
                  <a:txBody>
                    <a:bodyPr/>
                    <a:lstStyle/>
                    <a:p>
                      <a:pPr latinLnBrk="1"/>
                      <a:r>
                        <a:rPr lang="en-US" sz="900">
                          <a:effectLst/>
                        </a:rPr>
                        <a:t>447</a:t>
                      </a:r>
                    </a:p>
                  </a:txBody>
                  <a:tcPr marL="23467" marR="23467" marT="4693" marB="4693" anchor="ctr"/>
                </a:tc>
                <a:tc>
                  <a:txBody>
                    <a:bodyPr/>
                    <a:lstStyle/>
                    <a:p>
                      <a:pPr latinLnBrk="1"/>
                      <a:r>
                        <a:rPr lang="en-US" sz="900">
                          <a:effectLst/>
                        </a:rPr>
                        <a:t>0.09</a:t>
                      </a:r>
                    </a:p>
                  </a:txBody>
                  <a:tcPr marL="23467" marR="23467" marT="4693" marB="4693" anchor="ctr"/>
                </a:tc>
                <a:tc>
                  <a:txBody>
                    <a:bodyPr/>
                    <a:lstStyle/>
                    <a:p>
                      <a:pPr latinLnBrk="1"/>
                      <a:r>
                        <a:rPr lang="en-US" sz="900" dirty="0">
                          <a:effectLst/>
                        </a:rPr>
                        <a:t>0.77</a:t>
                      </a:r>
                    </a:p>
                  </a:txBody>
                  <a:tcPr marL="23467" marR="23467" marT="4693" marB="4693" anchor="ctr"/>
                </a:tc>
                <a:extLst>
                  <a:ext uri="{0D108BD9-81ED-4DB2-BD59-A6C34878D82A}">
                    <a16:rowId xmlns:a16="http://schemas.microsoft.com/office/drawing/2014/main" val="1800262253"/>
                  </a:ext>
                </a:extLst>
              </a:tr>
            </a:tbl>
          </a:graphicData>
        </a:graphic>
      </p:graphicFrame>
      <p:sp>
        <p:nvSpPr>
          <p:cNvPr id="5" name="Date Placeholder 4">
            <a:extLst>
              <a:ext uri="{FF2B5EF4-FFF2-40B4-BE49-F238E27FC236}">
                <a16:creationId xmlns:a16="http://schemas.microsoft.com/office/drawing/2014/main" id="{3C831821-FF3F-40E3-9697-AF3D8338B31D}"/>
              </a:ext>
            </a:extLst>
          </p:cNvPr>
          <p:cNvSpPr>
            <a:spLocks noGrp="1"/>
          </p:cNvSpPr>
          <p:nvPr>
            <p:ph type="dt" sz="half" idx="10"/>
          </p:nvPr>
        </p:nvSpPr>
        <p:spPr/>
        <p:txBody>
          <a:bodyPr/>
          <a:lstStyle/>
          <a:p>
            <a:r>
              <a:rPr lang="en-US"/>
              <a:t>3/31/2025</a:t>
            </a:r>
          </a:p>
        </p:txBody>
      </p:sp>
      <p:sp>
        <p:nvSpPr>
          <p:cNvPr id="6" name="Footer Placeholder 5">
            <a:extLst>
              <a:ext uri="{FF2B5EF4-FFF2-40B4-BE49-F238E27FC236}">
                <a16:creationId xmlns:a16="http://schemas.microsoft.com/office/drawing/2014/main" id="{DAA26725-ECF8-4168-9C09-5D9A41D16D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9B36DB-C0E0-4930-9ADE-7B5304C53AA9}"/>
              </a:ext>
            </a:extLst>
          </p:cNvPr>
          <p:cNvSpPr>
            <a:spLocks noGrp="1"/>
          </p:cNvSpPr>
          <p:nvPr>
            <p:ph type="sldNum" sz="quarter" idx="12"/>
          </p:nvPr>
        </p:nvSpPr>
        <p:spPr/>
        <p:txBody>
          <a:bodyPr/>
          <a:lstStyle/>
          <a:p>
            <a:fld id="{D8EC9F08-0CF5-4A46-A85E-D74C53AE001F}" type="slidenum">
              <a:rPr lang="en-US" smtClean="0"/>
              <a:t>7</a:t>
            </a:fld>
            <a:endParaRPr lang="en-US"/>
          </a:p>
        </p:txBody>
      </p:sp>
      <p:sp>
        <p:nvSpPr>
          <p:cNvPr id="8" name="TextBox 7">
            <a:extLst>
              <a:ext uri="{FF2B5EF4-FFF2-40B4-BE49-F238E27FC236}">
                <a16:creationId xmlns:a16="http://schemas.microsoft.com/office/drawing/2014/main" id="{7F8133F6-10FD-41EF-AEF3-2B104F4EE298}"/>
              </a:ext>
            </a:extLst>
          </p:cNvPr>
          <p:cNvSpPr txBox="1">
            <a:spLocks/>
          </p:cNvSpPr>
          <p:nvPr/>
        </p:nvSpPr>
        <p:spPr>
          <a:xfrm>
            <a:off x="0" y="-48553"/>
            <a:ext cx="12192000" cy="1323439"/>
          </a:xfrm>
          <a:prstGeom prst="rect">
            <a:avLst/>
          </a:prstGeom>
          <a:solidFill>
            <a:schemeClr val="tx1">
              <a:alpha val="42000"/>
            </a:schemeClr>
          </a:solidFill>
        </p:spPr>
        <p:txBody>
          <a:bodyPr wrap="square" rtlCol="0">
            <a:spAutoFit/>
          </a:bodyPr>
          <a:lstStyle/>
          <a:p>
            <a:endParaRPr lang="en-US" dirty="0"/>
          </a:p>
          <a:p>
            <a:endParaRPr lang="en-US" dirty="0">
              <a:latin typeface="+mj-lt"/>
            </a:endParaRPr>
          </a:p>
          <a:p>
            <a:r>
              <a:rPr lang="en-US" sz="4400" dirty="0">
                <a:solidFill>
                  <a:schemeClr val="bg1"/>
                </a:solidFill>
                <a:latin typeface="+mj-lt"/>
              </a:rPr>
              <a:t>Exceptional Historical Growth</a:t>
            </a:r>
          </a:p>
        </p:txBody>
      </p:sp>
    </p:spTree>
    <p:extLst>
      <p:ext uri="{BB962C8B-B14F-4D97-AF65-F5344CB8AC3E}">
        <p14:creationId xmlns:p14="http://schemas.microsoft.com/office/powerpoint/2010/main" val="2270792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29540-F0E7-BAEC-5C68-7D0E9E91AFE4}"/>
              </a:ext>
            </a:extLst>
          </p:cNvPr>
          <p:cNvSpPr>
            <a:spLocks noGrp="1"/>
          </p:cNvSpPr>
          <p:nvPr>
            <p:ph type="title"/>
          </p:nvPr>
        </p:nvSpPr>
        <p:spPr/>
        <p:txBody>
          <a:bodyPr/>
          <a:lstStyle/>
          <a:p>
            <a:endParaRPr lang="en-US"/>
          </a:p>
        </p:txBody>
      </p:sp>
      <p:graphicFrame>
        <p:nvGraphicFramePr>
          <p:cNvPr id="9" name="Content Placeholder 8">
            <a:extLst>
              <a:ext uri="{FF2B5EF4-FFF2-40B4-BE49-F238E27FC236}">
                <a16:creationId xmlns:a16="http://schemas.microsoft.com/office/drawing/2014/main" id="{A2924978-A2B9-4858-AE15-7F6E4C934F56}"/>
              </a:ext>
            </a:extLst>
          </p:cNvPr>
          <p:cNvGraphicFramePr>
            <a:graphicFrameLocks noGrp="1"/>
          </p:cNvGraphicFramePr>
          <p:nvPr>
            <p:ph sz="half" idx="1"/>
            <p:extLst>
              <p:ext uri="{D42A27DB-BD31-4B8C-83A1-F6EECF244321}">
                <p14:modId xmlns:p14="http://schemas.microsoft.com/office/powerpoint/2010/main" val="3584527741"/>
              </p:ext>
            </p:extLst>
          </p:nvPr>
        </p:nvGraphicFramePr>
        <p:xfrm>
          <a:off x="152400" y="1830960"/>
          <a:ext cx="5713563" cy="3198240"/>
        </p:xfrm>
        <a:graphic>
          <a:graphicData uri="http://schemas.openxmlformats.org/drawingml/2006/table">
            <a:tbl>
              <a:tblPr firstRow="1" firstCol="1" bandRow="1">
                <a:tableStyleId>{073A0DAA-6AF3-43AB-8588-CEC1D06C72B9}</a:tableStyleId>
              </a:tblPr>
              <a:tblGrid>
                <a:gridCol w="721313">
                  <a:extLst>
                    <a:ext uri="{9D8B030D-6E8A-4147-A177-3AD203B41FA5}">
                      <a16:colId xmlns:a16="http://schemas.microsoft.com/office/drawing/2014/main" val="4088697247"/>
                    </a:ext>
                  </a:extLst>
                </a:gridCol>
                <a:gridCol w="1670410">
                  <a:extLst>
                    <a:ext uri="{9D8B030D-6E8A-4147-A177-3AD203B41FA5}">
                      <a16:colId xmlns:a16="http://schemas.microsoft.com/office/drawing/2014/main" val="1527114587"/>
                    </a:ext>
                  </a:extLst>
                </a:gridCol>
                <a:gridCol w="721313">
                  <a:extLst>
                    <a:ext uri="{9D8B030D-6E8A-4147-A177-3AD203B41FA5}">
                      <a16:colId xmlns:a16="http://schemas.microsoft.com/office/drawing/2014/main" val="2397061436"/>
                    </a:ext>
                  </a:extLst>
                </a:gridCol>
                <a:gridCol w="721313">
                  <a:extLst>
                    <a:ext uri="{9D8B030D-6E8A-4147-A177-3AD203B41FA5}">
                      <a16:colId xmlns:a16="http://schemas.microsoft.com/office/drawing/2014/main" val="3315175124"/>
                    </a:ext>
                  </a:extLst>
                </a:gridCol>
                <a:gridCol w="939607">
                  <a:extLst>
                    <a:ext uri="{9D8B030D-6E8A-4147-A177-3AD203B41FA5}">
                      <a16:colId xmlns:a16="http://schemas.microsoft.com/office/drawing/2014/main" val="1132634520"/>
                    </a:ext>
                  </a:extLst>
                </a:gridCol>
                <a:gridCol w="939607">
                  <a:extLst>
                    <a:ext uri="{9D8B030D-6E8A-4147-A177-3AD203B41FA5}">
                      <a16:colId xmlns:a16="http://schemas.microsoft.com/office/drawing/2014/main" val="1414637556"/>
                    </a:ext>
                  </a:extLst>
                </a:gridCol>
              </a:tblGrid>
              <a:tr h="648780">
                <a:tc>
                  <a:txBody>
                    <a:bodyPr/>
                    <a:lstStyle/>
                    <a:p>
                      <a:pPr algn="l" fontAlgn="t"/>
                      <a:r>
                        <a:rPr lang="en-US" sz="900" u="none" strike="noStrike">
                          <a:effectLst/>
                        </a:rPr>
                        <a:t>Ticker</a:t>
                      </a:r>
                      <a:endParaRPr lang="en-US" sz="900" b="1"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Company Name</a:t>
                      </a:r>
                      <a:endParaRPr lang="en-US" sz="900" b="1"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1"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Market Cap (USD mil)</a:t>
                      </a:r>
                      <a:endParaRPr lang="en-US" sz="900" b="1"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Trailing P/E</a:t>
                      </a:r>
                      <a:endParaRPr lang="en-US" sz="900" b="1"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dirty="0">
                          <a:effectLst/>
                        </a:rPr>
                        <a:t>Forward P/E</a:t>
                      </a:r>
                      <a:endParaRPr lang="en-US" sz="900" b="1" i="0" u="none" strike="noStrike" dirty="0">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1830399653"/>
                  </a:ext>
                </a:extLst>
              </a:tr>
              <a:tr h="254946">
                <a:tc>
                  <a:txBody>
                    <a:bodyPr/>
                    <a:lstStyle/>
                    <a:p>
                      <a:pPr algn="l" fontAlgn="t"/>
                      <a:r>
                        <a:rPr lang="en-US" sz="900" u="none" strike="noStrike">
                          <a:effectLst/>
                        </a:rPr>
                        <a:t>FANG</a:t>
                      </a:r>
                      <a:endParaRPr lang="en-US" sz="900" b="0" i="0" u="none" strike="noStrike">
                        <a:solidFill>
                          <a:srgbClr val="FFFFFF"/>
                        </a:solidFill>
                        <a:effectLst/>
                        <a:latin typeface="Arial" panose="020B0604020202020204" pitchFamily="34" charset="0"/>
                      </a:endParaRPr>
                    </a:p>
                  </a:txBody>
                  <a:tcPr marL="6455" marR="6455" marT="6455" marB="0"/>
                </a:tc>
                <a:tc>
                  <a:txBody>
                    <a:bodyPr/>
                    <a:lstStyle/>
                    <a:p>
                      <a:pPr algn="l" fontAlgn="t"/>
                      <a:r>
                        <a:rPr lang="en-US" sz="900" u="none" strike="noStrike">
                          <a:effectLst/>
                        </a:rPr>
                        <a:t>Diamondback Energy Inc</a:t>
                      </a:r>
                      <a:endParaRPr lang="en-US" sz="900" b="0" i="0" u="none" strike="noStrike">
                        <a:solidFill>
                          <a:srgbClr val="FFFFFF"/>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0" i="0" u="none" strike="noStrike">
                        <a:solidFill>
                          <a:srgbClr val="FFFFFF"/>
                        </a:solidFill>
                        <a:effectLst/>
                        <a:latin typeface="Arial" panose="020B0604020202020204" pitchFamily="34" charset="0"/>
                      </a:endParaRPr>
                    </a:p>
                  </a:txBody>
                  <a:tcPr marL="6455" marR="6455" marT="6455" marB="0"/>
                </a:tc>
                <a:tc>
                  <a:txBody>
                    <a:bodyPr/>
                    <a:lstStyle/>
                    <a:p>
                      <a:pPr algn="r" fontAlgn="t"/>
                      <a:r>
                        <a:rPr lang="en-US" sz="900" u="none" strike="noStrike" dirty="0">
                          <a:effectLst/>
                        </a:rPr>
                        <a:t>46,562</a:t>
                      </a:r>
                      <a:endParaRPr lang="en-US" sz="900" b="0" i="0" u="none" strike="noStrike" dirty="0">
                        <a:solidFill>
                          <a:srgbClr val="FFFFFF"/>
                        </a:solidFill>
                        <a:effectLst/>
                        <a:latin typeface="Arial" panose="020B0604020202020204" pitchFamily="34" charset="0"/>
                      </a:endParaRPr>
                    </a:p>
                  </a:txBody>
                  <a:tcPr marL="6455" marR="6455" marT="6455" marB="0"/>
                </a:tc>
                <a:tc>
                  <a:txBody>
                    <a:bodyPr/>
                    <a:lstStyle/>
                    <a:p>
                      <a:pPr algn="r" fontAlgn="t"/>
                      <a:r>
                        <a:rPr lang="en-US" sz="900" u="none" strike="noStrike">
                          <a:effectLst/>
                        </a:rPr>
                        <a:t>13.9x</a:t>
                      </a:r>
                      <a:endParaRPr lang="en-US" sz="900" b="0" i="0" u="none" strike="noStrike">
                        <a:solidFill>
                          <a:srgbClr val="FFFFFF"/>
                        </a:solidFill>
                        <a:effectLst/>
                        <a:latin typeface="Arial" panose="020B0604020202020204" pitchFamily="34" charset="0"/>
                      </a:endParaRPr>
                    </a:p>
                  </a:txBody>
                  <a:tcPr marL="6455" marR="6455" marT="6455" marB="0"/>
                </a:tc>
                <a:tc>
                  <a:txBody>
                    <a:bodyPr/>
                    <a:lstStyle/>
                    <a:p>
                      <a:pPr algn="r" fontAlgn="t"/>
                      <a:r>
                        <a:rPr lang="en-US" sz="900" u="none" strike="noStrike">
                          <a:effectLst/>
                        </a:rPr>
                        <a:t>12.2x</a:t>
                      </a:r>
                      <a:endParaRPr lang="en-US" sz="900" b="0" i="0" u="none" strike="noStrike">
                        <a:solidFill>
                          <a:srgbClr val="FFFFFF"/>
                        </a:solidFill>
                        <a:effectLst/>
                        <a:latin typeface="Arial" panose="020B0604020202020204" pitchFamily="34" charset="0"/>
                      </a:endParaRPr>
                    </a:p>
                  </a:txBody>
                  <a:tcPr marL="6455" marR="6455" marT="6455" marB="0"/>
                </a:tc>
                <a:extLst>
                  <a:ext uri="{0D108BD9-81ED-4DB2-BD59-A6C34878D82A}">
                    <a16:rowId xmlns:a16="http://schemas.microsoft.com/office/drawing/2014/main" val="732875604"/>
                  </a:ext>
                </a:extLst>
              </a:tr>
              <a:tr h="254946">
                <a:tc>
                  <a:txBody>
                    <a:bodyPr/>
                    <a:lstStyle/>
                    <a:p>
                      <a:pPr algn="l" fontAlgn="b"/>
                      <a:r>
                        <a:rPr lang="en-US" sz="900" u="none" strike="noStrike">
                          <a:effectLst/>
                        </a:rPr>
                        <a:t>APA</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t"/>
                      <a:r>
                        <a:rPr lang="en-US" sz="900" u="none" strike="noStrike">
                          <a:effectLst/>
                        </a:rPr>
                        <a:t>APA Corp (US)</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l" fontAlgn="t"/>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7,693</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9.6x</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7.5x</a:t>
                      </a:r>
                      <a:endParaRPr lang="en-US" sz="900" b="0" i="0" u="none" strike="noStrike">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3612303169"/>
                  </a:ext>
                </a:extLst>
              </a:tr>
              <a:tr h="254946">
                <a:tc>
                  <a:txBody>
                    <a:bodyPr/>
                    <a:lstStyle/>
                    <a:p>
                      <a:pPr algn="l" fontAlgn="b"/>
                      <a:r>
                        <a:rPr lang="en-US" sz="900" u="none" strike="noStrike">
                          <a:effectLst/>
                        </a:rPr>
                        <a:t>CLR</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t"/>
                      <a:r>
                        <a:rPr lang="en-US" sz="900" u="none" strike="noStrike">
                          <a:effectLst/>
                        </a:rPr>
                        <a:t>Continental Resources Inc</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26,561</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7.5x</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19x</a:t>
                      </a:r>
                      <a:endParaRPr lang="en-US" sz="900" b="0" i="0" u="none" strike="noStrike">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3134395045"/>
                  </a:ext>
                </a:extLst>
              </a:tr>
              <a:tr h="254946">
                <a:tc>
                  <a:txBody>
                    <a:bodyPr/>
                    <a:lstStyle/>
                    <a:p>
                      <a:pPr algn="l" fontAlgn="b"/>
                      <a:r>
                        <a:rPr lang="en-US" sz="900" u="none" strike="noStrike">
                          <a:effectLst/>
                        </a:rPr>
                        <a:t>COG</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t"/>
                      <a:r>
                        <a:rPr lang="en-US" sz="900" u="none" strike="noStrike">
                          <a:effectLst/>
                        </a:rPr>
                        <a:t>Cabot Oil &amp; Gas Corp</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8,893</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32.6x</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24.5x</a:t>
                      </a:r>
                      <a:endParaRPr lang="en-US" sz="900" b="0" i="0" u="none" strike="noStrike">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2226898634"/>
                  </a:ext>
                </a:extLst>
              </a:tr>
              <a:tr h="254946">
                <a:tc>
                  <a:txBody>
                    <a:bodyPr/>
                    <a:lstStyle/>
                    <a:p>
                      <a:pPr algn="l" fontAlgn="b"/>
                      <a:r>
                        <a:rPr lang="en-US" sz="900" u="none" strike="noStrike">
                          <a:effectLst/>
                        </a:rPr>
                        <a:t>DVN</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t"/>
                      <a:r>
                        <a:rPr lang="en-US" sz="900" u="none" strike="noStrike">
                          <a:effectLst/>
                        </a:rPr>
                        <a:t>Devon Energy Corp</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24,383</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8.4x</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dirty="0">
                          <a:effectLst/>
                        </a:rPr>
                        <a:t>7.5x</a:t>
                      </a:r>
                      <a:endParaRPr lang="en-US" sz="900" b="0" i="0" u="none" strike="noStrike" dirty="0">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3788854841"/>
                  </a:ext>
                </a:extLst>
              </a:tr>
              <a:tr h="254946">
                <a:tc>
                  <a:txBody>
                    <a:bodyPr/>
                    <a:lstStyle/>
                    <a:p>
                      <a:pPr algn="l" fontAlgn="b"/>
                      <a:r>
                        <a:rPr lang="en-US" sz="900" u="none" strike="noStrike">
                          <a:effectLst/>
                        </a:rPr>
                        <a:t>MRO</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t"/>
                      <a:r>
                        <a:rPr lang="en-US" sz="900" u="none" strike="noStrike">
                          <a:effectLst/>
                        </a:rPr>
                        <a:t>Marathon Oil Corp</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15,971</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12x</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9x</a:t>
                      </a:r>
                      <a:endParaRPr lang="en-US" sz="900" b="0" i="0" u="none" strike="noStrike">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3190954655"/>
                  </a:ext>
                </a:extLst>
              </a:tr>
              <a:tr h="254946">
                <a:tc>
                  <a:txBody>
                    <a:bodyPr/>
                    <a:lstStyle/>
                    <a:p>
                      <a:pPr algn="l" fontAlgn="b"/>
                      <a:r>
                        <a:rPr lang="en-US" sz="900" u="none" strike="noStrike">
                          <a:effectLst/>
                        </a:rPr>
                        <a:t>MUR</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t"/>
                      <a:r>
                        <a:rPr lang="en-US" sz="900" u="none" strike="noStrike">
                          <a:effectLst/>
                        </a:rPr>
                        <a:t>Murphy Oil Corp</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4,193</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10.3x</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9.4x</a:t>
                      </a:r>
                      <a:endParaRPr lang="en-US" sz="900" b="0" i="0" u="none" strike="noStrike">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658044356"/>
                  </a:ext>
                </a:extLst>
              </a:tr>
              <a:tr h="254946">
                <a:tc>
                  <a:txBody>
                    <a:bodyPr/>
                    <a:lstStyle/>
                    <a:p>
                      <a:pPr algn="l" fontAlgn="b"/>
                      <a:r>
                        <a:rPr lang="en-US" sz="900" u="none" strike="noStrike">
                          <a:effectLst/>
                        </a:rPr>
                        <a:t>PDCE</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t"/>
                      <a:r>
                        <a:rPr lang="en-US" sz="900" u="none" strike="noStrike">
                          <a:effectLst/>
                        </a:rPr>
                        <a:t>PDC Energy Inc</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6,425</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3.5x</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3.5x</a:t>
                      </a:r>
                      <a:endParaRPr lang="en-US" sz="900" b="0" i="0" u="none" strike="noStrike">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1347597042"/>
                  </a:ext>
                </a:extLst>
              </a:tr>
              <a:tr h="254946">
                <a:tc>
                  <a:txBody>
                    <a:bodyPr/>
                    <a:lstStyle/>
                    <a:p>
                      <a:pPr algn="l" fontAlgn="b"/>
                      <a:r>
                        <a:rPr lang="en-US" sz="900" u="none" strike="noStrike">
                          <a:effectLst/>
                        </a:rPr>
                        <a:t>RRC</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b"/>
                      <a:r>
                        <a:rPr lang="en-US" sz="900" u="none" strike="noStrike">
                          <a:effectLst/>
                        </a:rPr>
                        <a:t>Range Resources Corp</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b"/>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r" fontAlgn="t"/>
                      <a:r>
                        <a:rPr lang="en-US" sz="900" u="none" strike="noStrike">
                          <a:effectLst/>
                        </a:rPr>
                        <a:t>9,706</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b"/>
                      <a:r>
                        <a:rPr lang="en-US" sz="900" u="none" strike="noStrike">
                          <a:effectLst/>
                        </a:rPr>
                        <a:t>27.1x</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r" fontAlgn="b"/>
                      <a:r>
                        <a:rPr lang="en-US" sz="900" u="none" strike="noStrike">
                          <a:effectLst/>
                        </a:rPr>
                        <a:t>30.6x</a:t>
                      </a:r>
                      <a:endParaRPr lang="en-US" sz="900" b="0" i="0" u="none" strike="noStrike">
                        <a:solidFill>
                          <a:srgbClr val="000000"/>
                        </a:solidFill>
                        <a:effectLst/>
                        <a:latin typeface="Arial" panose="020B0604020202020204" pitchFamily="34" charset="0"/>
                      </a:endParaRPr>
                    </a:p>
                  </a:txBody>
                  <a:tcPr marL="6455" marR="6455" marT="6455" marB="0" anchor="b"/>
                </a:tc>
                <a:extLst>
                  <a:ext uri="{0D108BD9-81ED-4DB2-BD59-A6C34878D82A}">
                    <a16:rowId xmlns:a16="http://schemas.microsoft.com/office/drawing/2014/main" val="650339868"/>
                  </a:ext>
                </a:extLst>
              </a:tr>
              <a:tr h="254946">
                <a:tc>
                  <a:txBody>
                    <a:bodyPr/>
                    <a:lstStyle/>
                    <a:p>
                      <a:pPr algn="l" fontAlgn="b"/>
                      <a:r>
                        <a:rPr lang="en-US" sz="900" u="none" strike="noStrike">
                          <a:effectLst/>
                        </a:rPr>
                        <a:t>TOU.TO</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b"/>
                      <a:r>
                        <a:rPr lang="en-US" sz="900" u="none" strike="noStrike">
                          <a:effectLst/>
                        </a:rPr>
                        <a:t>Tourmaline Oil Corp</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b"/>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r" fontAlgn="t"/>
                      <a:r>
                        <a:rPr lang="en-US" sz="900" u="none" strike="noStrike">
                          <a:effectLst/>
                        </a:rPr>
                        <a:t>18,112</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b"/>
                      <a:r>
                        <a:rPr lang="en-US" sz="900" u="none" strike="noStrike">
                          <a:effectLst/>
                        </a:rPr>
                        <a:t>20.5x</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r" fontAlgn="b"/>
                      <a:r>
                        <a:rPr lang="en-US" sz="900" u="none" strike="noStrike" dirty="0">
                          <a:effectLst/>
                        </a:rPr>
                        <a:t>14x</a:t>
                      </a:r>
                      <a:endParaRPr lang="en-US" sz="900" b="0" i="0" u="none" strike="noStrike" dirty="0">
                        <a:solidFill>
                          <a:srgbClr val="000000"/>
                        </a:solidFill>
                        <a:effectLst/>
                        <a:latin typeface="Arial" panose="020B0604020202020204" pitchFamily="34" charset="0"/>
                      </a:endParaRPr>
                    </a:p>
                  </a:txBody>
                  <a:tcPr marL="6455" marR="6455" marT="6455" marB="0" anchor="b"/>
                </a:tc>
                <a:extLst>
                  <a:ext uri="{0D108BD9-81ED-4DB2-BD59-A6C34878D82A}">
                    <a16:rowId xmlns:a16="http://schemas.microsoft.com/office/drawing/2014/main" val="1875346598"/>
                  </a:ext>
                </a:extLst>
              </a:tr>
            </a:tbl>
          </a:graphicData>
        </a:graphic>
      </p:graphicFrame>
      <p:graphicFrame>
        <p:nvGraphicFramePr>
          <p:cNvPr id="10" name="Content Placeholder 9">
            <a:extLst>
              <a:ext uri="{FF2B5EF4-FFF2-40B4-BE49-F238E27FC236}">
                <a16:creationId xmlns:a16="http://schemas.microsoft.com/office/drawing/2014/main" id="{9BD7A772-1C5D-494C-AFEB-92CB97E461C5}"/>
              </a:ext>
            </a:extLst>
          </p:cNvPr>
          <p:cNvGraphicFramePr>
            <a:graphicFrameLocks noGrp="1"/>
          </p:cNvGraphicFramePr>
          <p:nvPr>
            <p:ph sz="half" idx="2"/>
            <p:extLst>
              <p:ext uri="{D42A27DB-BD31-4B8C-83A1-F6EECF244321}">
                <p14:modId xmlns:p14="http://schemas.microsoft.com/office/powerpoint/2010/main" val="2880311868"/>
              </p:ext>
            </p:extLst>
          </p:nvPr>
        </p:nvGraphicFramePr>
        <p:xfrm>
          <a:off x="6326037" y="1830960"/>
          <a:ext cx="5713561" cy="3198240"/>
        </p:xfrm>
        <a:graphic>
          <a:graphicData uri="http://schemas.openxmlformats.org/drawingml/2006/table">
            <a:tbl>
              <a:tblPr firstRow="1" firstCol="1" bandRow="1">
                <a:tableStyleId>{073A0DAA-6AF3-43AB-8588-CEC1D06C72B9}</a:tableStyleId>
              </a:tblPr>
              <a:tblGrid>
                <a:gridCol w="721313">
                  <a:extLst>
                    <a:ext uri="{9D8B030D-6E8A-4147-A177-3AD203B41FA5}">
                      <a16:colId xmlns:a16="http://schemas.microsoft.com/office/drawing/2014/main" val="4038105888"/>
                    </a:ext>
                  </a:extLst>
                </a:gridCol>
                <a:gridCol w="1670410">
                  <a:extLst>
                    <a:ext uri="{9D8B030D-6E8A-4147-A177-3AD203B41FA5}">
                      <a16:colId xmlns:a16="http://schemas.microsoft.com/office/drawing/2014/main" val="1825845026"/>
                    </a:ext>
                  </a:extLst>
                </a:gridCol>
                <a:gridCol w="721313">
                  <a:extLst>
                    <a:ext uri="{9D8B030D-6E8A-4147-A177-3AD203B41FA5}">
                      <a16:colId xmlns:a16="http://schemas.microsoft.com/office/drawing/2014/main" val="113526479"/>
                    </a:ext>
                  </a:extLst>
                </a:gridCol>
                <a:gridCol w="721313">
                  <a:extLst>
                    <a:ext uri="{9D8B030D-6E8A-4147-A177-3AD203B41FA5}">
                      <a16:colId xmlns:a16="http://schemas.microsoft.com/office/drawing/2014/main" val="3848083268"/>
                    </a:ext>
                  </a:extLst>
                </a:gridCol>
                <a:gridCol w="939606">
                  <a:extLst>
                    <a:ext uri="{9D8B030D-6E8A-4147-A177-3AD203B41FA5}">
                      <a16:colId xmlns:a16="http://schemas.microsoft.com/office/drawing/2014/main" val="1975205850"/>
                    </a:ext>
                  </a:extLst>
                </a:gridCol>
                <a:gridCol w="939606">
                  <a:extLst>
                    <a:ext uri="{9D8B030D-6E8A-4147-A177-3AD203B41FA5}">
                      <a16:colId xmlns:a16="http://schemas.microsoft.com/office/drawing/2014/main" val="2874738835"/>
                    </a:ext>
                  </a:extLst>
                </a:gridCol>
              </a:tblGrid>
              <a:tr h="648780">
                <a:tc>
                  <a:txBody>
                    <a:bodyPr/>
                    <a:lstStyle/>
                    <a:p>
                      <a:pPr algn="l" fontAlgn="t"/>
                      <a:r>
                        <a:rPr lang="en-US" sz="900" u="none" strike="noStrike">
                          <a:effectLst/>
                        </a:rPr>
                        <a:t>Ticker</a:t>
                      </a:r>
                      <a:endParaRPr lang="en-US" sz="900" b="1"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dirty="0">
                          <a:effectLst/>
                        </a:rPr>
                        <a:t>Company Name</a:t>
                      </a:r>
                      <a:endParaRPr lang="en-US" sz="900" b="1" i="0" u="none" strike="noStrike" dirty="0">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1"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Market Cap (USD mil)</a:t>
                      </a:r>
                      <a:endParaRPr lang="en-US" sz="900" b="1" i="0" u="none" strike="noStrike">
                        <a:solidFill>
                          <a:srgbClr val="000000"/>
                        </a:solidFill>
                        <a:effectLst/>
                        <a:latin typeface="Arial" panose="020B0604020202020204" pitchFamily="34" charset="0"/>
                      </a:endParaRPr>
                    </a:p>
                  </a:txBody>
                  <a:tcPr marL="6455" marR="6455" marT="6455" marB="0"/>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lang="en-US" sz="900" u="none" strike="noStrike">
                          <a:effectLst/>
                        </a:rPr>
                        <a:t>Trailing</a:t>
                      </a:r>
                      <a:endParaRPr lang="en-US" sz="900" b="1" i="0" u="none" strike="noStrike">
                        <a:solidFill>
                          <a:srgbClr val="000000"/>
                        </a:solidFill>
                        <a:effectLst/>
                        <a:latin typeface="Arial" panose="020B0604020202020204" pitchFamily="34" charset="0"/>
                      </a:endParaRPr>
                    </a:p>
                    <a:p>
                      <a:pPr algn="r" fontAlgn="t"/>
                      <a:r>
                        <a:rPr lang="en-US" sz="900" u="none" strike="noStrike">
                          <a:effectLst/>
                        </a:rPr>
                        <a:t>EV/EBITDA</a:t>
                      </a:r>
                      <a:endParaRPr lang="en-US" sz="900" b="1"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Forward</a:t>
                      </a:r>
                    </a:p>
                    <a:p>
                      <a:pPr algn="r" fontAlgn="t"/>
                      <a:r>
                        <a:rPr lang="en-US" sz="900" u="none" strike="noStrike">
                          <a:effectLst/>
                        </a:rPr>
                        <a:t>EV/EBITDA</a:t>
                      </a:r>
                      <a:endParaRPr lang="en-US" sz="900" b="1" i="0" u="none" strike="noStrike">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3431888241"/>
                  </a:ext>
                </a:extLst>
              </a:tr>
              <a:tr h="254946">
                <a:tc>
                  <a:txBody>
                    <a:bodyPr/>
                    <a:lstStyle/>
                    <a:p>
                      <a:pPr algn="l" fontAlgn="t"/>
                      <a:r>
                        <a:rPr lang="en-US" sz="900" u="none" strike="noStrike">
                          <a:effectLst/>
                        </a:rPr>
                        <a:t>FANG</a:t>
                      </a:r>
                      <a:endParaRPr lang="en-US" sz="900" b="0" i="0" u="none" strike="noStrike">
                        <a:solidFill>
                          <a:srgbClr val="FFFFFF"/>
                        </a:solidFill>
                        <a:effectLst/>
                        <a:latin typeface="Arial" panose="020B0604020202020204" pitchFamily="34" charset="0"/>
                      </a:endParaRPr>
                    </a:p>
                  </a:txBody>
                  <a:tcPr marL="6455" marR="6455" marT="6455" marB="0"/>
                </a:tc>
                <a:tc>
                  <a:txBody>
                    <a:bodyPr/>
                    <a:lstStyle/>
                    <a:p>
                      <a:pPr algn="l" fontAlgn="t"/>
                      <a:r>
                        <a:rPr lang="en-US" sz="900" u="none" strike="noStrike">
                          <a:effectLst/>
                        </a:rPr>
                        <a:t>Diamondback Energy Inc</a:t>
                      </a:r>
                      <a:endParaRPr lang="en-US" sz="900" b="0" i="0" u="none" strike="noStrike">
                        <a:solidFill>
                          <a:srgbClr val="FFFFFF"/>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0" i="0" u="none" strike="noStrike">
                        <a:solidFill>
                          <a:srgbClr val="FFFFFF"/>
                        </a:solidFill>
                        <a:effectLst/>
                        <a:latin typeface="Arial" panose="020B0604020202020204" pitchFamily="34" charset="0"/>
                      </a:endParaRPr>
                    </a:p>
                  </a:txBody>
                  <a:tcPr marL="6455" marR="6455" marT="6455" marB="0"/>
                </a:tc>
                <a:tc>
                  <a:txBody>
                    <a:bodyPr/>
                    <a:lstStyle/>
                    <a:p>
                      <a:pPr algn="r" fontAlgn="t"/>
                      <a:r>
                        <a:rPr lang="en-US" sz="900" u="none" strike="noStrike">
                          <a:effectLst/>
                        </a:rPr>
                        <a:t>46,562</a:t>
                      </a:r>
                      <a:endParaRPr lang="en-US" sz="900" b="0" i="0" u="none" strike="noStrike">
                        <a:solidFill>
                          <a:srgbClr val="FFFFFF"/>
                        </a:solidFill>
                        <a:effectLst/>
                        <a:latin typeface="Arial" panose="020B0604020202020204" pitchFamily="34" charset="0"/>
                      </a:endParaRPr>
                    </a:p>
                  </a:txBody>
                  <a:tcPr marL="6455" marR="6455" marT="6455" marB="0"/>
                </a:tc>
                <a:tc>
                  <a:txBody>
                    <a:bodyPr/>
                    <a:lstStyle/>
                    <a:p>
                      <a:pPr algn="r" fontAlgn="t"/>
                      <a:r>
                        <a:rPr lang="en-US" sz="900" u="none" strike="noStrike">
                          <a:effectLst/>
                        </a:rPr>
                        <a:t>7.8x</a:t>
                      </a:r>
                      <a:endParaRPr lang="en-US" sz="900" b="0" i="0" u="none" strike="noStrike">
                        <a:solidFill>
                          <a:srgbClr val="FFFFFF"/>
                        </a:solidFill>
                        <a:effectLst/>
                        <a:latin typeface="Arial" panose="020B0604020202020204" pitchFamily="34" charset="0"/>
                      </a:endParaRPr>
                    </a:p>
                  </a:txBody>
                  <a:tcPr marL="6455" marR="6455" marT="6455" marB="0"/>
                </a:tc>
                <a:tc>
                  <a:txBody>
                    <a:bodyPr/>
                    <a:lstStyle/>
                    <a:p>
                      <a:pPr algn="r" fontAlgn="t"/>
                      <a:r>
                        <a:rPr lang="en-US" sz="900" u="none" strike="noStrike">
                          <a:effectLst/>
                        </a:rPr>
                        <a:t>5.6x</a:t>
                      </a:r>
                      <a:endParaRPr lang="en-US" sz="900" b="0" i="0" u="none" strike="noStrike">
                        <a:solidFill>
                          <a:srgbClr val="FFFFFF"/>
                        </a:solidFill>
                        <a:effectLst/>
                        <a:latin typeface="Arial" panose="020B0604020202020204" pitchFamily="34" charset="0"/>
                      </a:endParaRPr>
                    </a:p>
                  </a:txBody>
                  <a:tcPr marL="6455" marR="6455" marT="6455" marB="0"/>
                </a:tc>
                <a:extLst>
                  <a:ext uri="{0D108BD9-81ED-4DB2-BD59-A6C34878D82A}">
                    <a16:rowId xmlns:a16="http://schemas.microsoft.com/office/drawing/2014/main" val="878540806"/>
                  </a:ext>
                </a:extLst>
              </a:tr>
              <a:tr h="254946">
                <a:tc>
                  <a:txBody>
                    <a:bodyPr/>
                    <a:lstStyle/>
                    <a:p>
                      <a:pPr algn="l" fontAlgn="b"/>
                      <a:r>
                        <a:rPr lang="en-US" sz="900" u="none" strike="noStrike">
                          <a:effectLst/>
                        </a:rPr>
                        <a:t>APA</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t"/>
                      <a:r>
                        <a:rPr lang="en-US" sz="900" u="none" strike="noStrike">
                          <a:effectLst/>
                        </a:rPr>
                        <a:t>APA Corp (US)</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l" fontAlgn="t"/>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7,693</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2.5x</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dirty="0">
                          <a:effectLst/>
                        </a:rPr>
                        <a:t>3.3x</a:t>
                      </a:r>
                      <a:endParaRPr lang="en-US" sz="900" b="0" i="0" u="none" strike="noStrike" dirty="0">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2711615007"/>
                  </a:ext>
                </a:extLst>
              </a:tr>
              <a:tr h="254946">
                <a:tc>
                  <a:txBody>
                    <a:bodyPr/>
                    <a:lstStyle/>
                    <a:p>
                      <a:pPr algn="l" fontAlgn="b"/>
                      <a:r>
                        <a:rPr lang="en-US" sz="900" u="none" strike="noStrike">
                          <a:effectLst/>
                        </a:rPr>
                        <a:t>CLR</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t"/>
                      <a:r>
                        <a:rPr lang="en-US" sz="900" u="none" strike="noStrike">
                          <a:effectLst/>
                        </a:rPr>
                        <a:t>Continental Resources Inc</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26,561</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3.7x</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6x</a:t>
                      </a:r>
                      <a:endParaRPr lang="en-US" sz="900" b="0" i="0" u="none" strike="noStrike">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3860480798"/>
                  </a:ext>
                </a:extLst>
              </a:tr>
              <a:tr h="254946">
                <a:tc>
                  <a:txBody>
                    <a:bodyPr/>
                    <a:lstStyle/>
                    <a:p>
                      <a:pPr algn="l" fontAlgn="b"/>
                      <a:r>
                        <a:rPr lang="en-US" sz="900" u="none" strike="noStrike" dirty="0">
                          <a:effectLst/>
                        </a:rPr>
                        <a:t>COG</a:t>
                      </a:r>
                      <a:endParaRPr lang="en-US" sz="900" b="0" i="0" u="none" strike="noStrike" dirty="0">
                        <a:solidFill>
                          <a:srgbClr val="000000"/>
                        </a:solidFill>
                        <a:effectLst/>
                        <a:latin typeface="Arial" panose="020B0604020202020204" pitchFamily="34" charset="0"/>
                      </a:endParaRPr>
                    </a:p>
                  </a:txBody>
                  <a:tcPr marL="6455" marR="6455" marT="6455" marB="0" anchor="b"/>
                </a:tc>
                <a:tc>
                  <a:txBody>
                    <a:bodyPr/>
                    <a:lstStyle/>
                    <a:p>
                      <a:pPr algn="l" fontAlgn="t"/>
                      <a:r>
                        <a:rPr lang="en-US" sz="900" u="none" strike="noStrike">
                          <a:effectLst/>
                        </a:rPr>
                        <a:t>Cabot Oil &amp; Gas Corp</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8,893</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12.8x</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7.1x</a:t>
                      </a:r>
                      <a:endParaRPr lang="en-US" sz="900" b="0" i="0" u="none" strike="noStrike">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2201167684"/>
                  </a:ext>
                </a:extLst>
              </a:tr>
              <a:tr h="254946">
                <a:tc>
                  <a:txBody>
                    <a:bodyPr/>
                    <a:lstStyle/>
                    <a:p>
                      <a:pPr algn="l" fontAlgn="b"/>
                      <a:r>
                        <a:rPr lang="en-US" sz="900" u="none" strike="noStrike">
                          <a:effectLst/>
                        </a:rPr>
                        <a:t>EQT</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t"/>
                      <a:r>
                        <a:rPr lang="en-US" sz="900" u="none" strike="noStrike">
                          <a:effectLst/>
                        </a:rPr>
                        <a:t>EQT Corp</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32,190</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18.7x</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16.9x</a:t>
                      </a:r>
                      <a:endParaRPr lang="en-US" sz="900" b="0" i="0" u="none" strike="noStrike">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2977936225"/>
                  </a:ext>
                </a:extLst>
              </a:tr>
              <a:tr h="254946">
                <a:tc>
                  <a:txBody>
                    <a:bodyPr/>
                    <a:lstStyle/>
                    <a:p>
                      <a:pPr algn="l" fontAlgn="b"/>
                      <a:r>
                        <a:rPr lang="en-US" sz="900" u="none" strike="noStrike">
                          <a:effectLst/>
                        </a:rPr>
                        <a:t>MRO</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t"/>
                      <a:r>
                        <a:rPr lang="en-US" sz="900" u="none" strike="noStrike">
                          <a:effectLst/>
                        </a:rPr>
                        <a:t>Marathon Oil Corp</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15,971</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4.8x</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5.4x</a:t>
                      </a:r>
                      <a:endParaRPr lang="en-US" sz="900" b="0" i="0" u="none" strike="noStrike">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944663240"/>
                  </a:ext>
                </a:extLst>
              </a:tr>
              <a:tr h="254946">
                <a:tc>
                  <a:txBody>
                    <a:bodyPr/>
                    <a:lstStyle/>
                    <a:p>
                      <a:pPr algn="l" fontAlgn="b"/>
                      <a:r>
                        <a:rPr lang="en-US" sz="900" u="none" strike="noStrike">
                          <a:effectLst/>
                        </a:rPr>
                        <a:t>OAS</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t"/>
                      <a:r>
                        <a:rPr lang="en-US" sz="900" u="none" strike="noStrike">
                          <a:effectLst/>
                        </a:rPr>
                        <a:t>Oasis Petroleum Inc</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2,145</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1.5x</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1.4x</a:t>
                      </a:r>
                      <a:endParaRPr lang="en-US" sz="900" b="0" i="0" u="none" strike="noStrike">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1226595716"/>
                  </a:ext>
                </a:extLst>
              </a:tr>
              <a:tr h="254946">
                <a:tc>
                  <a:txBody>
                    <a:bodyPr/>
                    <a:lstStyle/>
                    <a:p>
                      <a:pPr algn="l" fontAlgn="b"/>
                      <a:r>
                        <a:rPr lang="en-US" sz="900" u="none" strike="noStrike">
                          <a:effectLst/>
                        </a:rPr>
                        <a:t>PXT.TO</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t"/>
                      <a:r>
                        <a:rPr lang="en-US" sz="900" u="none" strike="noStrike">
                          <a:effectLst/>
                        </a:rPr>
                        <a:t>Parex Resources Inc</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l" fontAlgn="t"/>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921</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1.3x</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t"/>
                      <a:r>
                        <a:rPr lang="en-US" sz="900" u="none" strike="noStrike">
                          <a:effectLst/>
                        </a:rPr>
                        <a:t>1.3x</a:t>
                      </a:r>
                      <a:endParaRPr lang="en-US" sz="900" b="0" i="0" u="none" strike="noStrike">
                        <a:solidFill>
                          <a:srgbClr val="000000"/>
                        </a:solidFill>
                        <a:effectLst/>
                        <a:latin typeface="Arial" panose="020B0604020202020204" pitchFamily="34" charset="0"/>
                      </a:endParaRPr>
                    </a:p>
                  </a:txBody>
                  <a:tcPr marL="6455" marR="6455" marT="6455" marB="0"/>
                </a:tc>
                <a:extLst>
                  <a:ext uri="{0D108BD9-81ED-4DB2-BD59-A6C34878D82A}">
                    <a16:rowId xmlns:a16="http://schemas.microsoft.com/office/drawing/2014/main" val="2515003432"/>
                  </a:ext>
                </a:extLst>
              </a:tr>
              <a:tr h="254946">
                <a:tc>
                  <a:txBody>
                    <a:bodyPr/>
                    <a:lstStyle/>
                    <a:p>
                      <a:pPr algn="l" fontAlgn="b"/>
                      <a:r>
                        <a:rPr lang="en-US" sz="900" u="none" strike="noStrike">
                          <a:effectLst/>
                        </a:rPr>
                        <a:t>TOU.TO</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b"/>
                      <a:r>
                        <a:rPr lang="en-US" sz="900" u="none" strike="noStrike">
                          <a:effectLst/>
                        </a:rPr>
                        <a:t>Tourmaline Oil Corp</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b"/>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r" fontAlgn="t"/>
                      <a:r>
                        <a:rPr lang="en-US" sz="900" u="none" strike="noStrike">
                          <a:effectLst/>
                        </a:rPr>
                        <a:t>18,112</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b"/>
                      <a:r>
                        <a:rPr lang="en-US" sz="900" u="none" strike="noStrike">
                          <a:effectLst/>
                        </a:rPr>
                        <a:t>9.2x</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r" fontAlgn="b"/>
                      <a:r>
                        <a:rPr lang="en-US" sz="900" u="none" strike="noStrike">
                          <a:effectLst/>
                        </a:rPr>
                        <a:t>5.9x</a:t>
                      </a:r>
                      <a:endParaRPr lang="en-US" sz="900" b="0" i="0" u="none" strike="noStrike">
                        <a:solidFill>
                          <a:srgbClr val="000000"/>
                        </a:solidFill>
                        <a:effectLst/>
                        <a:latin typeface="Arial" panose="020B0604020202020204" pitchFamily="34" charset="0"/>
                      </a:endParaRPr>
                    </a:p>
                  </a:txBody>
                  <a:tcPr marL="6455" marR="6455" marT="6455" marB="0" anchor="b"/>
                </a:tc>
                <a:extLst>
                  <a:ext uri="{0D108BD9-81ED-4DB2-BD59-A6C34878D82A}">
                    <a16:rowId xmlns:a16="http://schemas.microsoft.com/office/drawing/2014/main" val="1590438042"/>
                  </a:ext>
                </a:extLst>
              </a:tr>
              <a:tr h="254946">
                <a:tc>
                  <a:txBody>
                    <a:bodyPr/>
                    <a:lstStyle/>
                    <a:p>
                      <a:pPr algn="l" fontAlgn="b"/>
                      <a:r>
                        <a:rPr lang="en-US" sz="900" u="none" strike="noStrike">
                          <a:effectLst/>
                        </a:rPr>
                        <a:t>XEC</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b"/>
                      <a:r>
                        <a:rPr lang="en-US" sz="900" u="none" strike="noStrike">
                          <a:effectLst/>
                        </a:rPr>
                        <a:t>Cimarex Energy Co</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l" fontAlgn="b"/>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r" fontAlgn="t"/>
                      <a:r>
                        <a:rPr lang="en-US" sz="900" u="none" strike="noStrike">
                          <a:effectLst/>
                        </a:rPr>
                        <a:t>8,966</a:t>
                      </a:r>
                      <a:endParaRPr lang="en-US" sz="900" b="0" i="0" u="none" strike="noStrike">
                        <a:solidFill>
                          <a:srgbClr val="000000"/>
                        </a:solidFill>
                        <a:effectLst/>
                        <a:latin typeface="Arial" panose="020B0604020202020204" pitchFamily="34" charset="0"/>
                      </a:endParaRPr>
                    </a:p>
                  </a:txBody>
                  <a:tcPr marL="6455" marR="6455" marT="6455" marB="0"/>
                </a:tc>
                <a:tc>
                  <a:txBody>
                    <a:bodyPr/>
                    <a:lstStyle/>
                    <a:p>
                      <a:pPr algn="r" fontAlgn="b"/>
                      <a:r>
                        <a:rPr lang="en-US" sz="900" u="none" strike="noStrike">
                          <a:effectLst/>
                        </a:rPr>
                        <a:t>7.2x</a:t>
                      </a:r>
                      <a:endParaRPr lang="en-US" sz="900" b="0" i="0" u="none" strike="noStrike">
                        <a:solidFill>
                          <a:srgbClr val="000000"/>
                        </a:solidFill>
                        <a:effectLst/>
                        <a:latin typeface="Arial" panose="020B0604020202020204" pitchFamily="34" charset="0"/>
                      </a:endParaRPr>
                    </a:p>
                  </a:txBody>
                  <a:tcPr marL="6455" marR="6455" marT="6455" marB="0" anchor="b"/>
                </a:tc>
                <a:tc>
                  <a:txBody>
                    <a:bodyPr/>
                    <a:lstStyle/>
                    <a:p>
                      <a:pPr algn="r" fontAlgn="b"/>
                      <a:r>
                        <a:rPr lang="en-US" sz="900" u="none" strike="noStrike" dirty="0">
                          <a:effectLst/>
                        </a:rPr>
                        <a:t>7.2x</a:t>
                      </a:r>
                      <a:endParaRPr lang="en-US" sz="900" b="0" i="0" u="none" strike="noStrike" dirty="0">
                        <a:solidFill>
                          <a:srgbClr val="000000"/>
                        </a:solidFill>
                        <a:effectLst/>
                        <a:latin typeface="Arial" panose="020B0604020202020204" pitchFamily="34" charset="0"/>
                      </a:endParaRPr>
                    </a:p>
                  </a:txBody>
                  <a:tcPr marL="6455" marR="6455" marT="6455" marB="0" anchor="b"/>
                </a:tc>
                <a:extLst>
                  <a:ext uri="{0D108BD9-81ED-4DB2-BD59-A6C34878D82A}">
                    <a16:rowId xmlns:a16="http://schemas.microsoft.com/office/drawing/2014/main" val="308055752"/>
                  </a:ext>
                </a:extLst>
              </a:tr>
            </a:tbl>
          </a:graphicData>
        </a:graphic>
      </p:graphicFrame>
      <p:sp>
        <p:nvSpPr>
          <p:cNvPr id="5" name="Date Placeholder 4">
            <a:extLst>
              <a:ext uri="{FF2B5EF4-FFF2-40B4-BE49-F238E27FC236}">
                <a16:creationId xmlns:a16="http://schemas.microsoft.com/office/drawing/2014/main" id="{C791A58D-2778-8315-077F-372F443EF5EF}"/>
              </a:ext>
            </a:extLst>
          </p:cNvPr>
          <p:cNvSpPr>
            <a:spLocks noGrp="1"/>
          </p:cNvSpPr>
          <p:nvPr>
            <p:ph type="dt" sz="half" idx="10"/>
          </p:nvPr>
        </p:nvSpPr>
        <p:spPr/>
        <p:txBody>
          <a:bodyPr/>
          <a:lstStyle/>
          <a:p>
            <a:r>
              <a:rPr lang="en-US"/>
              <a:t>3/31/2025</a:t>
            </a:r>
          </a:p>
        </p:txBody>
      </p:sp>
      <p:sp>
        <p:nvSpPr>
          <p:cNvPr id="7" name="Slide Number Placeholder 6">
            <a:extLst>
              <a:ext uri="{FF2B5EF4-FFF2-40B4-BE49-F238E27FC236}">
                <a16:creationId xmlns:a16="http://schemas.microsoft.com/office/drawing/2014/main" id="{898EB127-E5DB-EDBC-7D4E-626F1734A13C}"/>
              </a:ext>
            </a:extLst>
          </p:cNvPr>
          <p:cNvSpPr>
            <a:spLocks noGrp="1"/>
          </p:cNvSpPr>
          <p:nvPr>
            <p:ph type="sldNum" sz="quarter" idx="12"/>
          </p:nvPr>
        </p:nvSpPr>
        <p:spPr/>
        <p:txBody>
          <a:bodyPr/>
          <a:lstStyle/>
          <a:p>
            <a:fld id="{D8EC9F08-0CF5-4A46-A85E-D74C53AE001F}" type="slidenum">
              <a:rPr lang="en-US" smtClean="0"/>
              <a:t>8</a:t>
            </a:fld>
            <a:endParaRPr lang="en-US"/>
          </a:p>
        </p:txBody>
      </p:sp>
      <p:sp>
        <p:nvSpPr>
          <p:cNvPr id="8" name="TextBox 7">
            <a:extLst>
              <a:ext uri="{FF2B5EF4-FFF2-40B4-BE49-F238E27FC236}">
                <a16:creationId xmlns:a16="http://schemas.microsoft.com/office/drawing/2014/main" id="{B6DF1FB0-609A-1C08-53B8-A3AF3BE2761C}"/>
              </a:ext>
            </a:extLst>
          </p:cNvPr>
          <p:cNvSpPr txBox="1">
            <a:spLocks/>
          </p:cNvSpPr>
          <p:nvPr/>
        </p:nvSpPr>
        <p:spPr>
          <a:xfrm>
            <a:off x="0" y="-48553"/>
            <a:ext cx="12192000" cy="1323439"/>
          </a:xfrm>
          <a:prstGeom prst="rect">
            <a:avLst/>
          </a:prstGeom>
          <a:solidFill>
            <a:schemeClr val="tx1">
              <a:alpha val="42000"/>
            </a:schemeClr>
          </a:solidFill>
        </p:spPr>
        <p:txBody>
          <a:bodyPr wrap="square" rtlCol="0">
            <a:spAutoFit/>
          </a:bodyPr>
          <a:lstStyle/>
          <a:p>
            <a:endParaRPr lang="en-US"/>
          </a:p>
          <a:p>
            <a:endParaRPr lang="en-US">
              <a:latin typeface="+mj-lt"/>
            </a:endParaRPr>
          </a:p>
          <a:p>
            <a:r>
              <a:rPr lang="en-US" sz="4400">
                <a:solidFill>
                  <a:schemeClr val="bg1"/>
                </a:solidFill>
                <a:latin typeface="+mj-lt"/>
              </a:rPr>
              <a:t>Competition </a:t>
            </a:r>
          </a:p>
        </p:txBody>
      </p:sp>
    </p:spTree>
    <p:extLst>
      <p:ext uri="{BB962C8B-B14F-4D97-AF65-F5344CB8AC3E}">
        <p14:creationId xmlns:p14="http://schemas.microsoft.com/office/powerpoint/2010/main" val="134037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3B958-44B2-46A8-93EF-B090C7FC3DFB}"/>
              </a:ext>
            </a:extLst>
          </p:cNvPr>
          <p:cNvSpPr>
            <a:spLocks noGrp="1"/>
          </p:cNvSpPr>
          <p:nvPr>
            <p:ph type="title"/>
          </p:nvPr>
        </p:nvSpPr>
        <p:spPr/>
        <p:txBody>
          <a:bodyPr/>
          <a:lstStyle/>
          <a:p>
            <a:endParaRPr lang="en-US"/>
          </a:p>
        </p:txBody>
      </p:sp>
      <p:sp>
        <p:nvSpPr>
          <p:cNvPr id="5" name="Date Placeholder 4">
            <a:extLst>
              <a:ext uri="{FF2B5EF4-FFF2-40B4-BE49-F238E27FC236}">
                <a16:creationId xmlns:a16="http://schemas.microsoft.com/office/drawing/2014/main" id="{9FAE2BAA-F4DE-4B73-9C50-99E5DF814286}"/>
              </a:ext>
            </a:extLst>
          </p:cNvPr>
          <p:cNvSpPr>
            <a:spLocks noGrp="1"/>
          </p:cNvSpPr>
          <p:nvPr>
            <p:ph type="dt" sz="half" idx="10"/>
          </p:nvPr>
        </p:nvSpPr>
        <p:spPr/>
        <p:txBody>
          <a:bodyPr/>
          <a:lstStyle/>
          <a:p>
            <a:r>
              <a:rPr lang="en-US"/>
              <a:t>3/31/2025</a:t>
            </a:r>
          </a:p>
        </p:txBody>
      </p:sp>
      <p:sp>
        <p:nvSpPr>
          <p:cNvPr id="6" name="Footer Placeholder 5">
            <a:extLst>
              <a:ext uri="{FF2B5EF4-FFF2-40B4-BE49-F238E27FC236}">
                <a16:creationId xmlns:a16="http://schemas.microsoft.com/office/drawing/2014/main" id="{68FACF10-98C0-42F8-A716-42F9D16219C6}"/>
              </a:ext>
            </a:extLst>
          </p:cNvPr>
          <p:cNvSpPr>
            <a:spLocks noGrp="1"/>
          </p:cNvSpPr>
          <p:nvPr>
            <p:ph type="ftr" sz="quarter" idx="11"/>
          </p:nvPr>
        </p:nvSpPr>
        <p:spPr>
          <a:xfrm>
            <a:off x="838200" y="6492875"/>
            <a:ext cx="4114800" cy="365125"/>
          </a:xfrm>
        </p:spPr>
        <p:txBody>
          <a:bodyPr/>
          <a:lstStyle/>
          <a:p>
            <a:pPr algn="l"/>
            <a:r>
              <a:rPr lang="en-US" sz="1100"/>
              <a:t>Source: </a:t>
            </a:r>
            <a:r>
              <a:rPr lang="en-US" sz="1100" err="1"/>
              <a:t>Refenitiv</a:t>
            </a:r>
            <a:r>
              <a:rPr lang="en-US" sz="1100"/>
              <a:t> Eikon</a:t>
            </a:r>
          </a:p>
        </p:txBody>
      </p:sp>
      <p:sp>
        <p:nvSpPr>
          <p:cNvPr id="7" name="Slide Number Placeholder 6">
            <a:extLst>
              <a:ext uri="{FF2B5EF4-FFF2-40B4-BE49-F238E27FC236}">
                <a16:creationId xmlns:a16="http://schemas.microsoft.com/office/drawing/2014/main" id="{2E66F3D6-E63B-4B59-816B-54E9928856FF}"/>
              </a:ext>
            </a:extLst>
          </p:cNvPr>
          <p:cNvSpPr>
            <a:spLocks noGrp="1"/>
          </p:cNvSpPr>
          <p:nvPr>
            <p:ph type="sldNum" sz="quarter" idx="12"/>
          </p:nvPr>
        </p:nvSpPr>
        <p:spPr/>
        <p:txBody>
          <a:bodyPr/>
          <a:lstStyle/>
          <a:p>
            <a:fld id="{D8EC9F08-0CF5-4A46-A85E-D74C53AE001F}" type="slidenum">
              <a:rPr lang="en-US" smtClean="0"/>
              <a:t>9</a:t>
            </a:fld>
            <a:endParaRPr lang="en-US"/>
          </a:p>
        </p:txBody>
      </p:sp>
      <p:sp>
        <p:nvSpPr>
          <p:cNvPr id="9" name="TextBox 8">
            <a:extLst>
              <a:ext uri="{FF2B5EF4-FFF2-40B4-BE49-F238E27FC236}">
                <a16:creationId xmlns:a16="http://schemas.microsoft.com/office/drawing/2014/main" id="{B8891BEB-9D50-4342-B878-909072EB4797}"/>
              </a:ext>
            </a:extLst>
          </p:cNvPr>
          <p:cNvSpPr txBox="1">
            <a:spLocks/>
          </p:cNvSpPr>
          <p:nvPr/>
        </p:nvSpPr>
        <p:spPr>
          <a:xfrm>
            <a:off x="0" y="-48553"/>
            <a:ext cx="12192000" cy="1323439"/>
          </a:xfrm>
          <a:prstGeom prst="rect">
            <a:avLst/>
          </a:prstGeom>
          <a:solidFill>
            <a:schemeClr val="tx1">
              <a:alpha val="42000"/>
            </a:schemeClr>
          </a:solidFill>
        </p:spPr>
        <p:txBody>
          <a:bodyPr wrap="square" rtlCol="0">
            <a:spAutoFit/>
          </a:bodyPr>
          <a:lstStyle/>
          <a:p>
            <a:endParaRPr lang="en-US"/>
          </a:p>
          <a:p>
            <a:endParaRPr lang="en-US">
              <a:latin typeface="+mj-lt"/>
            </a:endParaRPr>
          </a:p>
          <a:p>
            <a:r>
              <a:rPr lang="en-US" sz="4400">
                <a:solidFill>
                  <a:schemeClr val="bg1"/>
                </a:solidFill>
                <a:latin typeface="+mj-lt"/>
              </a:rPr>
              <a:t>Analyst Views</a:t>
            </a:r>
          </a:p>
        </p:txBody>
      </p:sp>
      <p:pic>
        <p:nvPicPr>
          <p:cNvPr id="11" name="Picture 10">
            <a:extLst>
              <a:ext uri="{FF2B5EF4-FFF2-40B4-BE49-F238E27FC236}">
                <a16:creationId xmlns:a16="http://schemas.microsoft.com/office/drawing/2014/main" id="{2C345252-F3D4-488A-9C9E-2D9847C48A27}"/>
              </a:ext>
            </a:extLst>
          </p:cNvPr>
          <p:cNvPicPr>
            <a:picLocks noChangeAspect="1"/>
          </p:cNvPicPr>
          <p:nvPr/>
        </p:nvPicPr>
        <p:blipFill rotWithShape="1">
          <a:blip r:embed="rId2"/>
          <a:srcRect r="1174" b="22293"/>
          <a:stretch/>
        </p:blipFill>
        <p:spPr>
          <a:xfrm>
            <a:off x="0" y="1323439"/>
            <a:ext cx="9135533" cy="4457704"/>
          </a:xfrm>
          <a:prstGeom prst="rect">
            <a:avLst/>
          </a:prstGeom>
        </p:spPr>
      </p:pic>
      <p:pic>
        <p:nvPicPr>
          <p:cNvPr id="13" name="Picture 12">
            <a:extLst>
              <a:ext uri="{FF2B5EF4-FFF2-40B4-BE49-F238E27FC236}">
                <a16:creationId xmlns:a16="http://schemas.microsoft.com/office/drawing/2014/main" id="{F43A4833-DE96-4BC3-8136-42057C52D834}"/>
              </a:ext>
            </a:extLst>
          </p:cNvPr>
          <p:cNvPicPr>
            <a:picLocks noChangeAspect="1"/>
          </p:cNvPicPr>
          <p:nvPr/>
        </p:nvPicPr>
        <p:blipFill rotWithShape="1">
          <a:blip r:embed="rId3"/>
          <a:srcRect l="5635" t="2006" r="2887" b="16398"/>
          <a:stretch/>
        </p:blipFill>
        <p:spPr>
          <a:xfrm>
            <a:off x="9135533" y="3429000"/>
            <a:ext cx="3010624" cy="1580956"/>
          </a:xfrm>
          <a:prstGeom prst="rect">
            <a:avLst/>
          </a:prstGeom>
        </p:spPr>
      </p:pic>
      <p:pic>
        <p:nvPicPr>
          <p:cNvPr id="15" name="Picture 14">
            <a:extLst>
              <a:ext uri="{FF2B5EF4-FFF2-40B4-BE49-F238E27FC236}">
                <a16:creationId xmlns:a16="http://schemas.microsoft.com/office/drawing/2014/main" id="{57E49D9B-987B-40D7-87BD-84E22F49D936}"/>
              </a:ext>
            </a:extLst>
          </p:cNvPr>
          <p:cNvPicPr>
            <a:picLocks noChangeAspect="1"/>
          </p:cNvPicPr>
          <p:nvPr/>
        </p:nvPicPr>
        <p:blipFill rotWithShape="1">
          <a:blip r:embed="rId4"/>
          <a:srcRect r="4905" b="19593"/>
          <a:stretch/>
        </p:blipFill>
        <p:spPr>
          <a:xfrm>
            <a:off x="9135533" y="2448631"/>
            <a:ext cx="3010624" cy="870413"/>
          </a:xfrm>
          <a:prstGeom prst="rect">
            <a:avLst/>
          </a:prstGeom>
        </p:spPr>
      </p:pic>
    </p:spTree>
    <p:extLst>
      <p:ext uri="{BB962C8B-B14F-4D97-AF65-F5344CB8AC3E}">
        <p14:creationId xmlns:p14="http://schemas.microsoft.com/office/powerpoint/2010/main" val="3079872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CE001-9961-A446-C022-E271425BA510}"/>
              </a:ext>
            </a:extLst>
          </p:cNvPr>
          <p:cNvSpPr>
            <a:spLocks noGrp="1"/>
          </p:cNvSpPr>
          <p:nvPr>
            <p:ph type="title"/>
          </p:nvPr>
        </p:nvSpPr>
        <p:spPr/>
        <p:txBody>
          <a:bodyPr/>
          <a:lstStyle/>
          <a:p>
            <a:endParaRPr lang="en-US"/>
          </a:p>
        </p:txBody>
      </p:sp>
      <p:sp>
        <p:nvSpPr>
          <p:cNvPr id="5" name="Date Placeholder 4">
            <a:extLst>
              <a:ext uri="{FF2B5EF4-FFF2-40B4-BE49-F238E27FC236}">
                <a16:creationId xmlns:a16="http://schemas.microsoft.com/office/drawing/2014/main" id="{049E82BC-172D-ED9A-4E26-67C71EF4F50E}"/>
              </a:ext>
            </a:extLst>
          </p:cNvPr>
          <p:cNvSpPr>
            <a:spLocks noGrp="1"/>
          </p:cNvSpPr>
          <p:nvPr>
            <p:ph type="dt" sz="half" idx="10"/>
          </p:nvPr>
        </p:nvSpPr>
        <p:spPr/>
        <p:txBody>
          <a:bodyPr/>
          <a:lstStyle/>
          <a:p>
            <a:r>
              <a:rPr lang="en-US"/>
              <a:t>3/31/2025</a:t>
            </a:r>
          </a:p>
        </p:txBody>
      </p:sp>
      <p:sp>
        <p:nvSpPr>
          <p:cNvPr id="7" name="Slide Number Placeholder 6">
            <a:extLst>
              <a:ext uri="{FF2B5EF4-FFF2-40B4-BE49-F238E27FC236}">
                <a16:creationId xmlns:a16="http://schemas.microsoft.com/office/drawing/2014/main" id="{4B5AFF63-F104-F4C1-2264-18C4BC915B67}"/>
              </a:ext>
            </a:extLst>
          </p:cNvPr>
          <p:cNvSpPr>
            <a:spLocks noGrp="1"/>
          </p:cNvSpPr>
          <p:nvPr>
            <p:ph type="sldNum" sz="quarter" idx="12"/>
          </p:nvPr>
        </p:nvSpPr>
        <p:spPr/>
        <p:txBody>
          <a:bodyPr/>
          <a:lstStyle/>
          <a:p>
            <a:fld id="{D8EC9F08-0CF5-4A46-A85E-D74C53AE001F}" type="slidenum">
              <a:rPr lang="en-US" smtClean="0"/>
              <a:t>10</a:t>
            </a:fld>
            <a:endParaRPr lang="en-US"/>
          </a:p>
        </p:txBody>
      </p:sp>
      <p:sp>
        <p:nvSpPr>
          <p:cNvPr id="8" name="TextBox 7">
            <a:extLst>
              <a:ext uri="{FF2B5EF4-FFF2-40B4-BE49-F238E27FC236}">
                <a16:creationId xmlns:a16="http://schemas.microsoft.com/office/drawing/2014/main" id="{D872CE34-31DC-FB5D-21EE-21AA28899BB8}"/>
              </a:ext>
            </a:extLst>
          </p:cNvPr>
          <p:cNvSpPr txBox="1">
            <a:spLocks/>
          </p:cNvSpPr>
          <p:nvPr/>
        </p:nvSpPr>
        <p:spPr>
          <a:xfrm>
            <a:off x="0" y="-48553"/>
            <a:ext cx="12192000" cy="1323439"/>
          </a:xfrm>
          <a:prstGeom prst="rect">
            <a:avLst/>
          </a:prstGeom>
          <a:solidFill>
            <a:schemeClr val="tx1">
              <a:alpha val="42000"/>
            </a:schemeClr>
          </a:solidFill>
        </p:spPr>
        <p:txBody>
          <a:bodyPr wrap="square" rtlCol="0">
            <a:spAutoFit/>
          </a:bodyPr>
          <a:lstStyle/>
          <a:p>
            <a:endParaRPr lang="en-US"/>
          </a:p>
          <a:p>
            <a:endParaRPr lang="en-US">
              <a:latin typeface="+mj-lt"/>
            </a:endParaRPr>
          </a:p>
          <a:p>
            <a:r>
              <a:rPr lang="en-US" sz="4400">
                <a:solidFill>
                  <a:schemeClr val="bg1"/>
                </a:solidFill>
                <a:latin typeface="+mj-lt"/>
              </a:rPr>
              <a:t>DCF Valuation </a:t>
            </a:r>
          </a:p>
        </p:txBody>
      </p:sp>
      <p:graphicFrame>
        <p:nvGraphicFramePr>
          <p:cNvPr id="10" name="Table 9">
            <a:extLst>
              <a:ext uri="{FF2B5EF4-FFF2-40B4-BE49-F238E27FC236}">
                <a16:creationId xmlns:a16="http://schemas.microsoft.com/office/drawing/2014/main" id="{4DF98624-79C3-4EEF-AFA7-1035C169208B}"/>
              </a:ext>
            </a:extLst>
          </p:cNvPr>
          <p:cNvGraphicFramePr>
            <a:graphicFrameLocks noGrp="1"/>
          </p:cNvGraphicFramePr>
          <p:nvPr>
            <p:extLst>
              <p:ext uri="{D42A27DB-BD31-4B8C-83A1-F6EECF244321}">
                <p14:modId xmlns:p14="http://schemas.microsoft.com/office/powerpoint/2010/main" val="2344724477"/>
              </p:ext>
            </p:extLst>
          </p:nvPr>
        </p:nvGraphicFramePr>
        <p:xfrm>
          <a:off x="6477000" y="1623168"/>
          <a:ext cx="5467216" cy="4861258"/>
        </p:xfrm>
        <a:graphic>
          <a:graphicData uri="http://schemas.openxmlformats.org/drawingml/2006/table">
            <a:tbl>
              <a:tblPr/>
              <a:tblGrid>
                <a:gridCol w="752104">
                  <a:extLst>
                    <a:ext uri="{9D8B030D-6E8A-4147-A177-3AD203B41FA5}">
                      <a16:colId xmlns:a16="http://schemas.microsoft.com/office/drawing/2014/main" val="2156446475"/>
                    </a:ext>
                  </a:extLst>
                </a:gridCol>
                <a:gridCol w="757889">
                  <a:extLst>
                    <a:ext uri="{9D8B030D-6E8A-4147-A177-3AD203B41FA5}">
                      <a16:colId xmlns:a16="http://schemas.microsoft.com/office/drawing/2014/main" val="4092580762"/>
                    </a:ext>
                  </a:extLst>
                </a:gridCol>
                <a:gridCol w="520687">
                  <a:extLst>
                    <a:ext uri="{9D8B030D-6E8A-4147-A177-3AD203B41FA5}">
                      <a16:colId xmlns:a16="http://schemas.microsoft.com/office/drawing/2014/main" val="1402895320"/>
                    </a:ext>
                  </a:extLst>
                </a:gridCol>
                <a:gridCol w="572756">
                  <a:extLst>
                    <a:ext uri="{9D8B030D-6E8A-4147-A177-3AD203B41FA5}">
                      <a16:colId xmlns:a16="http://schemas.microsoft.com/office/drawing/2014/main" val="768364308"/>
                    </a:ext>
                  </a:extLst>
                </a:gridCol>
                <a:gridCol w="572756">
                  <a:extLst>
                    <a:ext uri="{9D8B030D-6E8A-4147-A177-3AD203B41FA5}">
                      <a16:colId xmlns:a16="http://schemas.microsoft.com/office/drawing/2014/main" val="1039513673"/>
                    </a:ext>
                  </a:extLst>
                </a:gridCol>
                <a:gridCol w="572756">
                  <a:extLst>
                    <a:ext uri="{9D8B030D-6E8A-4147-A177-3AD203B41FA5}">
                      <a16:colId xmlns:a16="http://schemas.microsoft.com/office/drawing/2014/main" val="1997169637"/>
                    </a:ext>
                  </a:extLst>
                </a:gridCol>
                <a:gridCol w="572756">
                  <a:extLst>
                    <a:ext uri="{9D8B030D-6E8A-4147-A177-3AD203B41FA5}">
                      <a16:colId xmlns:a16="http://schemas.microsoft.com/office/drawing/2014/main" val="2795408054"/>
                    </a:ext>
                  </a:extLst>
                </a:gridCol>
                <a:gridCol w="572756">
                  <a:extLst>
                    <a:ext uri="{9D8B030D-6E8A-4147-A177-3AD203B41FA5}">
                      <a16:colId xmlns:a16="http://schemas.microsoft.com/office/drawing/2014/main" val="2146669911"/>
                    </a:ext>
                  </a:extLst>
                </a:gridCol>
                <a:gridCol w="572756">
                  <a:extLst>
                    <a:ext uri="{9D8B030D-6E8A-4147-A177-3AD203B41FA5}">
                      <a16:colId xmlns:a16="http://schemas.microsoft.com/office/drawing/2014/main" val="1033260560"/>
                    </a:ext>
                  </a:extLst>
                </a:gridCol>
              </a:tblGrid>
              <a:tr h="189286">
                <a:tc>
                  <a:txBody>
                    <a:bodyPr/>
                    <a:lstStyle/>
                    <a:p>
                      <a:pPr algn="l" fontAlgn="b"/>
                      <a:r>
                        <a:rPr lang="en-US" sz="800" b="0" i="0" u="none" strike="noStrike">
                          <a:solidFill>
                            <a:srgbClr val="000000"/>
                          </a:solidFill>
                          <a:effectLst/>
                          <a:latin typeface="+mn-lt"/>
                        </a:rPr>
                        <a:t> </a:t>
                      </a:r>
                    </a:p>
                  </a:txBody>
                  <a:tcPr marL="6662" marR="6662" marT="666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r"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gridSpan="5">
                  <a:txBody>
                    <a:bodyPr/>
                    <a:lstStyle/>
                    <a:p>
                      <a:pPr algn="ctr" fontAlgn="t"/>
                      <a:r>
                        <a:rPr lang="en-US" sz="800" b="1" i="0" u="none" strike="noStrike">
                          <a:solidFill>
                            <a:srgbClr val="EA8436"/>
                          </a:solidFill>
                          <a:effectLst/>
                          <a:latin typeface="+mn-lt"/>
                        </a:rPr>
                        <a:t>Projections</a:t>
                      </a:r>
                    </a:p>
                  </a:txBody>
                  <a:tcPr marL="6662" marR="6662" marT="6662" marB="0">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t"/>
                      <a:r>
                        <a:rPr lang="en-US" sz="800" b="1" i="0" u="none" strike="noStrike">
                          <a:solidFill>
                            <a:srgbClr val="EA8436"/>
                          </a:solidFill>
                          <a:effectLst/>
                          <a:latin typeface="+mn-lt"/>
                        </a:rPr>
                        <a:t> </a:t>
                      </a:r>
                    </a:p>
                  </a:txBody>
                  <a:tcPr marL="6662" marR="6662" marT="6662" marB="0">
                    <a:lnL>
                      <a:noFill/>
                    </a:lnL>
                    <a:lnR w="6350" cap="flat" cmpd="sng" algn="ctr">
                      <a:solidFill>
                        <a:srgbClr val="000000"/>
                      </a:solidFill>
                      <a:prstDash val="dot"/>
                      <a:round/>
                      <a:headEnd type="none" w="med" len="med"/>
                      <a:tailEnd type="none" w="med" len="med"/>
                    </a:lnR>
                    <a:lnT>
                      <a:noFill/>
                    </a:lnT>
                    <a:lnB>
                      <a:noFill/>
                    </a:lnB>
                    <a:solidFill>
                      <a:srgbClr val="FFFFFF"/>
                    </a:solidFill>
                  </a:tcPr>
                </a:tc>
                <a:extLst>
                  <a:ext uri="{0D108BD9-81ED-4DB2-BD59-A6C34878D82A}">
                    <a16:rowId xmlns:a16="http://schemas.microsoft.com/office/drawing/2014/main" val="3223000059"/>
                  </a:ext>
                </a:extLst>
              </a:tr>
              <a:tr h="157048">
                <a:tc>
                  <a:txBody>
                    <a:bodyPr/>
                    <a:lstStyle/>
                    <a:p>
                      <a:pPr algn="l" fontAlgn="b"/>
                      <a:r>
                        <a:rPr lang="en-US" sz="800" b="0" i="0" u="none" strike="noStrike">
                          <a:solidFill>
                            <a:srgbClr val="000000"/>
                          </a:solidFill>
                          <a:effectLst/>
                          <a:latin typeface="+mn-lt"/>
                        </a:rPr>
                        <a:t> </a:t>
                      </a:r>
                    </a:p>
                  </a:txBody>
                  <a:tcPr marL="6662" marR="6662" marT="666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r"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r" fontAlgn="b"/>
                      <a:r>
                        <a:rPr lang="en-US" sz="800" b="1" i="0" u="none" strike="noStrike">
                          <a:solidFill>
                            <a:srgbClr val="000000"/>
                          </a:solidFill>
                          <a:effectLst/>
                          <a:latin typeface="+mn-lt"/>
                        </a:rPr>
                        <a:t>FY25</a:t>
                      </a:r>
                    </a:p>
                  </a:txBody>
                  <a:tcPr marL="6662" marR="6662" marT="6662"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800" b="1" i="0" u="none" strike="noStrike">
                          <a:solidFill>
                            <a:srgbClr val="000000"/>
                          </a:solidFill>
                          <a:effectLst/>
                          <a:latin typeface="+mn-lt"/>
                        </a:rPr>
                        <a:t>FY26</a:t>
                      </a:r>
                    </a:p>
                  </a:txBody>
                  <a:tcPr marL="6662" marR="6662" marT="6662"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800" b="1" i="0" u="none" strike="noStrike">
                          <a:solidFill>
                            <a:srgbClr val="000000"/>
                          </a:solidFill>
                          <a:effectLst/>
                          <a:latin typeface="+mn-lt"/>
                        </a:rPr>
                        <a:t>FY27</a:t>
                      </a:r>
                    </a:p>
                  </a:txBody>
                  <a:tcPr marL="6662" marR="6662" marT="6662"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800" b="1" i="0" u="none" strike="noStrike">
                          <a:solidFill>
                            <a:srgbClr val="000000"/>
                          </a:solidFill>
                          <a:effectLst/>
                          <a:latin typeface="+mn-lt"/>
                        </a:rPr>
                        <a:t>FY28</a:t>
                      </a:r>
                    </a:p>
                  </a:txBody>
                  <a:tcPr marL="6662" marR="6662" marT="6662"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800" b="1" i="0" u="none" strike="noStrike">
                          <a:solidFill>
                            <a:srgbClr val="000000"/>
                          </a:solidFill>
                          <a:effectLst/>
                          <a:latin typeface="+mn-lt"/>
                        </a:rPr>
                        <a:t>FY29</a:t>
                      </a:r>
                    </a:p>
                  </a:txBody>
                  <a:tcPr marL="6662" marR="6662" marT="6662"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800" b="1" i="0" u="none" strike="noStrike">
                          <a:solidFill>
                            <a:srgbClr val="FFFFFF"/>
                          </a:solidFill>
                          <a:effectLst/>
                          <a:latin typeface="+mn-lt"/>
                        </a:rPr>
                        <a:t>Terminal</a:t>
                      </a:r>
                    </a:p>
                  </a:txBody>
                  <a:tcPr marL="6662" marR="6662" marT="6662" marB="0" anchor="b">
                    <a:lnL>
                      <a:noFill/>
                    </a:lnL>
                    <a:lnR w="6350" cap="flat" cmpd="sng" algn="ctr">
                      <a:solidFill>
                        <a:srgbClr val="000000"/>
                      </a:solidFill>
                      <a:prstDash val="dot"/>
                      <a:round/>
                      <a:headEnd type="none" w="med" len="med"/>
                      <a:tailEnd type="none" w="med" len="med"/>
                    </a:lnR>
                    <a:lnT>
                      <a:noFill/>
                    </a:lnT>
                    <a:lnB w="12700" cap="flat" cmpd="sng" algn="ctr">
                      <a:solidFill>
                        <a:srgbClr val="EA8436"/>
                      </a:solidFill>
                      <a:prstDash val="solid"/>
                      <a:round/>
                      <a:headEnd type="none" w="med" len="med"/>
                      <a:tailEnd type="none" w="med" len="med"/>
                    </a:lnB>
                    <a:solidFill>
                      <a:srgbClr val="00B3E3"/>
                    </a:solidFill>
                  </a:tcPr>
                </a:tc>
                <a:extLst>
                  <a:ext uri="{0D108BD9-81ED-4DB2-BD59-A6C34878D82A}">
                    <a16:rowId xmlns:a16="http://schemas.microsoft.com/office/drawing/2014/main" val="1650524944"/>
                  </a:ext>
                </a:extLst>
              </a:tr>
              <a:tr h="157048">
                <a:tc>
                  <a:txBody>
                    <a:bodyPr/>
                    <a:lstStyle/>
                    <a:p>
                      <a:pPr algn="l" fontAlgn="b"/>
                      <a:r>
                        <a:rPr lang="en-US" sz="800" b="0" i="0" u="none" strike="noStrike">
                          <a:solidFill>
                            <a:srgbClr val="000000"/>
                          </a:solidFill>
                          <a:effectLst/>
                          <a:latin typeface="+mn-lt"/>
                        </a:rPr>
                        <a:t> </a:t>
                      </a:r>
                    </a:p>
                  </a:txBody>
                  <a:tcPr marL="6662" marR="6662" marT="666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r" fontAlgn="b"/>
                      <a:endParaRPr lang="en-US" sz="800" b="0" i="0" u="none" strike="noStrike">
                        <a:solidFill>
                          <a:srgbClr val="000000"/>
                        </a:solidFill>
                        <a:effectLst/>
                        <a:latin typeface="+mn-lt"/>
                      </a:endParaRPr>
                    </a:p>
                  </a:txBody>
                  <a:tcPr marL="6662" marR="6662" marT="6662"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12700" cap="flat" cmpd="sng" algn="ctr">
                      <a:solidFill>
                        <a:srgbClr val="EA8436"/>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12700" cap="flat" cmpd="sng" algn="ctr">
                      <a:solidFill>
                        <a:srgbClr val="EA8436"/>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12700" cap="flat" cmpd="sng" algn="ctr">
                      <a:solidFill>
                        <a:srgbClr val="EA8436"/>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12700" cap="flat" cmpd="sng" algn="ctr">
                      <a:solidFill>
                        <a:srgbClr val="EA8436"/>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12700" cap="flat" cmpd="sng" algn="ctr">
                      <a:solidFill>
                        <a:srgbClr val="EA8436"/>
                      </a:solidFill>
                      <a:prstDash val="solid"/>
                      <a:round/>
                      <a:headEnd type="none" w="med" len="med"/>
                      <a:tailEnd type="none" w="med" len="med"/>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w="12700" cap="flat" cmpd="sng" algn="ctr">
                      <a:solidFill>
                        <a:srgbClr val="EA8436"/>
                      </a:solidFill>
                      <a:prstDash val="solid"/>
                      <a:round/>
                      <a:headEnd type="none" w="med" len="med"/>
                      <a:tailEnd type="none" w="med" len="med"/>
                    </a:lnT>
                    <a:lnB>
                      <a:noFill/>
                    </a:lnB>
                    <a:solidFill>
                      <a:srgbClr val="00B3E3"/>
                    </a:solidFill>
                  </a:tcPr>
                </a:tc>
                <a:extLst>
                  <a:ext uri="{0D108BD9-81ED-4DB2-BD59-A6C34878D82A}">
                    <a16:rowId xmlns:a16="http://schemas.microsoft.com/office/drawing/2014/main" val="3615247156"/>
                  </a:ext>
                </a:extLst>
              </a:tr>
              <a:tr h="157048">
                <a:tc rowSpan="10">
                  <a:txBody>
                    <a:bodyPr/>
                    <a:lstStyle/>
                    <a:p>
                      <a:pPr algn="ctr" fontAlgn="ctr"/>
                      <a:r>
                        <a:rPr lang="en-US" sz="800" b="1" i="0" u="none" strike="noStrike">
                          <a:solidFill>
                            <a:srgbClr val="FFFFFF"/>
                          </a:solidFill>
                          <a:effectLst/>
                          <a:latin typeface="+mn-lt"/>
                        </a:rPr>
                        <a:t>Low</a:t>
                      </a:r>
                    </a:p>
                  </a:txBody>
                  <a:tcPr marL="6662" marR="6662" marT="6662" marB="0" anchor="ctr">
                    <a:lnL w="6350" cap="flat" cmpd="sng" algn="ctr">
                      <a:solidFill>
                        <a:srgbClr val="000000"/>
                      </a:solidFill>
                      <a:prstDash val="dot"/>
                      <a:round/>
                      <a:headEnd type="none" w="med" len="med"/>
                      <a:tailEnd type="none" w="med" len="med"/>
                    </a:lnL>
                    <a:lnR>
                      <a:noFill/>
                    </a:lnR>
                    <a:lnT>
                      <a:noFill/>
                    </a:lnT>
                    <a:lnB>
                      <a:noFill/>
                    </a:lnB>
                    <a:solidFill>
                      <a:srgbClr val="EEA874"/>
                    </a:solidFill>
                  </a:tcPr>
                </a:tc>
                <a:tc>
                  <a:txBody>
                    <a:bodyPr/>
                    <a:lstStyle/>
                    <a:p>
                      <a:pPr algn="l" fontAlgn="t"/>
                      <a:r>
                        <a:rPr lang="en-US" sz="800" b="0" i="0" u="none" strike="noStrike">
                          <a:solidFill>
                            <a:srgbClr val="000000"/>
                          </a:solidFill>
                          <a:effectLst/>
                          <a:latin typeface="+mn-lt"/>
                        </a:rPr>
                        <a:t>WACC</a:t>
                      </a:r>
                    </a:p>
                  </a:txBody>
                  <a:tcPr marL="6662" marR="6662" marT="6662" marB="0">
                    <a:lnL>
                      <a:noFill/>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en-US" sz="800" b="0" i="0" u="none" strike="noStrike">
                          <a:solidFill>
                            <a:srgbClr val="000000"/>
                          </a:solidFill>
                          <a:effectLst/>
                          <a:latin typeface="+mn-lt"/>
                        </a:rPr>
                        <a:t>7.59%</a:t>
                      </a:r>
                    </a:p>
                  </a:txBody>
                  <a:tcPr marL="6662" marR="6662" marT="666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endParaRPr lang="en-US" sz="800" b="0" i="0" u="none" strike="noStrike">
                        <a:solidFill>
                          <a:srgbClr val="000000"/>
                        </a:solidFill>
                        <a:effectLst/>
                        <a:latin typeface="+mn-lt"/>
                      </a:endParaRPr>
                    </a:p>
                  </a:txBody>
                  <a:tcPr marL="6662" marR="6662" marT="666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1767350370"/>
                  </a:ext>
                </a:extLst>
              </a:tr>
              <a:tr h="307518">
                <a:tc vMerge="1">
                  <a:txBody>
                    <a:bodyPr/>
                    <a:lstStyle/>
                    <a:p>
                      <a:endParaRPr lang="en-US"/>
                    </a:p>
                  </a:txBody>
                  <a:tcPr/>
                </a:tc>
                <a:tc>
                  <a:txBody>
                    <a:bodyPr/>
                    <a:lstStyle/>
                    <a:p>
                      <a:pPr algn="l" fontAlgn="t"/>
                      <a:r>
                        <a:rPr lang="en-US" sz="800" b="0" i="0" u="none" strike="noStrike">
                          <a:solidFill>
                            <a:srgbClr val="000000"/>
                          </a:solidFill>
                          <a:effectLst/>
                          <a:latin typeface="+mn-lt"/>
                        </a:rPr>
                        <a:t>Long-term growth rate</a:t>
                      </a:r>
                    </a:p>
                  </a:txBody>
                  <a:tcPr marL="6662" marR="6662" marT="6662" marB="0">
                    <a:lnL>
                      <a:noFill/>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en-US" sz="800" b="0" i="0" u="none" strike="noStrike">
                          <a:solidFill>
                            <a:srgbClr val="000000"/>
                          </a:solidFill>
                          <a:effectLst/>
                          <a:latin typeface="+mn-lt"/>
                        </a:rPr>
                        <a:t>1.0%</a:t>
                      </a:r>
                    </a:p>
                  </a:txBody>
                  <a:tcPr marL="6662" marR="6662" marT="666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endParaRPr lang="en-US" sz="800" b="0" i="0" u="none" strike="noStrike">
                        <a:solidFill>
                          <a:srgbClr val="000000"/>
                        </a:solidFill>
                        <a:effectLst/>
                        <a:latin typeface="+mn-lt"/>
                      </a:endParaRPr>
                    </a:p>
                  </a:txBody>
                  <a:tcPr marL="6662" marR="6662" marT="666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3006339497"/>
                  </a:ext>
                </a:extLst>
              </a:tr>
              <a:tr h="157048">
                <a:tc vMerge="1">
                  <a:txBody>
                    <a:bodyPr/>
                    <a:lstStyle/>
                    <a:p>
                      <a:endParaRPr lang="en-US"/>
                    </a:p>
                  </a:txBody>
                  <a:tcPr/>
                </a:tc>
                <a:tc>
                  <a:txBody>
                    <a:bodyPr/>
                    <a:lstStyle/>
                    <a:p>
                      <a:pPr algn="l" fontAlgn="b"/>
                      <a:r>
                        <a:rPr lang="en-US" sz="800" b="0" i="0" u="none" strike="noStrike">
                          <a:solidFill>
                            <a:srgbClr val="000000"/>
                          </a:solidFill>
                          <a:effectLst/>
                          <a:latin typeface="+mn-lt"/>
                        </a:rPr>
                        <a:t>Terminal value</a:t>
                      </a:r>
                    </a:p>
                  </a:txBody>
                  <a:tcPr marL="6662" marR="6662" marT="6662" marB="0" anchor="b">
                    <a:lnL>
                      <a:noFill/>
                    </a:lnL>
                    <a:lnR>
                      <a:noFill/>
                    </a:lnR>
                    <a:lnT>
                      <a:noFill/>
                    </a:lnT>
                    <a:lnB>
                      <a:noFill/>
                    </a:lnB>
                  </a:tcPr>
                </a:tc>
                <a:tc>
                  <a:txBody>
                    <a:bodyPr/>
                    <a:lstStyle/>
                    <a:p>
                      <a:pPr algn="r"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r" fontAlgn="b"/>
                      <a:r>
                        <a:rPr lang="en-US" sz="800" b="0" i="0" u="none" strike="noStrike">
                          <a:solidFill>
                            <a:srgbClr val="FFFFFF"/>
                          </a:solidFill>
                          <a:effectLst/>
                          <a:latin typeface="+mn-lt"/>
                        </a:rPr>
                        <a:t>75,528</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3100757370"/>
                  </a:ext>
                </a:extLst>
              </a:tr>
              <a:tr h="157048">
                <a:tc vMerge="1">
                  <a:txBody>
                    <a:bodyPr/>
                    <a:lstStyle/>
                    <a:p>
                      <a:endParaRPr lang="en-US"/>
                    </a:p>
                  </a:txBody>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r"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3479337899"/>
                  </a:ext>
                </a:extLst>
              </a:tr>
              <a:tr h="157048">
                <a:tc vMerge="1">
                  <a:txBody>
                    <a:bodyPr/>
                    <a:lstStyle/>
                    <a:p>
                      <a:endParaRPr lang="en-US"/>
                    </a:p>
                  </a:txBody>
                  <a:tcPr/>
                </a:tc>
                <a:tc gridSpan="2">
                  <a:txBody>
                    <a:bodyPr/>
                    <a:lstStyle/>
                    <a:p>
                      <a:pPr algn="l" fontAlgn="t"/>
                      <a:r>
                        <a:rPr lang="en-US" sz="800" b="0" i="0" u="none" strike="noStrike">
                          <a:solidFill>
                            <a:srgbClr val="000000"/>
                          </a:solidFill>
                          <a:effectLst/>
                          <a:latin typeface="+mn-lt"/>
                        </a:rPr>
                        <a:t>Present value of FCF</a:t>
                      </a:r>
                    </a:p>
                  </a:txBody>
                  <a:tcPr marL="6662" marR="6662" marT="6662" marB="0">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r" fontAlgn="t"/>
                      <a:r>
                        <a:rPr lang="en-US" sz="800" b="0" i="0" u="none" strike="noStrike">
                          <a:solidFill>
                            <a:srgbClr val="000000"/>
                          </a:solidFill>
                          <a:effectLst/>
                          <a:latin typeface="+mn-lt"/>
                        </a:rPr>
                        <a:t>2,890</a:t>
                      </a:r>
                    </a:p>
                  </a:txBody>
                  <a:tcPr marL="6662" marR="6662" marT="6662"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n-US" sz="800" b="0" i="0" u="none" strike="noStrike">
                          <a:solidFill>
                            <a:srgbClr val="000000"/>
                          </a:solidFill>
                          <a:effectLst/>
                          <a:latin typeface="+mn-lt"/>
                        </a:rPr>
                        <a:t>2,702</a:t>
                      </a:r>
                    </a:p>
                  </a:txBody>
                  <a:tcPr marL="6662" marR="6662" marT="6662"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n-US" sz="800" b="0" i="0" u="none" strike="noStrike">
                          <a:solidFill>
                            <a:srgbClr val="000000"/>
                          </a:solidFill>
                          <a:effectLst/>
                          <a:latin typeface="+mn-lt"/>
                        </a:rPr>
                        <a:t>2,935</a:t>
                      </a:r>
                    </a:p>
                  </a:txBody>
                  <a:tcPr marL="6662" marR="6662" marT="6662"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n-US" sz="800" b="0" i="0" u="none" strike="noStrike">
                          <a:solidFill>
                            <a:srgbClr val="000000"/>
                          </a:solidFill>
                          <a:effectLst/>
                          <a:latin typeface="+mn-lt"/>
                        </a:rPr>
                        <a:t>3,446</a:t>
                      </a:r>
                    </a:p>
                  </a:txBody>
                  <a:tcPr marL="6662" marR="6662" marT="6662"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n-US" sz="800" b="0" i="0" u="none" strike="noStrike">
                          <a:solidFill>
                            <a:srgbClr val="000000"/>
                          </a:solidFill>
                          <a:effectLst/>
                          <a:latin typeface="+mn-lt"/>
                        </a:rPr>
                        <a:t>2,662</a:t>
                      </a:r>
                    </a:p>
                  </a:txBody>
                  <a:tcPr marL="6662" marR="6662" marT="6662"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n-US" sz="800" b="0" i="0" u="none" strike="noStrike">
                          <a:solidFill>
                            <a:srgbClr val="FFFFFF"/>
                          </a:solidFill>
                          <a:effectLst/>
                          <a:latin typeface="+mn-lt"/>
                        </a:rPr>
                        <a:t>52,393</a:t>
                      </a:r>
                    </a:p>
                  </a:txBody>
                  <a:tcPr marL="6662" marR="6662" marT="6662" marB="0">
                    <a:lnL>
                      <a:noFill/>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B3E3"/>
                    </a:solidFill>
                  </a:tcPr>
                </a:tc>
                <a:extLst>
                  <a:ext uri="{0D108BD9-81ED-4DB2-BD59-A6C34878D82A}">
                    <a16:rowId xmlns:a16="http://schemas.microsoft.com/office/drawing/2014/main" val="2779683111"/>
                  </a:ext>
                </a:extLst>
              </a:tr>
              <a:tr h="157048">
                <a:tc vMerge="1">
                  <a:txBody>
                    <a:bodyPr/>
                    <a:lstStyle/>
                    <a:p>
                      <a:endParaRPr lang="en-US"/>
                    </a:p>
                  </a:txBody>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t"/>
                      <a:endParaRPr lang="en-US" sz="800" b="0" i="0" u="none" strike="noStrike">
                        <a:solidFill>
                          <a:srgbClr val="000000"/>
                        </a:solidFill>
                        <a:effectLst/>
                        <a:latin typeface="+mn-lt"/>
                      </a:endParaRPr>
                    </a:p>
                  </a:txBody>
                  <a:tcPr marL="6662" marR="6662" marT="6662"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B3E3"/>
                    </a:solidFill>
                  </a:tcPr>
                </a:tc>
                <a:extLst>
                  <a:ext uri="{0D108BD9-81ED-4DB2-BD59-A6C34878D82A}">
                    <a16:rowId xmlns:a16="http://schemas.microsoft.com/office/drawing/2014/main" val="1471883180"/>
                  </a:ext>
                </a:extLst>
              </a:tr>
              <a:tr h="307518">
                <a:tc vMerge="1">
                  <a:txBody>
                    <a:bodyPr/>
                    <a:lstStyle/>
                    <a:p>
                      <a:endParaRPr lang="en-US"/>
                    </a:p>
                  </a:txBody>
                  <a:tcPr/>
                </a:tc>
                <a:tc>
                  <a:txBody>
                    <a:bodyPr/>
                    <a:lstStyle/>
                    <a:p>
                      <a:pPr algn="l" fontAlgn="t"/>
                      <a:r>
                        <a:rPr lang="en-US" sz="800" b="1" i="0" u="none" strike="noStrike">
                          <a:solidFill>
                            <a:srgbClr val="000000"/>
                          </a:solidFill>
                          <a:effectLst/>
                          <a:latin typeface="+mn-lt"/>
                        </a:rPr>
                        <a:t>Enterprise value</a:t>
                      </a:r>
                    </a:p>
                  </a:txBody>
                  <a:tcPr marL="6662" marR="6662" marT="6662" marB="0">
                    <a:lnL>
                      <a:noFill/>
                    </a:lnL>
                    <a:lnR>
                      <a:noFill/>
                    </a:lnR>
                    <a:lnT>
                      <a:noFill/>
                    </a:lnT>
                    <a:lnB>
                      <a:noFill/>
                    </a:lnB>
                  </a:tcPr>
                </a:tc>
                <a:tc>
                  <a:txBody>
                    <a:bodyPr/>
                    <a:lstStyle/>
                    <a:p>
                      <a:pPr algn="r" fontAlgn="t"/>
                      <a:r>
                        <a:rPr lang="en-US" sz="800" b="1" i="0" u="none" strike="noStrike">
                          <a:solidFill>
                            <a:srgbClr val="EA8436"/>
                          </a:solidFill>
                          <a:effectLst/>
                          <a:latin typeface="+mn-lt"/>
                        </a:rPr>
                        <a:t>67,027</a:t>
                      </a:r>
                    </a:p>
                  </a:txBody>
                  <a:tcPr marL="6662" marR="6662" marT="6662" marB="0">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3962470776"/>
                  </a:ext>
                </a:extLst>
              </a:tr>
              <a:tr h="157048">
                <a:tc vMerge="1">
                  <a:txBody>
                    <a:bodyPr/>
                    <a:lstStyle/>
                    <a:p>
                      <a:endParaRPr lang="en-US"/>
                    </a:p>
                  </a:txBody>
                  <a:tcPr/>
                </a:tc>
                <a:tc>
                  <a:txBody>
                    <a:bodyPr/>
                    <a:lstStyle/>
                    <a:p>
                      <a:pPr algn="l" fontAlgn="t"/>
                      <a:r>
                        <a:rPr lang="en-US" sz="800" b="1" i="0" u="none" strike="noStrike">
                          <a:solidFill>
                            <a:srgbClr val="000000"/>
                          </a:solidFill>
                          <a:effectLst/>
                          <a:latin typeface="+mn-lt"/>
                        </a:rPr>
                        <a:t>Equity value</a:t>
                      </a:r>
                    </a:p>
                  </a:txBody>
                  <a:tcPr marL="6662" marR="6662" marT="6662" marB="0">
                    <a:lnL>
                      <a:noFill/>
                    </a:lnL>
                    <a:lnR>
                      <a:noFill/>
                    </a:lnR>
                    <a:lnT>
                      <a:noFill/>
                    </a:lnT>
                    <a:lnB>
                      <a:noFill/>
                    </a:lnB>
                  </a:tcPr>
                </a:tc>
                <a:tc>
                  <a:txBody>
                    <a:bodyPr/>
                    <a:lstStyle/>
                    <a:p>
                      <a:pPr algn="r" fontAlgn="t"/>
                      <a:r>
                        <a:rPr lang="en-US" sz="800" b="1" i="0" u="none" strike="noStrike">
                          <a:solidFill>
                            <a:srgbClr val="EA8436"/>
                          </a:solidFill>
                          <a:effectLst/>
                          <a:latin typeface="+mn-lt"/>
                        </a:rPr>
                        <a:t>54,213</a:t>
                      </a:r>
                    </a:p>
                  </a:txBody>
                  <a:tcPr marL="6662" marR="6662" marT="6662" marB="0">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3142284038"/>
                  </a:ext>
                </a:extLst>
              </a:tr>
              <a:tr h="157048">
                <a:tc vMerge="1">
                  <a:txBody>
                    <a:bodyPr/>
                    <a:lstStyle/>
                    <a:p>
                      <a:endParaRPr lang="en-US"/>
                    </a:p>
                  </a:txBody>
                  <a:tcPr/>
                </a:tc>
                <a:tc>
                  <a:txBody>
                    <a:bodyPr/>
                    <a:lstStyle/>
                    <a:p>
                      <a:pPr algn="l" fontAlgn="t"/>
                      <a:r>
                        <a:rPr lang="en-US" sz="800" b="1" i="0" u="none" strike="noStrike">
                          <a:solidFill>
                            <a:srgbClr val="000000"/>
                          </a:solidFill>
                          <a:effectLst/>
                          <a:latin typeface="+mn-lt"/>
                        </a:rPr>
                        <a:t>Fair price</a:t>
                      </a:r>
                    </a:p>
                  </a:txBody>
                  <a:tcPr marL="6662" marR="6662" marT="6662" marB="0">
                    <a:lnL>
                      <a:noFill/>
                    </a:lnL>
                    <a:lnR>
                      <a:noFill/>
                    </a:lnR>
                    <a:lnT>
                      <a:noFill/>
                    </a:lnT>
                    <a:lnB>
                      <a:noFill/>
                    </a:lnB>
                  </a:tcPr>
                </a:tc>
                <a:tc>
                  <a:txBody>
                    <a:bodyPr/>
                    <a:lstStyle/>
                    <a:p>
                      <a:pPr algn="r" fontAlgn="t"/>
                      <a:r>
                        <a:rPr lang="en-US" sz="800" b="1" i="0" u="none" strike="noStrike">
                          <a:solidFill>
                            <a:srgbClr val="EA8436"/>
                          </a:solidFill>
                          <a:effectLst/>
                          <a:latin typeface="+mn-lt"/>
                        </a:rPr>
                        <a:t>187.30</a:t>
                      </a:r>
                    </a:p>
                  </a:txBody>
                  <a:tcPr marL="6662" marR="6662" marT="6662" marB="0">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3635513604"/>
                  </a:ext>
                </a:extLst>
              </a:tr>
              <a:tr h="307518">
                <a:tc vMerge="1">
                  <a:txBody>
                    <a:bodyPr/>
                    <a:lstStyle/>
                    <a:p>
                      <a:endParaRPr lang="en-US"/>
                    </a:p>
                  </a:txBody>
                  <a:tcPr/>
                </a:tc>
                <a:tc>
                  <a:txBody>
                    <a:bodyPr/>
                    <a:lstStyle/>
                    <a:p>
                      <a:pPr algn="l" fontAlgn="b"/>
                      <a:r>
                        <a:rPr lang="en-US" sz="800" b="1" i="0" u="none" strike="noStrike">
                          <a:solidFill>
                            <a:srgbClr val="FFFFFF"/>
                          </a:solidFill>
                          <a:effectLst/>
                          <a:latin typeface="+mn-lt"/>
                        </a:rPr>
                        <a:t>Fair price (USD)</a:t>
                      </a:r>
                    </a:p>
                  </a:txBody>
                  <a:tcPr marL="6662" marR="6662" marT="6662" marB="0" anchor="b">
                    <a:lnL>
                      <a:noFill/>
                    </a:lnL>
                    <a:lnR>
                      <a:noFill/>
                    </a:lnR>
                    <a:lnT>
                      <a:noFill/>
                    </a:lnT>
                    <a:lnB>
                      <a:noFill/>
                    </a:lnB>
                  </a:tcPr>
                </a:tc>
                <a:tc>
                  <a:txBody>
                    <a:bodyPr/>
                    <a:lstStyle/>
                    <a:p>
                      <a:pPr algn="r" fontAlgn="t"/>
                      <a:r>
                        <a:rPr lang="en-US" sz="800" b="1" i="0" u="none" strike="noStrike">
                          <a:solidFill>
                            <a:srgbClr val="FFFFFF"/>
                          </a:solidFill>
                          <a:effectLst/>
                          <a:latin typeface="+mn-lt"/>
                        </a:rPr>
                        <a:t>187.30</a:t>
                      </a:r>
                    </a:p>
                  </a:txBody>
                  <a:tcPr marL="6662" marR="6662" marT="6662" marB="0">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2548614504"/>
                  </a:ext>
                </a:extLst>
              </a:tr>
              <a:tr h="157048">
                <a:tc>
                  <a:txBody>
                    <a:bodyPr/>
                    <a:lstStyle/>
                    <a:p>
                      <a:pPr algn="ctr" fontAlgn="ctr"/>
                      <a:r>
                        <a:rPr lang="en-US" sz="800" b="1" i="0" u="none" strike="noStrike">
                          <a:solidFill>
                            <a:srgbClr val="000000"/>
                          </a:solidFill>
                          <a:effectLst/>
                          <a:latin typeface="+mn-lt"/>
                        </a:rPr>
                        <a:t> </a:t>
                      </a:r>
                    </a:p>
                  </a:txBody>
                  <a:tcPr marL="6662" marR="6662" marT="6662" marB="0" anchor="ctr">
                    <a:lnL w="6350" cap="flat" cmpd="sng" algn="ctr">
                      <a:solidFill>
                        <a:srgbClr val="000000"/>
                      </a:solidFill>
                      <a:prstDash val="dot"/>
                      <a:round/>
                      <a:headEnd type="none" w="med" len="med"/>
                      <a:tailEnd type="none" w="med" len="med"/>
                    </a:lnL>
                    <a:lnR>
                      <a:noFill/>
                    </a:lnR>
                    <a:lnT>
                      <a:noFill/>
                    </a:lnT>
                    <a:lnB w="12700" cap="flat" cmpd="sng" algn="ctr">
                      <a:solidFill>
                        <a:srgbClr val="EA8436"/>
                      </a:solidFill>
                      <a:prstDash val="solid"/>
                      <a:round/>
                      <a:headEnd type="none" w="med" len="med"/>
                      <a:tailEnd type="none" w="med" len="med"/>
                    </a:lnB>
                  </a:tcPr>
                </a:tc>
                <a:tc>
                  <a:txBody>
                    <a:bodyPr/>
                    <a:lstStyle/>
                    <a:p>
                      <a:pPr algn="l" fontAlgn="t"/>
                      <a:r>
                        <a:rPr lang="en-US" sz="800" b="0" i="0" u="none" strike="noStrike">
                          <a:solidFill>
                            <a:srgbClr val="000000"/>
                          </a:solidFill>
                          <a:effectLst/>
                          <a:latin typeface="+mn-lt"/>
                        </a:rPr>
                        <a:t> </a:t>
                      </a:r>
                    </a:p>
                  </a:txBody>
                  <a:tcPr marL="6662" marR="6662" marT="6662" marB="0">
                    <a:lnL>
                      <a:noFill/>
                    </a:lnL>
                    <a:lnR>
                      <a:noFill/>
                    </a:lnR>
                    <a:lnT>
                      <a:noFill/>
                    </a:lnT>
                    <a:lnB w="12700" cap="flat" cmpd="sng" algn="ctr">
                      <a:solidFill>
                        <a:srgbClr val="EA8436"/>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mn-lt"/>
                        </a:rPr>
                        <a:t> </a:t>
                      </a:r>
                    </a:p>
                  </a:txBody>
                  <a:tcPr marL="6662" marR="6662" marT="6662" marB="0" anchor="b">
                    <a:lnL>
                      <a:noFill/>
                    </a:lnL>
                    <a:lnR>
                      <a:noFill/>
                    </a:lnR>
                    <a:lnT>
                      <a:noFill/>
                    </a:lnT>
                    <a:lnB w="12700" cap="flat" cmpd="sng" algn="ctr">
                      <a:solidFill>
                        <a:srgbClr val="EA8436"/>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mn-lt"/>
                        </a:rPr>
                        <a:t> </a:t>
                      </a:r>
                    </a:p>
                  </a:txBody>
                  <a:tcPr marL="6662" marR="6662" marT="6662" marB="0" anchor="b">
                    <a:lnL>
                      <a:noFill/>
                    </a:lnL>
                    <a:lnR>
                      <a:noFill/>
                    </a:lnR>
                    <a:lnT>
                      <a:noFill/>
                    </a:lnT>
                    <a:lnB w="12700" cap="flat" cmpd="sng" algn="ctr">
                      <a:solidFill>
                        <a:srgbClr val="EA8436"/>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mn-lt"/>
                        </a:rPr>
                        <a:t> </a:t>
                      </a:r>
                    </a:p>
                  </a:txBody>
                  <a:tcPr marL="6662" marR="6662" marT="6662" marB="0" anchor="b">
                    <a:lnL>
                      <a:noFill/>
                    </a:lnL>
                    <a:lnR>
                      <a:noFill/>
                    </a:lnR>
                    <a:lnT>
                      <a:noFill/>
                    </a:lnT>
                    <a:lnB w="12700" cap="flat" cmpd="sng" algn="ctr">
                      <a:solidFill>
                        <a:srgbClr val="EA8436"/>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mn-lt"/>
                        </a:rPr>
                        <a:t> </a:t>
                      </a:r>
                    </a:p>
                  </a:txBody>
                  <a:tcPr marL="6662" marR="6662" marT="6662" marB="0" anchor="b">
                    <a:lnL>
                      <a:noFill/>
                    </a:lnL>
                    <a:lnR>
                      <a:noFill/>
                    </a:lnR>
                    <a:lnT>
                      <a:noFill/>
                    </a:lnT>
                    <a:lnB w="12700" cap="flat" cmpd="sng" algn="ctr">
                      <a:solidFill>
                        <a:srgbClr val="EA8436"/>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mn-lt"/>
                        </a:rPr>
                        <a:t> </a:t>
                      </a:r>
                    </a:p>
                  </a:txBody>
                  <a:tcPr marL="6662" marR="6662" marT="6662" marB="0" anchor="b">
                    <a:lnL>
                      <a:noFill/>
                    </a:lnL>
                    <a:lnR>
                      <a:noFill/>
                    </a:lnR>
                    <a:lnT>
                      <a:noFill/>
                    </a:lnT>
                    <a:lnB w="12700" cap="flat" cmpd="sng" algn="ctr">
                      <a:solidFill>
                        <a:srgbClr val="EA8436"/>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mn-lt"/>
                        </a:rPr>
                        <a:t> </a:t>
                      </a:r>
                    </a:p>
                  </a:txBody>
                  <a:tcPr marL="6662" marR="6662" marT="6662" marB="0" anchor="b">
                    <a:lnL>
                      <a:noFill/>
                    </a:lnL>
                    <a:lnR>
                      <a:noFill/>
                    </a:lnR>
                    <a:lnT>
                      <a:noFill/>
                    </a:lnT>
                    <a:lnB w="12700" cap="flat" cmpd="sng" algn="ctr">
                      <a:solidFill>
                        <a:srgbClr val="EA8436"/>
                      </a:solidFill>
                      <a:prstDash val="solid"/>
                      <a:round/>
                      <a:headEnd type="none" w="med" len="med"/>
                      <a:tailEnd type="none" w="med" len="med"/>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w="12700" cap="flat" cmpd="sng" algn="ctr">
                      <a:solidFill>
                        <a:srgbClr val="EA8436"/>
                      </a:solidFill>
                      <a:prstDash val="solid"/>
                      <a:round/>
                      <a:headEnd type="none" w="med" len="med"/>
                      <a:tailEnd type="none" w="med" len="med"/>
                    </a:lnB>
                    <a:solidFill>
                      <a:srgbClr val="00B3E3"/>
                    </a:solidFill>
                  </a:tcPr>
                </a:tc>
                <a:extLst>
                  <a:ext uri="{0D108BD9-81ED-4DB2-BD59-A6C34878D82A}">
                    <a16:rowId xmlns:a16="http://schemas.microsoft.com/office/drawing/2014/main" val="1408279861"/>
                  </a:ext>
                </a:extLst>
              </a:tr>
              <a:tr h="157048">
                <a:tc>
                  <a:txBody>
                    <a:bodyPr/>
                    <a:lstStyle/>
                    <a:p>
                      <a:pPr algn="ctr" fontAlgn="ctr"/>
                      <a:r>
                        <a:rPr lang="en-US" sz="800" b="1" i="0" u="none" strike="noStrike">
                          <a:solidFill>
                            <a:srgbClr val="000000"/>
                          </a:solidFill>
                          <a:effectLst/>
                          <a:latin typeface="+mn-lt"/>
                        </a:rPr>
                        <a:t> </a:t>
                      </a:r>
                    </a:p>
                  </a:txBody>
                  <a:tcPr marL="6662" marR="6662" marT="6662" marB="0" anchor="ctr">
                    <a:lnL w="6350" cap="flat" cmpd="sng" algn="ctr">
                      <a:solidFill>
                        <a:srgbClr val="000000"/>
                      </a:solidFill>
                      <a:prstDash val="dot"/>
                      <a:round/>
                      <a:headEnd type="none" w="med" len="med"/>
                      <a:tailEnd type="none" w="med" len="med"/>
                    </a:lnL>
                    <a:lnR>
                      <a:noFill/>
                    </a:lnR>
                    <a:lnT w="12700" cap="flat" cmpd="sng" algn="ctr">
                      <a:solidFill>
                        <a:srgbClr val="EA8436"/>
                      </a:solidFill>
                      <a:prstDash val="solid"/>
                      <a:round/>
                      <a:headEnd type="none" w="med" len="med"/>
                      <a:tailEnd type="none" w="med" len="med"/>
                    </a:lnT>
                    <a:lnB>
                      <a:noFill/>
                    </a:lnB>
                  </a:tcPr>
                </a:tc>
                <a:tc>
                  <a:txBody>
                    <a:bodyPr/>
                    <a:lstStyle/>
                    <a:p>
                      <a:pPr algn="l" fontAlgn="t"/>
                      <a:endParaRPr lang="en-US" sz="800" b="0" i="0" u="none" strike="noStrike">
                        <a:solidFill>
                          <a:srgbClr val="000000"/>
                        </a:solidFill>
                        <a:effectLst/>
                        <a:latin typeface="+mn-lt"/>
                      </a:endParaRPr>
                    </a:p>
                  </a:txBody>
                  <a:tcPr marL="6662" marR="6662" marT="6662" marB="0">
                    <a:lnL>
                      <a:noFill/>
                    </a:lnL>
                    <a:lnR>
                      <a:noFill/>
                    </a:lnR>
                    <a:lnT w="12700" cap="flat" cmpd="sng" algn="ctr">
                      <a:solidFill>
                        <a:srgbClr val="EA8436"/>
                      </a:solidFill>
                      <a:prstDash val="solid"/>
                      <a:round/>
                      <a:headEnd type="none" w="med" len="med"/>
                      <a:tailEnd type="none" w="med" len="med"/>
                    </a:lnT>
                    <a:lnB>
                      <a:noFill/>
                    </a:lnB>
                  </a:tcPr>
                </a:tc>
                <a:tc>
                  <a:txBody>
                    <a:bodyPr/>
                    <a:lstStyle/>
                    <a:p>
                      <a:pPr algn="r" fontAlgn="b"/>
                      <a:endParaRPr lang="en-US" sz="800" b="0" i="0" u="none" strike="noStrike">
                        <a:solidFill>
                          <a:srgbClr val="000000"/>
                        </a:solidFill>
                        <a:effectLst/>
                        <a:latin typeface="+mn-lt"/>
                      </a:endParaRPr>
                    </a:p>
                  </a:txBody>
                  <a:tcPr marL="6662" marR="6662" marT="6662" marB="0" anchor="b">
                    <a:lnL>
                      <a:noFill/>
                    </a:lnL>
                    <a:lnR>
                      <a:noFill/>
                    </a:lnR>
                    <a:lnT w="12700" cap="flat" cmpd="sng" algn="ctr">
                      <a:solidFill>
                        <a:srgbClr val="EA8436"/>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12700" cap="flat" cmpd="sng" algn="ctr">
                      <a:solidFill>
                        <a:srgbClr val="EA8436"/>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12700" cap="flat" cmpd="sng" algn="ctr">
                      <a:solidFill>
                        <a:srgbClr val="EA8436"/>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12700" cap="flat" cmpd="sng" algn="ctr">
                      <a:solidFill>
                        <a:srgbClr val="EA8436"/>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12700" cap="flat" cmpd="sng" algn="ctr">
                      <a:solidFill>
                        <a:srgbClr val="EA8436"/>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12700" cap="flat" cmpd="sng" algn="ctr">
                      <a:solidFill>
                        <a:srgbClr val="EA8436"/>
                      </a:solidFill>
                      <a:prstDash val="solid"/>
                      <a:round/>
                      <a:headEnd type="none" w="med" len="med"/>
                      <a:tailEnd type="none" w="med" len="med"/>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w="12700" cap="flat" cmpd="sng" algn="ctr">
                      <a:solidFill>
                        <a:srgbClr val="EA8436"/>
                      </a:solidFill>
                      <a:prstDash val="solid"/>
                      <a:round/>
                      <a:headEnd type="none" w="med" len="med"/>
                      <a:tailEnd type="none" w="med" len="med"/>
                    </a:lnT>
                    <a:lnB>
                      <a:noFill/>
                    </a:lnB>
                    <a:solidFill>
                      <a:srgbClr val="00B3E3"/>
                    </a:solidFill>
                  </a:tcPr>
                </a:tc>
                <a:extLst>
                  <a:ext uri="{0D108BD9-81ED-4DB2-BD59-A6C34878D82A}">
                    <a16:rowId xmlns:a16="http://schemas.microsoft.com/office/drawing/2014/main" val="3761315024"/>
                  </a:ext>
                </a:extLst>
              </a:tr>
              <a:tr h="157048">
                <a:tc rowSpan="10">
                  <a:txBody>
                    <a:bodyPr/>
                    <a:lstStyle/>
                    <a:p>
                      <a:pPr algn="ctr" fontAlgn="ctr"/>
                      <a:r>
                        <a:rPr lang="en-US" sz="800" b="1" i="0" u="none" strike="noStrike">
                          <a:solidFill>
                            <a:srgbClr val="FFFFFF"/>
                          </a:solidFill>
                          <a:effectLst/>
                          <a:latin typeface="+mn-lt"/>
                        </a:rPr>
                        <a:t>High</a:t>
                      </a:r>
                    </a:p>
                  </a:txBody>
                  <a:tcPr marL="6662" marR="6662" marT="6662" marB="0" anchor="ctr">
                    <a:lnL w="6350" cap="flat" cmpd="sng" algn="ctr">
                      <a:solidFill>
                        <a:srgbClr val="000000"/>
                      </a:solidFill>
                      <a:prstDash val="dot"/>
                      <a:round/>
                      <a:headEnd type="none" w="med" len="med"/>
                      <a:tailEnd type="none" w="med" len="med"/>
                    </a:lnL>
                    <a:lnR>
                      <a:noFill/>
                    </a:lnR>
                    <a:lnT>
                      <a:noFill/>
                    </a:lnT>
                    <a:lnB>
                      <a:noFill/>
                    </a:lnB>
                    <a:solidFill>
                      <a:srgbClr val="EEA874"/>
                    </a:solidFill>
                  </a:tcPr>
                </a:tc>
                <a:tc>
                  <a:txBody>
                    <a:bodyPr/>
                    <a:lstStyle/>
                    <a:p>
                      <a:pPr algn="l" fontAlgn="t"/>
                      <a:r>
                        <a:rPr lang="en-US" sz="800" b="0" i="0" u="none" strike="noStrike">
                          <a:solidFill>
                            <a:srgbClr val="000000"/>
                          </a:solidFill>
                          <a:effectLst/>
                          <a:latin typeface="+mn-lt"/>
                        </a:rPr>
                        <a:t>WACC</a:t>
                      </a:r>
                    </a:p>
                  </a:txBody>
                  <a:tcPr marL="6662" marR="6662" marT="6662" marB="0">
                    <a:lnL>
                      <a:noFill/>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en-US" sz="800" b="0" i="0" u="none" strike="noStrike">
                          <a:solidFill>
                            <a:srgbClr val="000000"/>
                          </a:solidFill>
                          <a:effectLst/>
                          <a:latin typeface="+mn-lt"/>
                        </a:rPr>
                        <a:t>6.02%</a:t>
                      </a:r>
                    </a:p>
                  </a:txBody>
                  <a:tcPr marL="6662" marR="6662" marT="666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endParaRPr lang="en-US" sz="800" b="0" i="0" u="none" strike="noStrike">
                        <a:solidFill>
                          <a:srgbClr val="000000"/>
                        </a:solidFill>
                        <a:effectLst/>
                        <a:latin typeface="+mn-lt"/>
                      </a:endParaRPr>
                    </a:p>
                  </a:txBody>
                  <a:tcPr marL="6662" marR="6662" marT="666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725408446"/>
                  </a:ext>
                </a:extLst>
              </a:tr>
              <a:tr h="307518">
                <a:tc vMerge="1">
                  <a:txBody>
                    <a:bodyPr/>
                    <a:lstStyle/>
                    <a:p>
                      <a:endParaRPr lang="en-US"/>
                    </a:p>
                  </a:txBody>
                  <a:tcPr/>
                </a:tc>
                <a:tc>
                  <a:txBody>
                    <a:bodyPr/>
                    <a:lstStyle/>
                    <a:p>
                      <a:pPr algn="l" fontAlgn="t"/>
                      <a:r>
                        <a:rPr lang="en-US" sz="800" b="0" i="0" u="none" strike="noStrike">
                          <a:solidFill>
                            <a:srgbClr val="000000"/>
                          </a:solidFill>
                          <a:effectLst/>
                          <a:latin typeface="+mn-lt"/>
                        </a:rPr>
                        <a:t>Long-term growth rate</a:t>
                      </a:r>
                    </a:p>
                  </a:txBody>
                  <a:tcPr marL="6662" marR="6662" marT="6662" marB="0">
                    <a:lnL>
                      <a:noFill/>
                    </a:lnL>
                    <a:lnR w="6350" cap="flat" cmpd="sng" algn="ctr">
                      <a:solidFill>
                        <a:srgbClr val="000000"/>
                      </a:solidFill>
                      <a:prstDash val="dot"/>
                      <a:round/>
                      <a:headEnd type="none" w="med" len="med"/>
                      <a:tailEnd type="none" w="med" len="med"/>
                    </a:lnR>
                    <a:lnT>
                      <a:noFill/>
                    </a:lnT>
                    <a:lnB>
                      <a:noFill/>
                    </a:lnB>
                  </a:tcPr>
                </a:tc>
                <a:tc>
                  <a:txBody>
                    <a:bodyPr/>
                    <a:lstStyle/>
                    <a:p>
                      <a:pPr algn="r" fontAlgn="b"/>
                      <a:r>
                        <a:rPr lang="en-US" sz="800" b="0" i="0" u="none" strike="noStrike">
                          <a:solidFill>
                            <a:srgbClr val="000000"/>
                          </a:solidFill>
                          <a:effectLst/>
                          <a:latin typeface="+mn-lt"/>
                        </a:rPr>
                        <a:t>3.0%</a:t>
                      </a:r>
                    </a:p>
                  </a:txBody>
                  <a:tcPr marL="6662" marR="6662" marT="6662"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endParaRPr lang="en-US" sz="800" b="0" i="0" u="none" strike="noStrike">
                        <a:solidFill>
                          <a:srgbClr val="000000"/>
                        </a:solidFill>
                        <a:effectLst/>
                        <a:latin typeface="+mn-lt"/>
                      </a:endParaRPr>
                    </a:p>
                  </a:txBody>
                  <a:tcPr marL="6662" marR="6662" marT="666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1800827543"/>
                  </a:ext>
                </a:extLst>
              </a:tr>
              <a:tr h="157048">
                <a:tc vMerge="1">
                  <a:txBody>
                    <a:bodyPr/>
                    <a:lstStyle/>
                    <a:p>
                      <a:endParaRPr lang="en-US"/>
                    </a:p>
                  </a:txBody>
                  <a:tcPr/>
                </a:tc>
                <a:tc>
                  <a:txBody>
                    <a:bodyPr/>
                    <a:lstStyle/>
                    <a:p>
                      <a:pPr algn="l" fontAlgn="b"/>
                      <a:r>
                        <a:rPr lang="en-US" sz="800" b="0" i="0" u="none" strike="noStrike">
                          <a:solidFill>
                            <a:srgbClr val="000000"/>
                          </a:solidFill>
                          <a:effectLst/>
                          <a:latin typeface="+mn-lt"/>
                        </a:rPr>
                        <a:t>Terminal value</a:t>
                      </a:r>
                    </a:p>
                  </a:txBody>
                  <a:tcPr marL="6662" marR="6662" marT="6662" marB="0" anchor="b">
                    <a:lnL>
                      <a:noFill/>
                    </a:lnL>
                    <a:lnR>
                      <a:noFill/>
                    </a:lnR>
                    <a:lnT>
                      <a:noFill/>
                    </a:lnT>
                    <a:lnB>
                      <a:noFill/>
                    </a:lnB>
                  </a:tcPr>
                </a:tc>
                <a:tc>
                  <a:txBody>
                    <a:bodyPr/>
                    <a:lstStyle/>
                    <a:p>
                      <a:pPr algn="r"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r" fontAlgn="b"/>
                      <a:r>
                        <a:rPr lang="en-US" sz="800" b="0" i="0" u="none" strike="noStrike">
                          <a:solidFill>
                            <a:srgbClr val="FFFFFF"/>
                          </a:solidFill>
                          <a:effectLst/>
                          <a:latin typeface="+mn-lt"/>
                        </a:rPr>
                        <a:t>128,882</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2001108354"/>
                  </a:ext>
                </a:extLst>
              </a:tr>
              <a:tr h="157048">
                <a:tc vMerge="1">
                  <a:txBody>
                    <a:bodyPr/>
                    <a:lstStyle/>
                    <a:p>
                      <a:endParaRPr lang="en-US"/>
                    </a:p>
                  </a:txBody>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r"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2566319303"/>
                  </a:ext>
                </a:extLst>
              </a:tr>
              <a:tr h="157048">
                <a:tc vMerge="1">
                  <a:txBody>
                    <a:bodyPr/>
                    <a:lstStyle/>
                    <a:p>
                      <a:endParaRPr lang="en-US"/>
                    </a:p>
                  </a:txBody>
                  <a:tcPr/>
                </a:tc>
                <a:tc gridSpan="2">
                  <a:txBody>
                    <a:bodyPr/>
                    <a:lstStyle/>
                    <a:p>
                      <a:pPr algn="l" fontAlgn="t"/>
                      <a:r>
                        <a:rPr lang="en-US" sz="800" b="0" i="0" u="none" strike="noStrike">
                          <a:solidFill>
                            <a:srgbClr val="000000"/>
                          </a:solidFill>
                          <a:effectLst/>
                          <a:latin typeface="+mn-lt"/>
                        </a:rPr>
                        <a:t>Present value of FCF</a:t>
                      </a:r>
                    </a:p>
                  </a:txBody>
                  <a:tcPr marL="6662" marR="6662" marT="6662" marB="0">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r" fontAlgn="t"/>
                      <a:r>
                        <a:rPr lang="en-US" sz="800" b="0" i="0" u="none" strike="noStrike">
                          <a:solidFill>
                            <a:srgbClr val="000000"/>
                          </a:solidFill>
                          <a:effectLst/>
                          <a:latin typeface="+mn-lt"/>
                        </a:rPr>
                        <a:t>2,911</a:t>
                      </a:r>
                    </a:p>
                  </a:txBody>
                  <a:tcPr marL="6662" marR="6662" marT="6662"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n-US" sz="800" b="0" i="0" u="none" strike="noStrike">
                          <a:solidFill>
                            <a:srgbClr val="000000"/>
                          </a:solidFill>
                          <a:effectLst/>
                          <a:latin typeface="+mn-lt"/>
                        </a:rPr>
                        <a:t>2,762</a:t>
                      </a:r>
                    </a:p>
                  </a:txBody>
                  <a:tcPr marL="6662" marR="6662" marT="6662"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n-US" sz="800" b="0" i="0" u="none" strike="noStrike">
                          <a:solidFill>
                            <a:srgbClr val="000000"/>
                          </a:solidFill>
                          <a:effectLst/>
                          <a:latin typeface="+mn-lt"/>
                        </a:rPr>
                        <a:t>3,045</a:t>
                      </a:r>
                    </a:p>
                  </a:txBody>
                  <a:tcPr marL="6662" marR="6662" marT="6662"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n-US" sz="800" b="0" i="0" u="none" strike="noStrike">
                          <a:solidFill>
                            <a:srgbClr val="000000"/>
                          </a:solidFill>
                          <a:effectLst/>
                          <a:latin typeface="+mn-lt"/>
                        </a:rPr>
                        <a:t>3,628</a:t>
                      </a:r>
                    </a:p>
                  </a:txBody>
                  <a:tcPr marL="6662" marR="6662" marT="6662"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n-US" sz="800" b="0" i="0" u="none" strike="noStrike">
                          <a:solidFill>
                            <a:srgbClr val="000000"/>
                          </a:solidFill>
                          <a:effectLst/>
                          <a:latin typeface="+mn-lt"/>
                        </a:rPr>
                        <a:t>2,843</a:t>
                      </a:r>
                    </a:p>
                  </a:txBody>
                  <a:tcPr marL="6662" marR="6662" marT="6662"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t"/>
                      <a:r>
                        <a:rPr lang="en-US" sz="800" b="0" i="0" u="none" strike="noStrike">
                          <a:solidFill>
                            <a:srgbClr val="FFFFFF"/>
                          </a:solidFill>
                          <a:effectLst/>
                          <a:latin typeface="+mn-lt"/>
                        </a:rPr>
                        <a:t>96,211</a:t>
                      </a:r>
                    </a:p>
                  </a:txBody>
                  <a:tcPr marL="6662" marR="6662" marT="6662" marB="0">
                    <a:lnL>
                      <a:noFill/>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B3E3"/>
                    </a:solidFill>
                  </a:tcPr>
                </a:tc>
                <a:extLst>
                  <a:ext uri="{0D108BD9-81ED-4DB2-BD59-A6C34878D82A}">
                    <a16:rowId xmlns:a16="http://schemas.microsoft.com/office/drawing/2014/main" val="253206839"/>
                  </a:ext>
                </a:extLst>
              </a:tr>
              <a:tr h="157048">
                <a:tc vMerge="1">
                  <a:txBody>
                    <a:bodyPr/>
                    <a:lstStyle/>
                    <a:p>
                      <a:endParaRPr lang="en-US"/>
                    </a:p>
                  </a:txBody>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B3E3"/>
                    </a:solidFill>
                  </a:tcPr>
                </a:tc>
                <a:extLst>
                  <a:ext uri="{0D108BD9-81ED-4DB2-BD59-A6C34878D82A}">
                    <a16:rowId xmlns:a16="http://schemas.microsoft.com/office/drawing/2014/main" val="2339642941"/>
                  </a:ext>
                </a:extLst>
              </a:tr>
              <a:tr h="307518">
                <a:tc vMerge="1">
                  <a:txBody>
                    <a:bodyPr/>
                    <a:lstStyle/>
                    <a:p>
                      <a:endParaRPr lang="en-US"/>
                    </a:p>
                  </a:txBody>
                  <a:tcPr/>
                </a:tc>
                <a:tc>
                  <a:txBody>
                    <a:bodyPr/>
                    <a:lstStyle/>
                    <a:p>
                      <a:pPr algn="l" fontAlgn="t"/>
                      <a:r>
                        <a:rPr lang="en-US" sz="800" b="1" i="0" u="none" strike="noStrike">
                          <a:solidFill>
                            <a:srgbClr val="000000"/>
                          </a:solidFill>
                          <a:effectLst/>
                          <a:latin typeface="+mn-lt"/>
                        </a:rPr>
                        <a:t>Enterprise value</a:t>
                      </a:r>
                    </a:p>
                  </a:txBody>
                  <a:tcPr marL="6662" marR="6662" marT="6662" marB="0">
                    <a:lnL>
                      <a:noFill/>
                    </a:lnL>
                    <a:lnR>
                      <a:noFill/>
                    </a:lnR>
                    <a:lnT>
                      <a:noFill/>
                    </a:lnT>
                    <a:lnB>
                      <a:noFill/>
                    </a:lnB>
                  </a:tcPr>
                </a:tc>
                <a:tc>
                  <a:txBody>
                    <a:bodyPr/>
                    <a:lstStyle/>
                    <a:p>
                      <a:pPr algn="r" fontAlgn="t"/>
                      <a:r>
                        <a:rPr lang="en-US" sz="800" b="1" i="0" u="none" strike="noStrike">
                          <a:solidFill>
                            <a:srgbClr val="EA8436"/>
                          </a:solidFill>
                          <a:effectLst/>
                          <a:latin typeface="+mn-lt"/>
                        </a:rPr>
                        <a:t>111,400</a:t>
                      </a:r>
                    </a:p>
                  </a:txBody>
                  <a:tcPr marL="6662" marR="6662" marT="6662" marB="0">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4015254115"/>
                  </a:ext>
                </a:extLst>
              </a:tr>
              <a:tr h="157048">
                <a:tc vMerge="1">
                  <a:txBody>
                    <a:bodyPr/>
                    <a:lstStyle/>
                    <a:p>
                      <a:endParaRPr lang="en-US"/>
                    </a:p>
                  </a:txBody>
                  <a:tcPr/>
                </a:tc>
                <a:tc>
                  <a:txBody>
                    <a:bodyPr/>
                    <a:lstStyle/>
                    <a:p>
                      <a:pPr algn="l" fontAlgn="t"/>
                      <a:r>
                        <a:rPr lang="en-US" sz="800" b="1" i="0" u="none" strike="noStrike">
                          <a:solidFill>
                            <a:srgbClr val="000000"/>
                          </a:solidFill>
                          <a:effectLst/>
                          <a:latin typeface="+mn-lt"/>
                        </a:rPr>
                        <a:t>Equity value</a:t>
                      </a:r>
                    </a:p>
                  </a:txBody>
                  <a:tcPr marL="6662" marR="6662" marT="6662" marB="0">
                    <a:lnL>
                      <a:noFill/>
                    </a:lnL>
                    <a:lnR>
                      <a:noFill/>
                    </a:lnR>
                    <a:lnT>
                      <a:noFill/>
                    </a:lnT>
                    <a:lnB>
                      <a:noFill/>
                    </a:lnB>
                  </a:tcPr>
                </a:tc>
                <a:tc>
                  <a:txBody>
                    <a:bodyPr/>
                    <a:lstStyle/>
                    <a:p>
                      <a:pPr algn="r" fontAlgn="t"/>
                      <a:r>
                        <a:rPr lang="en-US" sz="800" b="1" i="0" u="none" strike="noStrike">
                          <a:solidFill>
                            <a:srgbClr val="EA8436"/>
                          </a:solidFill>
                          <a:effectLst/>
                          <a:latin typeface="+mn-lt"/>
                        </a:rPr>
                        <a:t>98,586</a:t>
                      </a:r>
                    </a:p>
                  </a:txBody>
                  <a:tcPr marL="6662" marR="6662" marT="6662" marB="0">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3652766069"/>
                  </a:ext>
                </a:extLst>
              </a:tr>
              <a:tr h="157048">
                <a:tc vMerge="1">
                  <a:txBody>
                    <a:bodyPr/>
                    <a:lstStyle/>
                    <a:p>
                      <a:endParaRPr lang="en-US"/>
                    </a:p>
                  </a:txBody>
                  <a:tcPr/>
                </a:tc>
                <a:tc>
                  <a:txBody>
                    <a:bodyPr/>
                    <a:lstStyle/>
                    <a:p>
                      <a:pPr algn="l" fontAlgn="t"/>
                      <a:r>
                        <a:rPr lang="en-US" sz="800" b="1" i="0" u="none" strike="noStrike">
                          <a:solidFill>
                            <a:srgbClr val="000000"/>
                          </a:solidFill>
                          <a:effectLst/>
                          <a:latin typeface="+mn-lt"/>
                        </a:rPr>
                        <a:t>Fair price</a:t>
                      </a:r>
                    </a:p>
                  </a:txBody>
                  <a:tcPr marL="6662" marR="6662" marT="6662" marB="0">
                    <a:lnL>
                      <a:noFill/>
                    </a:lnL>
                    <a:lnR>
                      <a:noFill/>
                    </a:lnR>
                    <a:lnT>
                      <a:noFill/>
                    </a:lnT>
                    <a:lnB>
                      <a:noFill/>
                    </a:lnB>
                  </a:tcPr>
                </a:tc>
                <a:tc>
                  <a:txBody>
                    <a:bodyPr/>
                    <a:lstStyle/>
                    <a:p>
                      <a:pPr algn="r" fontAlgn="t"/>
                      <a:r>
                        <a:rPr lang="en-US" sz="800" b="1" i="0" u="none" strike="noStrike">
                          <a:solidFill>
                            <a:srgbClr val="EA8436"/>
                          </a:solidFill>
                          <a:effectLst/>
                          <a:latin typeface="+mn-lt"/>
                        </a:rPr>
                        <a:t>340.61</a:t>
                      </a:r>
                    </a:p>
                  </a:txBody>
                  <a:tcPr marL="6662" marR="6662" marT="6662" marB="0">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r>
                        <a:rPr lang="en-US" sz="800" b="0" i="0" u="none" strike="noStrike">
                          <a:solidFill>
                            <a:srgbClr val="FFFFFF"/>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solidFill>
                      <a:srgbClr val="00B3E3"/>
                    </a:solidFill>
                  </a:tcPr>
                </a:tc>
                <a:extLst>
                  <a:ext uri="{0D108BD9-81ED-4DB2-BD59-A6C34878D82A}">
                    <a16:rowId xmlns:a16="http://schemas.microsoft.com/office/drawing/2014/main" val="1584672314"/>
                  </a:ext>
                </a:extLst>
              </a:tr>
              <a:tr h="307518">
                <a:tc vMerge="1">
                  <a:txBody>
                    <a:bodyPr/>
                    <a:lstStyle/>
                    <a:p>
                      <a:endParaRPr lang="en-US"/>
                    </a:p>
                  </a:txBody>
                  <a:tcPr/>
                </a:tc>
                <a:tc>
                  <a:txBody>
                    <a:bodyPr/>
                    <a:lstStyle/>
                    <a:p>
                      <a:pPr algn="l" fontAlgn="b"/>
                      <a:r>
                        <a:rPr lang="en-US" sz="800" b="1" i="0" u="none" strike="noStrike">
                          <a:solidFill>
                            <a:srgbClr val="FFFFFF"/>
                          </a:solidFill>
                          <a:effectLst/>
                          <a:latin typeface="+mn-lt"/>
                        </a:rPr>
                        <a:t>Fair price (USD)</a:t>
                      </a:r>
                    </a:p>
                  </a:txBody>
                  <a:tcPr marL="6662" marR="6662" marT="6662" marB="0" anchor="b">
                    <a:lnL>
                      <a:noFill/>
                    </a:lnL>
                    <a:lnR>
                      <a:noFill/>
                    </a:lnR>
                    <a:lnT>
                      <a:noFill/>
                    </a:lnT>
                    <a:lnB>
                      <a:noFill/>
                    </a:lnB>
                  </a:tcPr>
                </a:tc>
                <a:tc>
                  <a:txBody>
                    <a:bodyPr/>
                    <a:lstStyle/>
                    <a:p>
                      <a:pPr algn="r" fontAlgn="t"/>
                      <a:r>
                        <a:rPr lang="en-US" sz="800" b="1" i="0" u="none" strike="noStrike">
                          <a:solidFill>
                            <a:srgbClr val="FFFFFF"/>
                          </a:solidFill>
                          <a:effectLst/>
                          <a:latin typeface="+mn-lt"/>
                        </a:rPr>
                        <a:t>340.61</a:t>
                      </a:r>
                    </a:p>
                  </a:txBody>
                  <a:tcPr marL="6662" marR="6662" marT="6662" marB="0">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r"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6662" marR="6662" marT="6662" marB="0" anchor="b">
                    <a:lnL>
                      <a:noFill/>
                    </a:lnL>
                    <a:lnR>
                      <a:noFill/>
                    </a:lnR>
                    <a:lnT>
                      <a:noFill/>
                    </a:lnT>
                    <a:lnB>
                      <a:noFill/>
                    </a:lnB>
                  </a:tcPr>
                </a:tc>
                <a:tc>
                  <a:txBody>
                    <a:bodyPr/>
                    <a:lstStyle/>
                    <a:p>
                      <a:pPr algn="l" fontAlgn="b"/>
                      <a:r>
                        <a:rPr lang="en-US" sz="800" b="0" i="0" u="none" strike="noStrike">
                          <a:solidFill>
                            <a:srgbClr val="000000"/>
                          </a:solidFill>
                          <a:effectLst/>
                          <a:latin typeface="+mn-lt"/>
                        </a:rPr>
                        <a:t> </a:t>
                      </a:r>
                    </a:p>
                  </a:txBody>
                  <a:tcPr marL="6662" marR="6662" marT="6662" marB="0" anchor="b">
                    <a:lnL>
                      <a:noFill/>
                    </a:lnL>
                    <a:lnR w="6350" cap="flat" cmpd="sng" algn="ctr">
                      <a:solidFill>
                        <a:srgbClr val="000000"/>
                      </a:solidFill>
                      <a:prstDash val="dot"/>
                      <a:round/>
                      <a:headEnd type="none" w="med" len="med"/>
                      <a:tailEnd type="none" w="med" len="med"/>
                    </a:lnR>
                    <a:lnT>
                      <a:noFill/>
                    </a:lnT>
                    <a:lnB>
                      <a:noFill/>
                    </a:lnB>
                  </a:tcPr>
                </a:tc>
                <a:extLst>
                  <a:ext uri="{0D108BD9-81ED-4DB2-BD59-A6C34878D82A}">
                    <a16:rowId xmlns:a16="http://schemas.microsoft.com/office/drawing/2014/main" val="3536960021"/>
                  </a:ext>
                </a:extLst>
              </a:tr>
            </a:tbl>
          </a:graphicData>
        </a:graphic>
      </p:graphicFrame>
      <p:graphicFrame>
        <p:nvGraphicFramePr>
          <p:cNvPr id="12" name="Table 11">
            <a:extLst>
              <a:ext uri="{FF2B5EF4-FFF2-40B4-BE49-F238E27FC236}">
                <a16:creationId xmlns:a16="http://schemas.microsoft.com/office/drawing/2014/main" id="{8399512A-707A-42D4-B56B-C4FF3084985D}"/>
              </a:ext>
            </a:extLst>
          </p:cNvPr>
          <p:cNvGraphicFramePr>
            <a:graphicFrameLocks noGrp="1"/>
          </p:cNvGraphicFramePr>
          <p:nvPr>
            <p:extLst>
              <p:ext uri="{D42A27DB-BD31-4B8C-83A1-F6EECF244321}">
                <p14:modId xmlns:p14="http://schemas.microsoft.com/office/powerpoint/2010/main" val="3667699390"/>
              </p:ext>
            </p:extLst>
          </p:nvPr>
        </p:nvGraphicFramePr>
        <p:xfrm>
          <a:off x="247784" y="1683230"/>
          <a:ext cx="5848215" cy="4801196"/>
        </p:xfrm>
        <a:graphic>
          <a:graphicData uri="http://schemas.openxmlformats.org/drawingml/2006/table">
            <a:tbl>
              <a:tblPr/>
              <a:tblGrid>
                <a:gridCol w="804517">
                  <a:extLst>
                    <a:ext uri="{9D8B030D-6E8A-4147-A177-3AD203B41FA5}">
                      <a16:colId xmlns:a16="http://schemas.microsoft.com/office/drawing/2014/main" val="2328405781"/>
                    </a:ext>
                  </a:extLst>
                </a:gridCol>
                <a:gridCol w="810705">
                  <a:extLst>
                    <a:ext uri="{9D8B030D-6E8A-4147-A177-3AD203B41FA5}">
                      <a16:colId xmlns:a16="http://schemas.microsoft.com/office/drawing/2014/main" val="3081242109"/>
                    </a:ext>
                  </a:extLst>
                </a:gridCol>
                <a:gridCol w="556973">
                  <a:extLst>
                    <a:ext uri="{9D8B030D-6E8A-4147-A177-3AD203B41FA5}">
                      <a16:colId xmlns:a16="http://schemas.microsoft.com/office/drawing/2014/main" val="2303471191"/>
                    </a:ext>
                  </a:extLst>
                </a:gridCol>
                <a:gridCol w="612670">
                  <a:extLst>
                    <a:ext uri="{9D8B030D-6E8A-4147-A177-3AD203B41FA5}">
                      <a16:colId xmlns:a16="http://schemas.microsoft.com/office/drawing/2014/main" val="3624668954"/>
                    </a:ext>
                  </a:extLst>
                </a:gridCol>
                <a:gridCol w="612670">
                  <a:extLst>
                    <a:ext uri="{9D8B030D-6E8A-4147-A177-3AD203B41FA5}">
                      <a16:colId xmlns:a16="http://schemas.microsoft.com/office/drawing/2014/main" val="2308048362"/>
                    </a:ext>
                  </a:extLst>
                </a:gridCol>
                <a:gridCol w="612670">
                  <a:extLst>
                    <a:ext uri="{9D8B030D-6E8A-4147-A177-3AD203B41FA5}">
                      <a16:colId xmlns:a16="http://schemas.microsoft.com/office/drawing/2014/main" val="1583051141"/>
                    </a:ext>
                  </a:extLst>
                </a:gridCol>
                <a:gridCol w="612670">
                  <a:extLst>
                    <a:ext uri="{9D8B030D-6E8A-4147-A177-3AD203B41FA5}">
                      <a16:colId xmlns:a16="http://schemas.microsoft.com/office/drawing/2014/main" val="1263208478"/>
                    </a:ext>
                  </a:extLst>
                </a:gridCol>
                <a:gridCol w="612670">
                  <a:extLst>
                    <a:ext uri="{9D8B030D-6E8A-4147-A177-3AD203B41FA5}">
                      <a16:colId xmlns:a16="http://schemas.microsoft.com/office/drawing/2014/main" val="1350144102"/>
                    </a:ext>
                  </a:extLst>
                </a:gridCol>
                <a:gridCol w="612670">
                  <a:extLst>
                    <a:ext uri="{9D8B030D-6E8A-4147-A177-3AD203B41FA5}">
                      <a16:colId xmlns:a16="http://schemas.microsoft.com/office/drawing/2014/main" val="605102082"/>
                    </a:ext>
                  </a:extLst>
                </a:gridCol>
              </a:tblGrid>
              <a:tr h="170782">
                <a:tc>
                  <a:txBody>
                    <a:bodyPr/>
                    <a:lstStyle/>
                    <a:p>
                      <a:pPr algn="l" fontAlgn="ctr"/>
                      <a:r>
                        <a:rPr lang="en-US" sz="700" b="0" i="1" u="none" strike="noStrike">
                          <a:solidFill>
                            <a:srgbClr val="000000"/>
                          </a:solidFill>
                          <a:effectLst/>
                          <a:latin typeface="+mn-lt"/>
                        </a:rPr>
                        <a:t>(USD in millions)</a:t>
                      </a:r>
                    </a:p>
                  </a:txBody>
                  <a:tcPr marL="5322" marR="5322" marT="5322" marB="0" anchor="ctr">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 </a:t>
                      </a:r>
                    </a:p>
                  </a:txBody>
                  <a:tcPr marL="5322" marR="5322" marT="5322" marB="0">
                    <a:lnL>
                      <a:noFill/>
                    </a:lnL>
                    <a:lnR>
                      <a:noFill/>
                    </a:lnR>
                    <a:lnT>
                      <a:noFill/>
                    </a:lnT>
                    <a:lnB>
                      <a:noFill/>
                    </a:lnB>
                    <a:solidFill>
                      <a:srgbClr val="FFFFFF"/>
                    </a:solidFill>
                  </a:tcPr>
                </a:tc>
                <a:tc>
                  <a:txBody>
                    <a:bodyPr/>
                    <a:lstStyle/>
                    <a:p>
                      <a:pPr algn="ctr" fontAlgn="t"/>
                      <a:r>
                        <a:rPr lang="en-US" sz="800" b="1" i="0" u="none" strike="noStrike">
                          <a:solidFill>
                            <a:srgbClr val="EA8436"/>
                          </a:solidFill>
                          <a:effectLst/>
                          <a:latin typeface="+mn-lt"/>
                        </a:rPr>
                        <a:t> </a:t>
                      </a:r>
                    </a:p>
                  </a:txBody>
                  <a:tcPr marL="5322" marR="5322" marT="5322" marB="0">
                    <a:lnL>
                      <a:noFill/>
                    </a:lnL>
                    <a:lnR>
                      <a:noFill/>
                    </a:lnR>
                    <a:lnT>
                      <a:noFill/>
                    </a:lnT>
                    <a:lnB>
                      <a:noFill/>
                    </a:lnB>
                    <a:solidFill>
                      <a:srgbClr val="FFFFFF"/>
                    </a:solidFill>
                  </a:tcPr>
                </a:tc>
                <a:tc gridSpan="5">
                  <a:txBody>
                    <a:bodyPr/>
                    <a:lstStyle/>
                    <a:p>
                      <a:pPr algn="ctr" fontAlgn="t"/>
                      <a:r>
                        <a:rPr lang="en-US" sz="800" b="1" i="0" u="none" strike="noStrike">
                          <a:solidFill>
                            <a:srgbClr val="EA8436"/>
                          </a:solidFill>
                          <a:effectLst/>
                          <a:latin typeface="+mn-lt"/>
                        </a:rPr>
                        <a:t>Projections</a:t>
                      </a:r>
                    </a:p>
                  </a:txBody>
                  <a:tcPr marL="5322" marR="5322" marT="5322" marB="0">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extLst>
                  <a:ext uri="{0D108BD9-81ED-4DB2-BD59-A6C34878D82A}">
                    <a16:rowId xmlns:a16="http://schemas.microsoft.com/office/drawing/2014/main" val="1520105587"/>
                  </a:ext>
                </a:extLst>
              </a:tr>
              <a:tr h="138166">
                <a:tc>
                  <a:txBody>
                    <a:bodyPr/>
                    <a:lstStyle/>
                    <a:p>
                      <a:pPr algn="r" fontAlgn="b"/>
                      <a:r>
                        <a:rPr lang="en-US" sz="800" b="1" i="0" u="none" strike="noStrike">
                          <a:solidFill>
                            <a:srgbClr val="373545"/>
                          </a:solidFill>
                          <a:effectLst/>
                          <a:latin typeface="+mn-lt"/>
                        </a:rPr>
                        <a:t> </a:t>
                      </a:r>
                    </a:p>
                  </a:txBody>
                  <a:tcPr marL="5322" marR="5322" marT="5322"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800" b="1" i="0" u="none" strike="noStrike">
                          <a:solidFill>
                            <a:srgbClr val="373545"/>
                          </a:solidFill>
                          <a:effectLst/>
                          <a:latin typeface="+mn-lt"/>
                        </a:rPr>
                        <a:t> </a:t>
                      </a:r>
                    </a:p>
                  </a:txBody>
                  <a:tcPr marL="5322" marR="5322" marT="5322"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800" b="1" i="0" u="none" strike="noStrike">
                          <a:solidFill>
                            <a:srgbClr val="373545"/>
                          </a:solidFill>
                          <a:effectLst/>
                          <a:latin typeface="+mn-lt"/>
                        </a:rPr>
                        <a:t> </a:t>
                      </a:r>
                    </a:p>
                  </a:txBody>
                  <a:tcPr marL="5322" marR="5322" marT="5322"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800" b="1" i="0" u="none" strike="noStrike">
                          <a:solidFill>
                            <a:srgbClr val="373545"/>
                          </a:solidFill>
                          <a:effectLst/>
                          <a:latin typeface="+mn-lt"/>
                        </a:rPr>
                        <a:t>FY25</a:t>
                      </a:r>
                    </a:p>
                  </a:txBody>
                  <a:tcPr marL="5322" marR="5322" marT="5322"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800" b="1" i="0" u="none" strike="noStrike">
                          <a:solidFill>
                            <a:srgbClr val="373545"/>
                          </a:solidFill>
                          <a:effectLst/>
                          <a:latin typeface="+mn-lt"/>
                        </a:rPr>
                        <a:t>FY26</a:t>
                      </a:r>
                    </a:p>
                  </a:txBody>
                  <a:tcPr marL="5322" marR="5322" marT="5322"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800" b="1" i="0" u="none" strike="noStrike">
                          <a:solidFill>
                            <a:srgbClr val="373545"/>
                          </a:solidFill>
                          <a:effectLst/>
                          <a:latin typeface="+mn-lt"/>
                        </a:rPr>
                        <a:t>FY27</a:t>
                      </a:r>
                    </a:p>
                  </a:txBody>
                  <a:tcPr marL="5322" marR="5322" marT="5322"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800" b="1" i="0" u="none" strike="noStrike">
                          <a:solidFill>
                            <a:srgbClr val="373545"/>
                          </a:solidFill>
                          <a:effectLst/>
                          <a:latin typeface="+mn-lt"/>
                        </a:rPr>
                        <a:t>FY28</a:t>
                      </a:r>
                    </a:p>
                  </a:txBody>
                  <a:tcPr marL="5322" marR="5322" marT="5322"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800" b="1" i="0" u="none" strike="noStrike">
                          <a:solidFill>
                            <a:srgbClr val="373545"/>
                          </a:solidFill>
                          <a:effectLst/>
                          <a:latin typeface="+mn-lt"/>
                        </a:rPr>
                        <a:t>FY29</a:t>
                      </a:r>
                    </a:p>
                  </a:txBody>
                  <a:tcPr marL="5322" marR="5322" marT="5322"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800" b="1" i="0" u="none" strike="noStrike">
                          <a:solidFill>
                            <a:srgbClr val="FFFFFF"/>
                          </a:solidFill>
                          <a:effectLst/>
                          <a:latin typeface="+mn-lt"/>
                        </a:rPr>
                        <a:t>Terminal</a:t>
                      </a:r>
                    </a:p>
                  </a:txBody>
                  <a:tcPr marL="5322" marR="5322" marT="5322" marB="0" anchor="b">
                    <a:lnL>
                      <a:noFill/>
                    </a:lnL>
                    <a:lnR>
                      <a:noFill/>
                    </a:lnR>
                    <a:lnT>
                      <a:noFill/>
                    </a:lnT>
                    <a:lnB w="12700" cap="flat" cmpd="sng" algn="ctr">
                      <a:solidFill>
                        <a:srgbClr val="EA8436"/>
                      </a:solidFill>
                      <a:prstDash val="solid"/>
                      <a:round/>
                      <a:headEnd type="none" w="med" len="med"/>
                      <a:tailEnd type="none" w="med" len="med"/>
                    </a:lnB>
                    <a:solidFill>
                      <a:srgbClr val="00B3E3"/>
                    </a:solidFill>
                  </a:tcPr>
                </a:tc>
                <a:extLst>
                  <a:ext uri="{0D108BD9-81ED-4DB2-BD59-A6C34878D82A}">
                    <a16:rowId xmlns:a16="http://schemas.microsoft.com/office/drawing/2014/main" val="2769366935"/>
                  </a:ext>
                </a:extLst>
              </a:tr>
              <a:tr h="138166">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ctr" fontAlgn="t"/>
                      <a:r>
                        <a:rPr lang="en-US" sz="800" b="0" i="0" u="none" strike="noStrike">
                          <a:solidFill>
                            <a:srgbClr val="FFFFFF"/>
                          </a:solidFill>
                          <a:effectLst/>
                          <a:latin typeface="+mn-lt"/>
                        </a:rPr>
                        <a:t> </a:t>
                      </a:r>
                    </a:p>
                  </a:txBody>
                  <a:tcPr marL="5322" marR="5322" marT="5322" marB="0">
                    <a:lnL>
                      <a:noFill/>
                    </a:lnL>
                    <a:lnR>
                      <a:noFill/>
                    </a:lnR>
                    <a:lnT w="12700" cap="flat" cmpd="sng" algn="ctr">
                      <a:solidFill>
                        <a:srgbClr val="EA8436"/>
                      </a:solidFill>
                      <a:prstDash val="solid"/>
                      <a:round/>
                      <a:headEnd type="none" w="med" len="med"/>
                      <a:tailEnd type="none" w="med" len="med"/>
                    </a:lnT>
                    <a:lnB>
                      <a:noFill/>
                    </a:lnB>
                    <a:solidFill>
                      <a:srgbClr val="00B3E3"/>
                    </a:solidFill>
                  </a:tcPr>
                </a:tc>
                <a:extLst>
                  <a:ext uri="{0D108BD9-81ED-4DB2-BD59-A6C34878D82A}">
                    <a16:rowId xmlns:a16="http://schemas.microsoft.com/office/drawing/2014/main" val="3924149146"/>
                  </a:ext>
                </a:extLst>
              </a:tr>
              <a:tr h="138166">
                <a:tc>
                  <a:txBody>
                    <a:bodyPr/>
                    <a:lstStyle/>
                    <a:p>
                      <a:pPr algn="l" fontAlgn="t"/>
                      <a:r>
                        <a:rPr lang="en-US" sz="800" b="0" i="0" u="none" strike="noStrike">
                          <a:solidFill>
                            <a:srgbClr val="000000"/>
                          </a:solidFill>
                          <a:effectLst/>
                          <a:latin typeface="+mn-lt"/>
                        </a:rPr>
                        <a:t>Profit before tax</a:t>
                      </a:r>
                    </a:p>
                  </a:txBody>
                  <a:tcPr marL="5322" marR="5322" marT="5322" marB="0">
                    <a:lnL>
                      <a:noFill/>
                    </a:lnL>
                    <a:lnR>
                      <a:noFill/>
                    </a:lnR>
                    <a:lnT>
                      <a:noFill/>
                    </a:lnT>
                    <a:lnB>
                      <a:noFill/>
                    </a:lnB>
                    <a:solidFill>
                      <a:srgbClr val="FFFFFF"/>
                    </a:solidFill>
                  </a:tcPr>
                </a:tc>
                <a:tc>
                  <a:txBody>
                    <a:bodyPr/>
                    <a:lstStyle/>
                    <a:p>
                      <a:pPr algn="ctr" fontAlgn="t"/>
                      <a:r>
                        <a:rPr lang="en-US" sz="800" b="0" i="0" u="none" strike="noStrike">
                          <a:solidFill>
                            <a:srgbClr val="000000"/>
                          </a:solidFill>
                          <a:effectLst/>
                          <a:latin typeface="+mn-lt"/>
                        </a:rPr>
                        <a:t> </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 </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4,787</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5,619</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6,742</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7,974</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9,509</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FFFFFF"/>
                          </a:solidFill>
                          <a:effectLst/>
                          <a:latin typeface="+mn-lt"/>
                        </a:rPr>
                        <a:t>8,075</a:t>
                      </a:r>
                    </a:p>
                  </a:txBody>
                  <a:tcPr marL="5322" marR="5322" marT="5322" marB="0">
                    <a:lnL>
                      <a:noFill/>
                    </a:lnL>
                    <a:lnR>
                      <a:noFill/>
                    </a:lnR>
                    <a:lnT>
                      <a:noFill/>
                    </a:lnT>
                    <a:lnB>
                      <a:noFill/>
                    </a:lnB>
                    <a:solidFill>
                      <a:srgbClr val="00B3E3"/>
                    </a:solidFill>
                  </a:tcPr>
                </a:tc>
                <a:extLst>
                  <a:ext uri="{0D108BD9-81ED-4DB2-BD59-A6C34878D82A}">
                    <a16:rowId xmlns:a16="http://schemas.microsoft.com/office/drawing/2014/main" val="2048625111"/>
                  </a:ext>
                </a:extLst>
              </a:tr>
              <a:tr h="138166">
                <a:tc gridSpan="2">
                  <a:txBody>
                    <a:bodyPr/>
                    <a:lstStyle/>
                    <a:p>
                      <a:pPr algn="l" fontAlgn="t"/>
                      <a:r>
                        <a:rPr lang="en-US" sz="800" b="0" i="0" u="none" strike="noStrike">
                          <a:solidFill>
                            <a:srgbClr val="000000"/>
                          </a:solidFill>
                          <a:effectLst/>
                          <a:latin typeface="+mn-lt"/>
                        </a:rPr>
                        <a:t>(-) Net interest income/expense</a:t>
                      </a:r>
                    </a:p>
                  </a:txBody>
                  <a:tcPr marL="5322" marR="5322" marT="5322" marB="0">
                    <a:lnL>
                      <a:noFill/>
                    </a:lnL>
                    <a:lnR>
                      <a:noFill/>
                    </a:lnR>
                    <a:lnT>
                      <a:noFill/>
                    </a:lnT>
                    <a:lnB>
                      <a:noFill/>
                    </a:lnB>
                    <a:solidFill>
                      <a:srgbClr val="FFFFFF"/>
                    </a:solidFill>
                  </a:tcPr>
                </a:tc>
                <a:tc hMerge="1">
                  <a:txBody>
                    <a:bodyPr/>
                    <a:lstStyle/>
                    <a:p>
                      <a:endParaRPr lang="en-US"/>
                    </a:p>
                  </a:txBody>
                  <a:tcPr/>
                </a:tc>
                <a:tc>
                  <a:txBody>
                    <a:bodyPr/>
                    <a:lstStyle/>
                    <a:p>
                      <a:pPr algn="r" fontAlgn="t"/>
                      <a:r>
                        <a:rPr lang="en-US" sz="800" b="0" i="0" u="none" strike="noStrike">
                          <a:solidFill>
                            <a:srgbClr val="000000"/>
                          </a:solidFill>
                          <a:effectLst/>
                          <a:latin typeface="+mn-lt"/>
                        </a:rPr>
                        <a:t> </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27</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32</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37</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44</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51</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FFFFFF"/>
                          </a:solidFill>
                          <a:effectLst/>
                          <a:latin typeface="+mn-lt"/>
                        </a:rPr>
                        <a:t>44</a:t>
                      </a:r>
                    </a:p>
                  </a:txBody>
                  <a:tcPr marL="5322" marR="5322" marT="5322" marB="0">
                    <a:lnL>
                      <a:noFill/>
                    </a:lnL>
                    <a:lnR>
                      <a:noFill/>
                    </a:lnR>
                    <a:lnT>
                      <a:noFill/>
                    </a:lnT>
                    <a:lnB>
                      <a:noFill/>
                    </a:lnB>
                    <a:solidFill>
                      <a:srgbClr val="00B3E3"/>
                    </a:solidFill>
                  </a:tcPr>
                </a:tc>
                <a:extLst>
                  <a:ext uri="{0D108BD9-81ED-4DB2-BD59-A6C34878D82A}">
                    <a16:rowId xmlns:a16="http://schemas.microsoft.com/office/drawing/2014/main" val="2788799853"/>
                  </a:ext>
                </a:extLst>
              </a:tr>
              <a:tr h="149433">
                <a:tc gridSpan="2">
                  <a:txBody>
                    <a:bodyPr/>
                    <a:lstStyle/>
                    <a:p>
                      <a:pPr algn="l" fontAlgn="ctr"/>
                      <a:r>
                        <a:rPr lang="en-US" sz="800" b="0" i="0" u="none" strike="noStrike">
                          <a:solidFill>
                            <a:srgbClr val="000000"/>
                          </a:solidFill>
                          <a:effectLst/>
                          <a:latin typeface="+mn-lt"/>
                        </a:rPr>
                        <a:t>(+) Depreciation &amp; Armortization</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r" fontAlgn="ctr"/>
                      <a:endParaRPr lang="en-US" sz="800" b="0" i="0" u="none" strike="noStrike">
                        <a:solidFill>
                          <a:srgbClr val="000000"/>
                        </a:solidFill>
                        <a:effectLst/>
                        <a:latin typeface="+mn-lt"/>
                      </a:endParaRP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solidFill>
                            <a:srgbClr val="000000"/>
                          </a:solidFill>
                          <a:effectLst/>
                          <a:latin typeface="+mn-lt"/>
                        </a:rPr>
                        <a:t>5,878</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solidFill>
                            <a:srgbClr val="000000"/>
                          </a:solidFill>
                          <a:effectLst/>
                          <a:latin typeface="+mn-lt"/>
                        </a:rPr>
                        <a:t>7,060</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solidFill>
                            <a:srgbClr val="000000"/>
                          </a:solidFill>
                          <a:effectLst/>
                          <a:latin typeface="+mn-lt"/>
                        </a:rPr>
                        <a:t>8,303</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solidFill>
                            <a:srgbClr val="000000"/>
                          </a:solidFill>
                          <a:effectLst/>
                          <a:latin typeface="+mn-lt"/>
                        </a:rPr>
                        <a:t>9,629</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solidFill>
                            <a:srgbClr val="000000"/>
                          </a:solidFill>
                          <a:effectLst/>
                          <a:latin typeface="+mn-lt"/>
                        </a:rPr>
                        <a:t>9,945</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solidFill>
                            <a:srgbClr val="FFFFFF"/>
                          </a:solidFill>
                          <a:effectLst/>
                          <a:latin typeface="+mn-lt"/>
                        </a:rPr>
                        <a:t>9,292</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solidFill>
                      <a:srgbClr val="00B3E3"/>
                    </a:solidFill>
                  </a:tcPr>
                </a:tc>
                <a:extLst>
                  <a:ext uri="{0D108BD9-81ED-4DB2-BD59-A6C34878D82A}">
                    <a16:rowId xmlns:a16="http://schemas.microsoft.com/office/drawing/2014/main" val="3302789499"/>
                  </a:ext>
                </a:extLst>
              </a:tr>
              <a:tr h="149433">
                <a:tc>
                  <a:txBody>
                    <a:bodyPr/>
                    <a:lstStyle/>
                    <a:p>
                      <a:pPr algn="l" fontAlgn="ctr"/>
                      <a:r>
                        <a:rPr lang="en-US" sz="800" b="1" i="0" u="none" strike="noStrike">
                          <a:solidFill>
                            <a:srgbClr val="000000"/>
                          </a:solidFill>
                          <a:effectLst/>
                          <a:latin typeface="+mn-lt"/>
                        </a:rPr>
                        <a:t>EBITDA</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n-US" sz="800" b="1" i="0" u="none" strike="noStrike">
                          <a:solidFill>
                            <a:srgbClr val="000000"/>
                          </a:solidFill>
                          <a:effectLst/>
                          <a:latin typeface="+mn-lt"/>
                        </a:rPr>
                        <a:t> </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a:solidFill>
                            <a:srgbClr val="000000"/>
                          </a:solidFill>
                          <a:effectLst/>
                          <a:latin typeface="+mn-lt"/>
                        </a:rPr>
                        <a:t> </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a:solidFill>
                            <a:srgbClr val="000000"/>
                          </a:solidFill>
                          <a:effectLst/>
                          <a:latin typeface="+mn-lt"/>
                        </a:rPr>
                        <a:t>10,638</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a:solidFill>
                            <a:srgbClr val="000000"/>
                          </a:solidFill>
                          <a:effectLst/>
                          <a:latin typeface="+mn-lt"/>
                        </a:rPr>
                        <a:t>12,647</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a:solidFill>
                            <a:srgbClr val="000000"/>
                          </a:solidFill>
                          <a:effectLst/>
                          <a:latin typeface="+mn-lt"/>
                        </a:rPr>
                        <a:t>15,007</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a:solidFill>
                            <a:srgbClr val="000000"/>
                          </a:solidFill>
                          <a:effectLst/>
                          <a:latin typeface="+mn-lt"/>
                        </a:rPr>
                        <a:t>17,559</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a:solidFill>
                            <a:srgbClr val="000000"/>
                          </a:solidFill>
                          <a:effectLst/>
                          <a:latin typeface="+mn-lt"/>
                        </a:rPr>
                        <a:t>19,402</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a:solidFill>
                            <a:srgbClr val="FFFFFF"/>
                          </a:solidFill>
                          <a:effectLst/>
                          <a:latin typeface="+mn-lt"/>
                        </a:rPr>
                        <a:t>17,323</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00B3E3"/>
                    </a:solidFill>
                  </a:tcPr>
                </a:tc>
                <a:extLst>
                  <a:ext uri="{0D108BD9-81ED-4DB2-BD59-A6C34878D82A}">
                    <a16:rowId xmlns:a16="http://schemas.microsoft.com/office/drawing/2014/main" val="1158295483"/>
                  </a:ext>
                </a:extLst>
              </a:tr>
              <a:tr h="138166">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ctr" fontAlgn="t"/>
                      <a:r>
                        <a:rPr lang="en-US" sz="800" b="0" i="0" u="none" strike="noStrike">
                          <a:solidFill>
                            <a:srgbClr val="FFFFFF"/>
                          </a:solidFill>
                          <a:effectLst/>
                          <a:latin typeface="+mn-lt"/>
                        </a:rPr>
                        <a:t> </a:t>
                      </a:r>
                    </a:p>
                  </a:txBody>
                  <a:tcPr marL="5322" marR="5322" marT="5322" marB="0">
                    <a:lnL>
                      <a:noFill/>
                    </a:lnL>
                    <a:lnR>
                      <a:noFill/>
                    </a:lnR>
                    <a:lnT>
                      <a:noFill/>
                    </a:lnT>
                    <a:lnB>
                      <a:noFill/>
                    </a:lnB>
                    <a:solidFill>
                      <a:srgbClr val="00B3E3"/>
                    </a:solidFill>
                  </a:tcPr>
                </a:tc>
                <a:extLst>
                  <a:ext uri="{0D108BD9-81ED-4DB2-BD59-A6C34878D82A}">
                    <a16:rowId xmlns:a16="http://schemas.microsoft.com/office/drawing/2014/main" val="3113621670"/>
                  </a:ext>
                </a:extLst>
              </a:tr>
              <a:tr h="138166">
                <a:tc>
                  <a:txBody>
                    <a:bodyPr/>
                    <a:lstStyle/>
                    <a:p>
                      <a:pPr algn="l" fontAlgn="t"/>
                      <a:r>
                        <a:rPr lang="en-US" sz="800" b="0" i="0" u="none" strike="noStrike">
                          <a:solidFill>
                            <a:srgbClr val="000000"/>
                          </a:solidFill>
                          <a:effectLst/>
                          <a:latin typeface="+mn-lt"/>
                        </a:rPr>
                        <a:t>(-) Tax</a:t>
                      </a:r>
                    </a:p>
                  </a:txBody>
                  <a:tcPr marL="5322" marR="5322" marT="5322" marB="0">
                    <a:lnL>
                      <a:noFill/>
                    </a:lnL>
                    <a:lnR>
                      <a:noFill/>
                    </a:lnR>
                    <a:lnT>
                      <a:noFill/>
                    </a:lnT>
                    <a:lnB>
                      <a:noFill/>
                    </a:lnB>
                    <a:solidFill>
                      <a:srgbClr val="FFFFFF"/>
                    </a:solidFill>
                  </a:tcPr>
                </a:tc>
                <a:tc>
                  <a:txBody>
                    <a:bodyPr/>
                    <a:lstStyle/>
                    <a:p>
                      <a:pPr algn="ctr" fontAlgn="t"/>
                      <a:r>
                        <a:rPr lang="en-US" sz="800" b="0" i="0" u="none" strike="noStrike">
                          <a:solidFill>
                            <a:srgbClr val="000000"/>
                          </a:solidFill>
                          <a:effectLst/>
                          <a:latin typeface="+mn-lt"/>
                        </a:rPr>
                        <a:t> </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 </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980</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1,150</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1,380</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1,632</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1,946</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FFFFFF"/>
                          </a:solidFill>
                          <a:effectLst/>
                          <a:latin typeface="+mn-lt"/>
                        </a:rPr>
                        <a:t>-</a:t>
                      </a:r>
                    </a:p>
                  </a:txBody>
                  <a:tcPr marL="5322" marR="5322" marT="5322" marB="0">
                    <a:lnL>
                      <a:noFill/>
                    </a:lnL>
                    <a:lnR>
                      <a:noFill/>
                    </a:lnR>
                    <a:lnT>
                      <a:noFill/>
                    </a:lnT>
                    <a:lnB>
                      <a:noFill/>
                    </a:lnB>
                    <a:solidFill>
                      <a:srgbClr val="00B3E3"/>
                    </a:solidFill>
                  </a:tcPr>
                </a:tc>
                <a:extLst>
                  <a:ext uri="{0D108BD9-81ED-4DB2-BD59-A6C34878D82A}">
                    <a16:rowId xmlns:a16="http://schemas.microsoft.com/office/drawing/2014/main" val="1274276605"/>
                  </a:ext>
                </a:extLst>
              </a:tr>
              <a:tr h="138166">
                <a:tc>
                  <a:txBody>
                    <a:bodyPr/>
                    <a:lstStyle/>
                    <a:p>
                      <a:pPr algn="l" fontAlgn="t"/>
                      <a:r>
                        <a:rPr lang="en-US" sz="800" b="0" i="0" u="none" strike="noStrike">
                          <a:solidFill>
                            <a:srgbClr val="000000"/>
                          </a:solidFill>
                          <a:effectLst/>
                          <a:latin typeface="+mn-lt"/>
                        </a:rPr>
                        <a:t>(-): Capex</a:t>
                      </a:r>
                    </a:p>
                  </a:txBody>
                  <a:tcPr marL="5322" marR="5322" marT="5322" marB="0">
                    <a:lnL>
                      <a:noFill/>
                    </a:lnL>
                    <a:lnR>
                      <a:noFill/>
                    </a:lnR>
                    <a:lnT>
                      <a:noFill/>
                    </a:lnT>
                    <a:lnB>
                      <a:noFill/>
                    </a:lnB>
                    <a:solidFill>
                      <a:srgbClr val="FFFFFF"/>
                    </a:solidFill>
                  </a:tcPr>
                </a:tc>
                <a:tc>
                  <a:txBody>
                    <a:bodyPr/>
                    <a:lstStyle/>
                    <a:p>
                      <a:pPr algn="ctr" fontAlgn="t"/>
                      <a:r>
                        <a:rPr lang="en-US" sz="800" b="0" i="0" u="none" strike="noStrike">
                          <a:solidFill>
                            <a:srgbClr val="000000"/>
                          </a:solidFill>
                          <a:effectLst/>
                          <a:latin typeface="+mn-lt"/>
                        </a:rPr>
                        <a:t> </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 </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7,087</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8,206</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9,718</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11,347</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13,366</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FFFFFF"/>
                          </a:solidFill>
                          <a:effectLst/>
                          <a:latin typeface="+mn-lt"/>
                        </a:rPr>
                        <a:t>-</a:t>
                      </a:r>
                    </a:p>
                  </a:txBody>
                  <a:tcPr marL="5322" marR="5322" marT="5322" marB="0">
                    <a:lnL>
                      <a:noFill/>
                    </a:lnL>
                    <a:lnR>
                      <a:noFill/>
                    </a:lnR>
                    <a:lnT>
                      <a:noFill/>
                    </a:lnT>
                    <a:lnB>
                      <a:noFill/>
                    </a:lnB>
                    <a:solidFill>
                      <a:srgbClr val="00B3E3"/>
                    </a:solidFill>
                  </a:tcPr>
                </a:tc>
                <a:extLst>
                  <a:ext uri="{0D108BD9-81ED-4DB2-BD59-A6C34878D82A}">
                    <a16:rowId xmlns:a16="http://schemas.microsoft.com/office/drawing/2014/main" val="3774609686"/>
                  </a:ext>
                </a:extLst>
              </a:tr>
              <a:tr h="170782">
                <a:tc>
                  <a:txBody>
                    <a:bodyPr/>
                    <a:lstStyle/>
                    <a:p>
                      <a:pPr algn="l" fontAlgn="ctr"/>
                      <a:r>
                        <a:rPr lang="en-US" sz="800" b="0" i="0" u="none" strike="noStrike">
                          <a:solidFill>
                            <a:srgbClr val="000000"/>
                          </a:solidFill>
                          <a:effectLst/>
                          <a:latin typeface="+mn-lt"/>
                        </a:rPr>
                        <a:t>(-): Change in NWC</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800" b="0" i="0" u="none" strike="noStrike">
                          <a:solidFill>
                            <a:srgbClr val="000000"/>
                          </a:solidFill>
                          <a:effectLst/>
                          <a:latin typeface="+mn-lt"/>
                        </a:rPr>
                        <a:t> </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800" b="0" i="0" u="none" strike="noStrike">
                          <a:solidFill>
                            <a:srgbClr val="000000"/>
                          </a:solidFill>
                          <a:effectLst/>
                          <a:latin typeface="+mn-lt"/>
                        </a:rPr>
                        <a:t> </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800" b="0" i="0" u="none" strike="noStrike">
                          <a:solidFill>
                            <a:srgbClr val="000000"/>
                          </a:solidFill>
                          <a:effectLst/>
                          <a:latin typeface="+mn-lt"/>
                        </a:rPr>
                        <a:t>(427)</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800" b="0" i="0" u="none" strike="noStrike">
                          <a:solidFill>
                            <a:srgbClr val="000000"/>
                          </a:solidFill>
                          <a:effectLst/>
                          <a:latin typeface="+mn-lt"/>
                        </a:rPr>
                        <a:t>276</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800" b="0" i="0" u="none" strike="noStrike">
                          <a:solidFill>
                            <a:srgbClr val="000000"/>
                          </a:solidFill>
                          <a:effectLst/>
                          <a:latin typeface="+mn-lt"/>
                        </a:rPr>
                        <a:t>385</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800" b="0" i="0" u="none" strike="noStrike">
                          <a:solidFill>
                            <a:srgbClr val="000000"/>
                          </a:solidFill>
                          <a:effectLst/>
                          <a:latin typeface="+mn-lt"/>
                        </a:rPr>
                        <a:t>129</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800" b="0" i="0" u="none" strike="noStrike">
                          <a:solidFill>
                            <a:srgbClr val="000000"/>
                          </a:solidFill>
                          <a:effectLst/>
                          <a:latin typeface="+mn-lt"/>
                        </a:rPr>
                        <a:t>391</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800" b="0" i="0" u="none" strike="noStrike">
                          <a:solidFill>
                            <a:srgbClr val="FFFFFF"/>
                          </a:solidFill>
                          <a:effectLst/>
                          <a:latin typeface="+mn-lt"/>
                        </a:rPr>
                        <a:t>-</a:t>
                      </a:r>
                    </a:p>
                  </a:txBody>
                  <a:tcPr marL="5322" marR="5322" marT="5322" marB="0" anchor="ctr">
                    <a:lnL>
                      <a:noFill/>
                    </a:lnL>
                    <a:lnR>
                      <a:noFill/>
                    </a:lnR>
                    <a:lnT>
                      <a:noFill/>
                    </a:lnT>
                    <a:lnB w="6350" cap="flat" cmpd="sng" algn="ctr">
                      <a:solidFill>
                        <a:srgbClr val="000000"/>
                      </a:solidFill>
                      <a:prstDash val="solid"/>
                      <a:round/>
                      <a:headEnd type="none" w="med" len="med"/>
                      <a:tailEnd type="none" w="med" len="med"/>
                    </a:lnB>
                    <a:solidFill>
                      <a:srgbClr val="00B3E3"/>
                    </a:solidFill>
                  </a:tcPr>
                </a:tc>
                <a:extLst>
                  <a:ext uri="{0D108BD9-81ED-4DB2-BD59-A6C34878D82A}">
                    <a16:rowId xmlns:a16="http://schemas.microsoft.com/office/drawing/2014/main" val="1749535235"/>
                  </a:ext>
                </a:extLst>
              </a:tr>
              <a:tr h="157617">
                <a:tc gridSpan="2">
                  <a:txBody>
                    <a:bodyPr/>
                    <a:lstStyle/>
                    <a:p>
                      <a:pPr algn="l" fontAlgn="ctr"/>
                      <a:r>
                        <a:rPr lang="en-US" sz="800" b="1" i="0" u="none" strike="noStrike">
                          <a:solidFill>
                            <a:srgbClr val="000000"/>
                          </a:solidFill>
                          <a:effectLst/>
                          <a:latin typeface="+mn-lt"/>
                        </a:rPr>
                        <a:t>Free Cash Flow (FCF)</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a:txBody>
                    <a:bodyPr/>
                    <a:lstStyle/>
                    <a:p>
                      <a:pPr algn="r" fontAlgn="ctr"/>
                      <a:r>
                        <a:rPr lang="en-US" sz="800" b="1" i="0" u="none" strike="noStrike">
                          <a:solidFill>
                            <a:srgbClr val="000000"/>
                          </a:solidFill>
                          <a:effectLst/>
                          <a:latin typeface="+mn-lt"/>
                        </a:rPr>
                        <a:t> </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a:solidFill>
                            <a:srgbClr val="000000"/>
                          </a:solidFill>
                          <a:effectLst/>
                          <a:latin typeface="+mn-lt"/>
                        </a:rPr>
                        <a:t>2,997</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a:solidFill>
                            <a:srgbClr val="000000"/>
                          </a:solidFill>
                          <a:effectLst/>
                          <a:latin typeface="+mn-lt"/>
                        </a:rPr>
                        <a:t>3,015</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a:solidFill>
                            <a:srgbClr val="000000"/>
                          </a:solidFill>
                          <a:effectLst/>
                          <a:latin typeface="+mn-lt"/>
                        </a:rPr>
                        <a:t>3,524</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a:solidFill>
                            <a:srgbClr val="000000"/>
                          </a:solidFill>
                          <a:effectLst/>
                          <a:latin typeface="+mn-lt"/>
                        </a:rPr>
                        <a:t>4,451</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a:solidFill>
                            <a:srgbClr val="000000"/>
                          </a:solidFill>
                          <a:effectLst/>
                          <a:latin typeface="+mn-lt"/>
                        </a:rPr>
                        <a:t>3,699</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ctr"/>
                      <a:r>
                        <a:rPr lang="en-US" sz="800" b="1" i="0" u="none" strike="noStrike">
                          <a:solidFill>
                            <a:srgbClr val="FFFFFF"/>
                          </a:solidFill>
                          <a:effectLst/>
                          <a:latin typeface="+mn-lt"/>
                        </a:rPr>
                        <a:t> </a:t>
                      </a:r>
                    </a:p>
                  </a:txBody>
                  <a:tcPr marL="5322" marR="5322" marT="5322" marB="0" anchor="ctr">
                    <a:lnL>
                      <a:noFill/>
                    </a:lnL>
                    <a:lnR>
                      <a:noFill/>
                    </a:lnR>
                    <a:lnT w="6350" cap="flat" cmpd="sng" algn="ctr">
                      <a:solidFill>
                        <a:srgbClr val="000000"/>
                      </a:solidFill>
                      <a:prstDash val="solid"/>
                      <a:round/>
                      <a:headEnd type="none" w="med" len="med"/>
                      <a:tailEnd type="none" w="med" len="med"/>
                    </a:lnT>
                    <a:lnB>
                      <a:noFill/>
                    </a:lnB>
                    <a:solidFill>
                      <a:srgbClr val="00B3E3"/>
                    </a:solidFill>
                  </a:tcPr>
                </a:tc>
                <a:extLst>
                  <a:ext uri="{0D108BD9-81ED-4DB2-BD59-A6C34878D82A}">
                    <a16:rowId xmlns:a16="http://schemas.microsoft.com/office/drawing/2014/main" val="1883686931"/>
                  </a:ext>
                </a:extLst>
              </a:tr>
              <a:tr h="138166">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extLst>
                  <a:ext uri="{0D108BD9-81ED-4DB2-BD59-A6C34878D82A}">
                    <a16:rowId xmlns:a16="http://schemas.microsoft.com/office/drawing/2014/main" val="1380203277"/>
                  </a:ext>
                </a:extLst>
              </a:tr>
              <a:tr h="138166">
                <a:tc>
                  <a:txBody>
                    <a:bodyPr/>
                    <a:lstStyle/>
                    <a:p>
                      <a:pPr algn="l" fontAlgn="t"/>
                      <a:r>
                        <a:rPr lang="en-US" sz="800" b="1" i="0" u="none" strike="noStrike">
                          <a:solidFill>
                            <a:srgbClr val="000000"/>
                          </a:solidFill>
                          <a:effectLst/>
                          <a:latin typeface="+mn-lt"/>
                        </a:rPr>
                        <a:t>Terminal value</a:t>
                      </a:r>
                    </a:p>
                  </a:txBody>
                  <a:tcPr marL="5322" marR="5322" marT="5322" marB="0">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w="6350" cap="flat" cmpd="sng" algn="ctr">
                      <a:solidFill>
                        <a:srgbClr val="000000"/>
                      </a:solidFill>
                      <a:prstDash val="dot"/>
                      <a:round/>
                      <a:headEnd type="none" w="med" len="med"/>
                      <a:tailEnd type="none" w="med" len="med"/>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r" fontAlgn="t"/>
                      <a:r>
                        <a:rPr lang="en-US" sz="800" b="1" i="0" u="none" strike="noStrike">
                          <a:solidFill>
                            <a:srgbClr val="FFFFFF"/>
                          </a:solidFill>
                          <a:effectLst/>
                          <a:latin typeface="+mn-lt"/>
                        </a:rPr>
                        <a:t>103,937</a:t>
                      </a:r>
                    </a:p>
                  </a:txBody>
                  <a:tcPr marL="5322" marR="5322" marT="5322" marB="0">
                    <a:lnL>
                      <a:noFill/>
                    </a:lnL>
                    <a:lnR>
                      <a:noFill/>
                    </a:lnR>
                    <a:lnT>
                      <a:noFill/>
                    </a:lnT>
                    <a:lnB>
                      <a:noFill/>
                    </a:lnB>
                    <a:solidFill>
                      <a:srgbClr val="00B3E3"/>
                    </a:solidFill>
                  </a:tcPr>
                </a:tc>
                <a:extLst>
                  <a:ext uri="{0D108BD9-81ED-4DB2-BD59-A6C34878D82A}">
                    <a16:rowId xmlns:a16="http://schemas.microsoft.com/office/drawing/2014/main" val="2603028825"/>
                  </a:ext>
                </a:extLst>
              </a:tr>
              <a:tr h="270553">
                <a:tc>
                  <a:txBody>
                    <a:bodyPr/>
                    <a:lstStyle/>
                    <a:p>
                      <a:pPr algn="l" fontAlgn="t"/>
                      <a:r>
                        <a:rPr lang="en-US" sz="800" b="0" i="0" u="none" strike="noStrike">
                          <a:solidFill>
                            <a:srgbClr val="000000"/>
                          </a:solidFill>
                          <a:effectLst/>
                          <a:latin typeface="+mn-lt"/>
                        </a:rPr>
                        <a:t>WACC / Discount rate</a:t>
                      </a:r>
                    </a:p>
                  </a:txBody>
                  <a:tcPr marL="5322" marR="5322" marT="5322" marB="0">
                    <a:lnL>
                      <a:noFill/>
                    </a:lnL>
                    <a:lnR>
                      <a:noFill/>
                    </a:lnR>
                    <a:lnT>
                      <a:noFill/>
                    </a:lnT>
                    <a:lnB>
                      <a:noFill/>
                    </a:lnB>
                    <a:solidFill>
                      <a:srgbClr val="FFFFFF"/>
                    </a:solidFill>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w="6350" cap="flat" cmpd="sng" algn="ctr">
                      <a:solidFill>
                        <a:srgbClr val="000000"/>
                      </a:solidFill>
                      <a:prstDash val="dot"/>
                      <a:round/>
                      <a:headEnd type="none" w="med" len="med"/>
                      <a:tailEnd type="none" w="med" len="med"/>
                    </a:lnR>
                    <a:lnT>
                      <a:noFill/>
                    </a:lnT>
                    <a:lnB>
                      <a:noFill/>
                    </a:lnB>
                  </a:tcPr>
                </a:tc>
                <a:tc>
                  <a:txBody>
                    <a:bodyPr/>
                    <a:lstStyle/>
                    <a:p>
                      <a:pPr algn="r" fontAlgn="t"/>
                      <a:r>
                        <a:rPr lang="en-US" sz="800" b="1" i="0" u="none" strike="noStrike">
                          <a:solidFill>
                            <a:srgbClr val="000000"/>
                          </a:solidFill>
                          <a:effectLst/>
                          <a:latin typeface="+mn-lt"/>
                        </a:rPr>
                        <a:t>6.81%</a:t>
                      </a:r>
                    </a:p>
                  </a:txBody>
                  <a:tcPr marL="5322" marR="5322" marT="5322"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w="6350" cap="flat" cmpd="sng" algn="ctr">
                      <a:solidFill>
                        <a:srgbClr val="000000"/>
                      </a:solidFill>
                      <a:prstDash val="dot"/>
                      <a:round/>
                      <a:headEnd type="none" w="med" len="med"/>
                      <a:tailEnd type="none" w="med" len="med"/>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ctr" fontAlgn="t"/>
                      <a:r>
                        <a:rPr lang="en-US" sz="800" b="0" i="0" u="none" strike="noStrike">
                          <a:solidFill>
                            <a:srgbClr val="FFFFFF"/>
                          </a:solidFill>
                          <a:effectLst/>
                          <a:latin typeface="+mn-lt"/>
                        </a:rPr>
                        <a:t> </a:t>
                      </a:r>
                    </a:p>
                  </a:txBody>
                  <a:tcPr marL="5322" marR="5322" marT="5322" marB="0">
                    <a:lnL>
                      <a:noFill/>
                    </a:lnL>
                    <a:lnR>
                      <a:noFill/>
                    </a:lnR>
                    <a:lnT>
                      <a:noFill/>
                    </a:lnT>
                    <a:lnB>
                      <a:noFill/>
                    </a:lnB>
                    <a:solidFill>
                      <a:srgbClr val="00B3E3"/>
                    </a:solidFill>
                  </a:tcPr>
                </a:tc>
                <a:extLst>
                  <a:ext uri="{0D108BD9-81ED-4DB2-BD59-A6C34878D82A}">
                    <a16:rowId xmlns:a16="http://schemas.microsoft.com/office/drawing/2014/main" val="1416142311"/>
                  </a:ext>
                </a:extLst>
              </a:tr>
              <a:tr h="270553">
                <a:tc>
                  <a:txBody>
                    <a:bodyPr/>
                    <a:lstStyle/>
                    <a:p>
                      <a:pPr algn="l" fontAlgn="t"/>
                      <a:r>
                        <a:rPr lang="en-US" sz="800" b="0" i="0" u="none" strike="noStrike">
                          <a:solidFill>
                            <a:srgbClr val="000000"/>
                          </a:solidFill>
                          <a:effectLst/>
                          <a:latin typeface="+mn-lt"/>
                        </a:rPr>
                        <a:t>Long-term growth rate</a:t>
                      </a:r>
                    </a:p>
                  </a:txBody>
                  <a:tcPr marL="5322" marR="5322" marT="5322" marB="0">
                    <a:lnL>
                      <a:noFill/>
                    </a:lnL>
                    <a:lnR>
                      <a:noFill/>
                    </a:lnR>
                    <a:lnT>
                      <a:noFill/>
                    </a:lnT>
                    <a:lnB>
                      <a:noFill/>
                    </a:lnB>
                    <a:solidFill>
                      <a:srgbClr val="FFFFFF"/>
                    </a:solidFill>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w="6350" cap="flat" cmpd="sng" algn="ctr">
                      <a:solidFill>
                        <a:srgbClr val="000000"/>
                      </a:solidFill>
                      <a:prstDash val="dot"/>
                      <a:round/>
                      <a:headEnd type="none" w="med" len="med"/>
                      <a:tailEnd type="none" w="med" len="med"/>
                    </a:lnR>
                    <a:lnT>
                      <a:noFill/>
                    </a:lnT>
                    <a:lnB>
                      <a:noFill/>
                    </a:lnB>
                  </a:tcPr>
                </a:tc>
                <a:tc>
                  <a:txBody>
                    <a:bodyPr/>
                    <a:lstStyle/>
                    <a:p>
                      <a:pPr algn="r" fontAlgn="t"/>
                      <a:r>
                        <a:rPr lang="en-US" sz="800" b="1" i="0" u="none" strike="noStrike">
                          <a:solidFill>
                            <a:srgbClr val="000000"/>
                          </a:solidFill>
                          <a:effectLst/>
                          <a:latin typeface="+mn-lt"/>
                        </a:rPr>
                        <a:t>2.00%</a:t>
                      </a:r>
                    </a:p>
                  </a:txBody>
                  <a:tcPr marL="5322" marR="5322" marT="5322"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w="6350" cap="flat" cmpd="sng" algn="ctr">
                      <a:solidFill>
                        <a:srgbClr val="000000"/>
                      </a:solidFill>
                      <a:prstDash val="dot"/>
                      <a:round/>
                      <a:headEnd type="none" w="med" len="med"/>
                      <a:tailEnd type="none" w="med" len="med"/>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ctr" fontAlgn="t"/>
                      <a:r>
                        <a:rPr lang="en-US" sz="800" b="0" i="0" u="none" strike="noStrike">
                          <a:solidFill>
                            <a:srgbClr val="FFFFFF"/>
                          </a:solidFill>
                          <a:effectLst/>
                          <a:latin typeface="+mn-lt"/>
                        </a:rPr>
                        <a:t> </a:t>
                      </a:r>
                    </a:p>
                  </a:txBody>
                  <a:tcPr marL="5322" marR="5322" marT="5322" marB="0">
                    <a:lnL>
                      <a:noFill/>
                    </a:lnL>
                    <a:lnR>
                      <a:noFill/>
                    </a:lnR>
                    <a:lnT>
                      <a:noFill/>
                    </a:lnT>
                    <a:lnB>
                      <a:noFill/>
                    </a:lnB>
                    <a:solidFill>
                      <a:srgbClr val="00B3E3"/>
                    </a:solidFill>
                  </a:tcPr>
                </a:tc>
                <a:extLst>
                  <a:ext uri="{0D108BD9-81ED-4DB2-BD59-A6C34878D82A}">
                    <a16:rowId xmlns:a16="http://schemas.microsoft.com/office/drawing/2014/main" val="813024245"/>
                  </a:ext>
                </a:extLst>
              </a:tr>
              <a:tr h="138166">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6350" cap="flat" cmpd="sng" algn="ctr">
                      <a:solidFill>
                        <a:srgbClr val="000000"/>
                      </a:solidFill>
                      <a:prstDash val="dot"/>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ctr" fontAlgn="t"/>
                      <a:r>
                        <a:rPr lang="en-US" sz="800" b="0" i="0" u="none" strike="noStrike">
                          <a:solidFill>
                            <a:srgbClr val="FFFFFF"/>
                          </a:solidFill>
                          <a:effectLst/>
                          <a:latin typeface="+mn-lt"/>
                        </a:rPr>
                        <a:t> </a:t>
                      </a:r>
                    </a:p>
                  </a:txBody>
                  <a:tcPr marL="5322" marR="5322" marT="5322" marB="0">
                    <a:lnL>
                      <a:noFill/>
                    </a:lnL>
                    <a:lnR>
                      <a:noFill/>
                    </a:lnR>
                    <a:lnT>
                      <a:noFill/>
                    </a:lnT>
                    <a:lnB>
                      <a:noFill/>
                    </a:lnB>
                    <a:solidFill>
                      <a:srgbClr val="00B3E3"/>
                    </a:solidFill>
                  </a:tcPr>
                </a:tc>
                <a:extLst>
                  <a:ext uri="{0D108BD9-81ED-4DB2-BD59-A6C34878D82A}">
                    <a16:rowId xmlns:a16="http://schemas.microsoft.com/office/drawing/2014/main" val="2330204760"/>
                  </a:ext>
                </a:extLst>
              </a:tr>
              <a:tr h="138166">
                <a:tc gridSpan="2">
                  <a:txBody>
                    <a:bodyPr/>
                    <a:lstStyle/>
                    <a:p>
                      <a:pPr algn="l" fontAlgn="t"/>
                      <a:r>
                        <a:rPr lang="en-US" sz="800" b="0" i="0" u="none" strike="noStrike">
                          <a:solidFill>
                            <a:srgbClr val="000000"/>
                          </a:solidFill>
                          <a:effectLst/>
                          <a:latin typeface="+mn-lt"/>
                        </a:rPr>
                        <a:t>Timing of FCF (mid year)</a:t>
                      </a:r>
                    </a:p>
                  </a:txBody>
                  <a:tcPr marL="5322" marR="5322" marT="5322"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r" fontAlgn="t"/>
                      <a:r>
                        <a:rPr lang="en-US" sz="800" b="0" i="0" u="none" strike="noStrike">
                          <a:solidFill>
                            <a:srgbClr val="000000"/>
                          </a:solidFill>
                          <a:effectLst/>
                          <a:latin typeface="+mn-lt"/>
                        </a:rPr>
                        <a:t> </a:t>
                      </a:r>
                    </a:p>
                  </a:txBody>
                  <a:tcPr marL="5322" marR="5322" marT="5322"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en-US" sz="800" b="0" i="0" u="none" strike="noStrike">
                          <a:solidFill>
                            <a:srgbClr val="000000"/>
                          </a:solidFill>
                          <a:effectLst/>
                          <a:latin typeface="+mn-lt"/>
                        </a:rPr>
                        <a:t>0.50</a:t>
                      </a:r>
                    </a:p>
                  </a:txBody>
                  <a:tcPr marL="5322" marR="5322" marT="5322"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en-US" sz="800" b="0" i="0" u="none" strike="noStrike">
                          <a:solidFill>
                            <a:srgbClr val="000000"/>
                          </a:solidFill>
                          <a:effectLst/>
                          <a:latin typeface="+mn-lt"/>
                        </a:rPr>
                        <a:t>1.50</a:t>
                      </a:r>
                    </a:p>
                  </a:txBody>
                  <a:tcPr marL="5322" marR="5322" marT="5322"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en-US" sz="800" b="0" i="0" u="none" strike="noStrike">
                          <a:solidFill>
                            <a:srgbClr val="000000"/>
                          </a:solidFill>
                          <a:effectLst/>
                          <a:latin typeface="+mn-lt"/>
                        </a:rPr>
                        <a:t>2.50</a:t>
                      </a:r>
                    </a:p>
                  </a:txBody>
                  <a:tcPr marL="5322" marR="5322" marT="5322"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en-US" sz="800" b="0" i="0" u="none" strike="noStrike">
                          <a:solidFill>
                            <a:srgbClr val="000000"/>
                          </a:solidFill>
                          <a:effectLst/>
                          <a:latin typeface="+mn-lt"/>
                        </a:rPr>
                        <a:t>3.50</a:t>
                      </a:r>
                    </a:p>
                  </a:txBody>
                  <a:tcPr marL="5322" marR="5322" marT="5322"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en-US" sz="800" b="0" i="0" u="none" strike="noStrike">
                          <a:solidFill>
                            <a:srgbClr val="000000"/>
                          </a:solidFill>
                          <a:effectLst/>
                          <a:latin typeface="+mn-lt"/>
                        </a:rPr>
                        <a:t>4.50</a:t>
                      </a:r>
                    </a:p>
                  </a:txBody>
                  <a:tcPr marL="5322" marR="5322" marT="5322"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en-US" sz="800" b="0" i="0" u="none" strike="noStrike">
                          <a:solidFill>
                            <a:srgbClr val="FFFFFF"/>
                          </a:solidFill>
                          <a:effectLst/>
                          <a:latin typeface="+mn-lt"/>
                        </a:rPr>
                        <a:t>5.00</a:t>
                      </a:r>
                    </a:p>
                  </a:txBody>
                  <a:tcPr marL="5322" marR="5322" marT="5322" marB="0">
                    <a:lnL>
                      <a:noFill/>
                    </a:lnL>
                    <a:lnR>
                      <a:noFill/>
                    </a:lnR>
                    <a:lnT>
                      <a:noFill/>
                    </a:lnT>
                    <a:lnB w="6350" cap="flat" cmpd="sng" algn="ctr">
                      <a:solidFill>
                        <a:srgbClr val="000000"/>
                      </a:solidFill>
                      <a:prstDash val="solid"/>
                      <a:round/>
                      <a:headEnd type="none" w="med" len="med"/>
                      <a:tailEnd type="none" w="med" len="med"/>
                    </a:lnB>
                    <a:solidFill>
                      <a:srgbClr val="00B3E3"/>
                    </a:solidFill>
                  </a:tcPr>
                </a:tc>
                <a:extLst>
                  <a:ext uri="{0D108BD9-81ED-4DB2-BD59-A6C34878D82A}">
                    <a16:rowId xmlns:a16="http://schemas.microsoft.com/office/drawing/2014/main" val="2449117735"/>
                  </a:ext>
                </a:extLst>
              </a:tr>
              <a:tr h="157617">
                <a:tc gridSpan="2">
                  <a:txBody>
                    <a:bodyPr/>
                    <a:lstStyle/>
                    <a:p>
                      <a:pPr algn="l" fontAlgn="ctr"/>
                      <a:r>
                        <a:rPr lang="en-US" sz="800" b="1" i="0" u="none" strike="noStrike">
                          <a:solidFill>
                            <a:srgbClr val="000000"/>
                          </a:solidFill>
                          <a:effectLst/>
                          <a:latin typeface="+mn-lt"/>
                        </a:rPr>
                        <a:t>Present value of FCF</a:t>
                      </a:r>
                    </a:p>
                  </a:txBody>
                  <a:tcPr marL="5322" marR="5322" marT="532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EA8436"/>
                      </a:solidFill>
                      <a:prstDash val="solid"/>
                      <a:round/>
                      <a:headEnd type="none" w="med" len="med"/>
                      <a:tailEnd type="none" w="med" len="med"/>
                    </a:lnB>
                    <a:solidFill>
                      <a:srgbClr val="FFFFFF"/>
                    </a:solidFill>
                  </a:tcPr>
                </a:tc>
                <a:tc hMerge="1">
                  <a:txBody>
                    <a:bodyPr/>
                    <a:lstStyle/>
                    <a:p>
                      <a:endParaRPr lang="en-US"/>
                    </a:p>
                  </a:txBody>
                  <a:tcPr/>
                </a:tc>
                <a:tc>
                  <a:txBody>
                    <a:bodyPr/>
                    <a:lstStyle/>
                    <a:p>
                      <a:pPr algn="r" fontAlgn="ctr"/>
                      <a:r>
                        <a:rPr lang="en-US" sz="800" b="1" i="0" u="none" strike="noStrike">
                          <a:solidFill>
                            <a:srgbClr val="000000"/>
                          </a:solidFill>
                          <a:effectLst/>
                          <a:latin typeface="+mn-lt"/>
                        </a:rPr>
                        <a:t> </a:t>
                      </a:r>
                    </a:p>
                  </a:txBody>
                  <a:tcPr marL="5322" marR="5322" marT="532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EA8436"/>
                      </a:solidFill>
                      <a:prstDash val="solid"/>
                      <a:round/>
                      <a:headEnd type="none" w="med" len="med"/>
                      <a:tailEnd type="none" w="med" len="med"/>
                    </a:lnB>
                    <a:solidFill>
                      <a:srgbClr val="FFFFFF"/>
                    </a:solidFill>
                  </a:tcPr>
                </a:tc>
                <a:tc>
                  <a:txBody>
                    <a:bodyPr/>
                    <a:lstStyle/>
                    <a:p>
                      <a:pPr algn="r" fontAlgn="ctr"/>
                      <a:r>
                        <a:rPr lang="en-US" sz="800" b="1" i="0" u="none" strike="noStrike">
                          <a:solidFill>
                            <a:srgbClr val="000000"/>
                          </a:solidFill>
                          <a:effectLst/>
                          <a:latin typeface="+mn-lt"/>
                        </a:rPr>
                        <a:t>2,900</a:t>
                      </a:r>
                    </a:p>
                  </a:txBody>
                  <a:tcPr marL="5322" marR="5322" marT="532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EA8436"/>
                      </a:solidFill>
                      <a:prstDash val="solid"/>
                      <a:round/>
                      <a:headEnd type="none" w="med" len="med"/>
                      <a:tailEnd type="none" w="med" len="med"/>
                    </a:lnB>
                    <a:solidFill>
                      <a:srgbClr val="FFFFFF"/>
                    </a:solidFill>
                  </a:tcPr>
                </a:tc>
                <a:tc>
                  <a:txBody>
                    <a:bodyPr/>
                    <a:lstStyle/>
                    <a:p>
                      <a:pPr algn="r" fontAlgn="ctr"/>
                      <a:r>
                        <a:rPr lang="en-US" sz="800" b="1" i="0" u="none" strike="noStrike">
                          <a:solidFill>
                            <a:srgbClr val="000000"/>
                          </a:solidFill>
                          <a:effectLst/>
                          <a:latin typeface="+mn-lt"/>
                        </a:rPr>
                        <a:t>2,732</a:t>
                      </a:r>
                    </a:p>
                  </a:txBody>
                  <a:tcPr marL="5322" marR="5322" marT="532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EA8436"/>
                      </a:solidFill>
                      <a:prstDash val="solid"/>
                      <a:round/>
                      <a:headEnd type="none" w="med" len="med"/>
                      <a:tailEnd type="none" w="med" len="med"/>
                    </a:lnB>
                    <a:solidFill>
                      <a:srgbClr val="FFFFFF"/>
                    </a:solidFill>
                  </a:tcPr>
                </a:tc>
                <a:tc>
                  <a:txBody>
                    <a:bodyPr/>
                    <a:lstStyle/>
                    <a:p>
                      <a:pPr algn="r" fontAlgn="ctr"/>
                      <a:r>
                        <a:rPr lang="en-US" sz="800" b="1" i="0" u="none" strike="noStrike">
                          <a:solidFill>
                            <a:srgbClr val="000000"/>
                          </a:solidFill>
                          <a:effectLst/>
                          <a:latin typeface="+mn-lt"/>
                        </a:rPr>
                        <a:t>2,989</a:t>
                      </a:r>
                    </a:p>
                  </a:txBody>
                  <a:tcPr marL="5322" marR="5322" marT="532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EA8436"/>
                      </a:solidFill>
                      <a:prstDash val="solid"/>
                      <a:round/>
                      <a:headEnd type="none" w="med" len="med"/>
                      <a:tailEnd type="none" w="med" len="med"/>
                    </a:lnB>
                    <a:solidFill>
                      <a:srgbClr val="FFFFFF"/>
                    </a:solidFill>
                  </a:tcPr>
                </a:tc>
                <a:tc>
                  <a:txBody>
                    <a:bodyPr/>
                    <a:lstStyle/>
                    <a:p>
                      <a:pPr algn="r" fontAlgn="ctr"/>
                      <a:r>
                        <a:rPr lang="en-US" sz="800" b="1" i="0" u="none" strike="noStrike">
                          <a:solidFill>
                            <a:srgbClr val="000000"/>
                          </a:solidFill>
                          <a:effectLst/>
                          <a:latin typeface="+mn-lt"/>
                        </a:rPr>
                        <a:t>3,535</a:t>
                      </a:r>
                    </a:p>
                  </a:txBody>
                  <a:tcPr marL="5322" marR="5322" marT="532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EA8436"/>
                      </a:solidFill>
                      <a:prstDash val="solid"/>
                      <a:round/>
                      <a:headEnd type="none" w="med" len="med"/>
                      <a:tailEnd type="none" w="med" len="med"/>
                    </a:lnB>
                    <a:solidFill>
                      <a:srgbClr val="FFFFFF"/>
                    </a:solidFill>
                  </a:tcPr>
                </a:tc>
                <a:tc>
                  <a:txBody>
                    <a:bodyPr/>
                    <a:lstStyle/>
                    <a:p>
                      <a:pPr algn="r" fontAlgn="ctr"/>
                      <a:r>
                        <a:rPr lang="en-US" sz="800" b="1" i="0" u="none" strike="noStrike">
                          <a:solidFill>
                            <a:srgbClr val="000000"/>
                          </a:solidFill>
                          <a:effectLst/>
                          <a:latin typeface="+mn-lt"/>
                        </a:rPr>
                        <a:t>2,751</a:t>
                      </a:r>
                    </a:p>
                  </a:txBody>
                  <a:tcPr marL="5322" marR="5322" marT="532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EA8436"/>
                      </a:solidFill>
                      <a:prstDash val="solid"/>
                      <a:round/>
                      <a:headEnd type="none" w="med" len="med"/>
                      <a:tailEnd type="none" w="med" len="med"/>
                    </a:lnB>
                    <a:solidFill>
                      <a:srgbClr val="FFFFFF"/>
                    </a:solidFill>
                  </a:tcPr>
                </a:tc>
                <a:tc>
                  <a:txBody>
                    <a:bodyPr/>
                    <a:lstStyle/>
                    <a:p>
                      <a:pPr algn="r" fontAlgn="ctr"/>
                      <a:r>
                        <a:rPr lang="en-US" sz="800" b="1" i="0" u="none" strike="noStrike">
                          <a:solidFill>
                            <a:srgbClr val="FFFFFF"/>
                          </a:solidFill>
                          <a:effectLst/>
                          <a:latin typeface="+mn-lt"/>
                        </a:rPr>
                        <a:t>74,785</a:t>
                      </a:r>
                    </a:p>
                  </a:txBody>
                  <a:tcPr marL="5322" marR="5322" marT="532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EA8436"/>
                      </a:solidFill>
                      <a:prstDash val="solid"/>
                      <a:round/>
                      <a:headEnd type="none" w="med" len="med"/>
                      <a:tailEnd type="none" w="med" len="med"/>
                    </a:lnB>
                    <a:solidFill>
                      <a:srgbClr val="00B3E3"/>
                    </a:solidFill>
                  </a:tcPr>
                </a:tc>
                <a:extLst>
                  <a:ext uri="{0D108BD9-81ED-4DB2-BD59-A6C34878D82A}">
                    <a16:rowId xmlns:a16="http://schemas.microsoft.com/office/drawing/2014/main" val="2576346282"/>
                  </a:ext>
                </a:extLst>
              </a:tr>
              <a:tr h="138166">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353211782"/>
                  </a:ext>
                </a:extLst>
              </a:tr>
              <a:tr h="138166">
                <a:tc>
                  <a:txBody>
                    <a:bodyPr/>
                    <a:lstStyle/>
                    <a:p>
                      <a:pPr algn="l" fontAlgn="t"/>
                      <a:r>
                        <a:rPr lang="en-US" sz="800" b="1" i="0" u="none" strike="noStrike">
                          <a:solidFill>
                            <a:srgbClr val="000000"/>
                          </a:solidFill>
                          <a:effectLst/>
                          <a:latin typeface="+mn-lt"/>
                        </a:rPr>
                        <a:t>Enterprise value</a:t>
                      </a:r>
                    </a:p>
                  </a:txBody>
                  <a:tcPr marL="5322" marR="5322" marT="5322" marB="0">
                    <a:lnL>
                      <a:noFill/>
                    </a:lnL>
                    <a:lnR>
                      <a:noFill/>
                    </a:lnR>
                    <a:lnT>
                      <a:noFill/>
                    </a:lnT>
                    <a:lnB>
                      <a:noFill/>
                    </a:lnB>
                    <a:solidFill>
                      <a:srgbClr val="FFFFFF"/>
                    </a:solidFill>
                  </a:tcPr>
                </a:tc>
                <a:tc>
                  <a:txBody>
                    <a:bodyPr/>
                    <a:lstStyle/>
                    <a:p>
                      <a:pPr algn="r" fontAlgn="t"/>
                      <a:r>
                        <a:rPr lang="en-US" sz="800" b="1" i="0" u="none" strike="noStrike">
                          <a:solidFill>
                            <a:srgbClr val="EA8436"/>
                          </a:solidFill>
                          <a:effectLst/>
                          <a:latin typeface="+mn-lt"/>
                        </a:rPr>
                        <a:t>89,692</a:t>
                      </a:r>
                    </a:p>
                  </a:txBody>
                  <a:tcPr marL="5322" marR="5322" marT="5322" marB="0">
                    <a:lnL>
                      <a:noFill/>
                    </a:lnL>
                    <a:lnR>
                      <a:noFill/>
                    </a:lnR>
                    <a:lnT>
                      <a:noFill/>
                    </a:lnT>
                    <a:lnB w="6350" cap="flat" cmpd="sng" algn="ctr">
                      <a:solidFill>
                        <a:srgbClr val="000000"/>
                      </a:solidFill>
                      <a:prstDash val="dot"/>
                      <a:round/>
                      <a:headEnd type="none" w="med" len="med"/>
                      <a:tailEnd type="none" w="med" len="med"/>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w="6350" cap="flat" cmpd="sng" algn="ctr">
                      <a:solidFill>
                        <a:srgbClr val="000000"/>
                      </a:solidFill>
                      <a:prstDash val="dot"/>
                      <a:round/>
                      <a:headEnd type="none" w="med" len="med"/>
                      <a:tailEnd type="none" w="med" len="med"/>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extLst>
                  <a:ext uri="{0D108BD9-81ED-4DB2-BD59-A6C34878D82A}">
                    <a16:rowId xmlns:a16="http://schemas.microsoft.com/office/drawing/2014/main" val="18534173"/>
                  </a:ext>
                </a:extLst>
              </a:tr>
              <a:tr h="138166">
                <a:tc>
                  <a:txBody>
                    <a:bodyPr/>
                    <a:lstStyle/>
                    <a:p>
                      <a:pPr algn="l" fontAlgn="t"/>
                      <a:r>
                        <a:rPr lang="en-US" sz="800" b="0" i="0" u="none" strike="noStrike">
                          <a:solidFill>
                            <a:srgbClr val="000000"/>
                          </a:solidFill>
                          <a:effectLst/>
                          <a:latin typeface="+mn-lt"/>
                        </a:rPr>
                        <a:t>Projection period</a:t>
                      </a:r>
                    </a:p>
                  </a:txBody>
                  <a:tcPr marL="5322" marR="5322" marT="5322" marB="0">
                    <a:lnL>
                      <a:noFill/>
                    </a:lnL>
                    <a:lnR w="6350" cap="flat" cmpd="sng" algn="ctr">
                      <a:solidFill>
                        <a:srgbClr val="000000"/>
                      </a:solidFill>
                      <a:prstDash val="dot"/>
                      <a:round/>
                      <a:headEnd type="none" w="med" len="med"/>
                      <a:tailEnd type="none" w="med" len="med"/>
                    </a:lnR>
                    <a:lnT>
                      <a:noFill/>
                    </a:lnT>
                    <a:lnB>
                      <a:noFill/>
                    </a:lnB>
                    <a:solidFill>
                      <a:srgbClr val="FFFFFF"/>
                    </a:solidFill>
                  </a:tcPr>
                </a:tc>
                <a:tc>
                  <a:txBody>
                    <a:bodyPr/>
                    <a:lstStyle/>
                    <a:p>
                      <a:pPr algn="r" fontAlgn="t"/>
                      <a:r>
                        <a:rPr lang="en-US" sz="800" b="0" i="0" u="none" strike="noStrike">
                          <a:solidFill>
                            <a:srgbClr val="000000"/>
                          </a:solidFill>
                          <a:effectLst/>
                          <a:latin typeface="+mn-lt"/>
                        </a:rPr>
                        <a:t>14,907</a:t>
                      </a:r>
                    </a:p>
                  </a:txBody>
                  <a:tcPr marL="5322" marR="5322" marT="5322"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en-US" sz="800" b="0" i="1" u="none" strike="noStrike">
                          <a:solidFill>
                            <a:srgbClr val="000000"/>
                          </a:solidFill>
                          <a:effectLst/>
                          <a:latin typeface="+mn-lt"/>
                        </a:rPr>
                        <a:t>16.6%</a:t>
                      </a:r>
                    </a:p>
                  </a:txBody>
                  <a:tcPr marL="5322" marR="5322" marT="5322"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b"/>
                      <a:endParaRPr lang="en-US" sz="800" b="0" i="0" u="none" strike="noStrike">
                        <a:solidFill>
                          <a:srgbClr val="000000"/>
                        </a:solidFill>
                        <a:effectLst/>
                        <a:latin typeface="+mn-lt"/>
                      </a:endParaRPr>
                    </a:p>
                  </a:txBody>
                  <a:tcPr marL="5322" marR="5322" marT="532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extLst>
                  <a:ext uri="{0D108BD9-81ED-4DB2-BD59-A6C34878D82A}">
                    <a16:rowId xmlns:a16="http://schemas.microsoft.com/office/drawing/2014/main" val="1879080458"/>
                  </a:ext>
                </a:extLst>
              </a:tr>
              <a:tr h="138166">
                <a:tc>
                  <a:txBody>
                    <a:bodyPr/>
                    <a:lstStyle/>
                    <a:p>
                      <a:pPr algn="l" fontAlgn="t"/>
                      <a:r>
                        <a:rPr lang="en-US" sz="800" b="0" i="0" u="none" strike="noStrike">
                          <a:solidFill>
                            <a:srgbClr val="000000"/>
                          </a:solidFill>
                          <a:effectLst/>
                          <a:latin typeface="+mn-lt"/>
                        </a:rPr>
                        <a:t>Terminal value</a:t>
                      </a:r>
                    </a:p>
                  </a:txBody>
                  <a:tcPr marL="5322" marR="5322" marT="5322" marB="0">
                    <a:lnL>
                      <a:noFill/>
                    </a:lnL>
                    <a:lnR w="6350" cap="flat" cmpd="sng" algn="ctr">
                      <a:solidFill>
                        <a:srgbClr val="000000"/>
                      </a:solidFill>
                      <a:prstDash val="dot"/>
                      <a:round/>
                      <a:headEnd type="none" w="med" len="med"/>
                      <a:tailEnd type="none" w="med" len="med"/>
                    </a:lnR>
                    <a:lnT>
                      <a:noFill/>
                    </a:lnT>
                    <a:lnB>
                      <a:noFill/>
                    </a:lnB>
                    <a:solidFill>
                      <a:srgbClr val="FFFFFF"/>
                    </a:solidFill>
                  </a:tcPr>
                </a:tc>
                <a:tc>
                  <a:txBody>
                    <a:bodyPr/>
                    <a:lstStyle/>
                    <a:p>
                      <a:pPr algn="r" fontAlgn="t"/>
                      <a:r>
                        <a:rPr lang="en-US" sz="800" b="0" i="0" u="none" strike="noStrike">
                          <a:solidFill>
                            <a:srgbClr val="000000"/>
                          </a:solidFill>
                          <a:effectLst/>
                          <a:latin typeface="+mn-lt"/>
                        </a:rPr>
                        <a:t>74,785</a:t>
                      </a:r>
                    </a:p>
                  </a:txBody>
                  <a:tcPr marL="5322" marR="5322" marT="5322"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r" fontAlgn="t"/>
                      <a:r>
                        <a:rPr lang="en-US" sz="800" b="0" i="1" u="none" strike="noStrike">
                          <a:solidFill>
                            <a:srgbClr val="000000"/>
                          </a:solidFill>
                          <a:effectLst/>
                          <a:latin typeface="+mn-lt"/>
                        </a:rPr>
                        <a:t>83.4%</a:t>
                      </a:r>
                    </a:p>
                  </a:txBody>
                  <a:tcPr marL="5322" marR="5322" marT="5322"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b"/>
                      <a:endParaRPr lang="en-US" sz="800" b="0" i="0" u="none" strike="noStrike">
                        <a:solidFill>
                          <a:srgbClr val="000000"/>
                        </a:solidFill>
                        <a:effectLst/>
                        <a:latin typeface="+mn-lt"/>
                      </a:endParaRPr>
                    </a:p>
                  </a:txBody>
                  <a:tcPr marL="5322" marR="5322" marT="5322" marB="0" anchor="b">
                    <a:lnL w="6350" cap="flat" cmpd="sng" algn="ctr">
                      <a:solidFill>
                        <a:srgbClr val="000000"/>
                      </a:solidFill>
                      <a:prstDash val="dot"/>
                      <a:round/>
                      <a:headEnd type="none" w="med" len="med"/>
                      <a:tailEnd type="none" w="med" len="med"/>
                    </a:lnL>
                    <a:lnR>
                      <a:noFill/>
                    </a:lnR>
                    <a:lnT>
                      <a:noFill/>
                    </a:lnT>
                    <a:lnB>
                      <a:noFill/>
                    </a:lnB>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extLst>
                  <a:ext uri="{0D108BD9-81ED-4DB2-BD59-A6C34878D82A}">
                    <a16:rowId xmlns:a16="http://schemas.microsoft.com/office/drawing/2014/main" val="3350884206"/>
                  </a:ext>
                </a:extLst>
              </a:tr>
              <a:tr h="138166">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6350" cap="flat" cmpd="sng" algn="ctr">
                      <a:solidFill>
                        <a:srgbClr val="000000"/>
                      </a:solidFill>
                      <a:prstDash val="dot"/>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w="6350" cap="flat" cmpd="sng" algn="ctr">
                      <a:solidFill>
                        <a:srgbClr val="000000"/>
                      </a:solidFill>
                      <a:prstDash val="dot"/>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extLst>
                  <a:ext uri="{0D108BD9-81ED-4DB2-BD59-A6C34878D82A}">
                    <a16:rowId xmlns:a16="http://schemas.microsoft.com/office/drawing/2014/main" val="2544224384"/>
                  </a:ext>
                </a:extLst>
              </a:tr>
              <a:tr h="270553">
                <a:tc>
                  <a:txBody>
                    <a:bodyPr/>
                    <a:lstStyle/>
                    <a:p>
                      <a:pPr algn="l" fontAlgn="t"/>
                      <a:r>
                        <a:rPr lang="en-US" sz="800" b="0" i="0" u="none" strike="noStrike">
                          <a:solidFill>
                            <a:srgbClr val="000000"/>
                          </a:solidFill>
                          <a:effectLst/>
                          <a:latin typeface="+mn-lt"/>
                        </a:rPr>
                        <a:t>(-) Current net debt</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12,814</a:t>
                      </a:r>
                    </a:p>
                  </a:txBody>
                  <a:tcPr marL="5322" marR="5322" marT="5322" marB="0">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extLst>
                  <a:ext uri="{0D108BD9-81ED-4DB2-BD59-A6C34878D82A}">
                    <a16:rowId xmlns:a16="http://schemas.microsoft.com/office/drawing/2014/main" val="1011265546"/>
                  </a:ext>
                </a:extLst>
              </a:tr>
              <a:tr h="138166">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en-US" sz="800" b="0" i="0" u="none" strike="noStrike">
                          <a:solidFill>
                            <a:srgbClr val="000000"/>
                          </a:solidFill>
                          <a:effectLst/>
                          <a:latin typeface="+mn-lt"/>
                        </a:rPr>
                        <a:t> </a:t>
                      </a:r>
                    </a:p>
                  </a:txBody>
                  <a:tcPr marL="5322" marR="5322" marT="5322"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extLst>
                  <a:ext uri="{0D108BD9-81ED-4DB2-BD59-A6C34878D82A}">
                    <a16:rowId xmlns:a16="http://schemas.microsoft.com/office/drawing/2014/main" val="1486262330"/>
                  </a:ext>
                </a:extLst>
              </a:tr>
              <a:tr h="138166">
                <a:tc>
                  <a:txBody>
                    <a:bodyPr/>
                    <a:lstStyle/>
                    <a:p>
                      <a:pPr algn="l" fontAlgn="t"/>
                      <a:r>
                        <a:rPr lang="en-US" sz="800" b="1" i="0" u="none" strike="noStrike">
                          <a:solidFill>
                            <a:srgbClr val="000000"/>
                          </a:solidFill>
                          <a:effectLst/>
                          <a:latin typeface="+mn-lt"/>
                        </a:rPr>
                        <a:t>Equity value</a:t>
                      </a:r>
                    </a:p>
                  </a:txBody>
                  <a:tcPr marL="5322" marR="5322" marT="5322"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800" b="1" i="0" u="none" strike="noStrike">
                          <a:solidFill>
                            <a:srgbClr val="EA8436"/>
                          </a:solidFill>
                          <a:effectLst/>
                          <a:latin typeface="+mn-lt"/>
                        </a:rPr>
                        <a:t>76,878</a:t>
                      </a:r>
                    </a:p>
                  </a:txBody>
                  <a:tcPr marL="5322" marR="5322" marT="5322"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extLst>
                  <a:ext uri="{0D108BD9-81ED-4DB2-BD59-A6C34878D82A}">
                    <a16:rowId xmlns:a16="http://schemas.microsoft.com/office/drawing/2014/main" val="948638877"/>
                  </a:ext>
                </a:extLst>
              </a:tr>
              <a:tr h="270553">
                <a:tc>
                  <a:txBody>
                    <a:bodyPr/>
                    <a:lstStyle/>
                    <a:p>
                      <a:pPr algn="l" fontAlgn="t"/>
                      <a:r>
                        <a:rPr lang="en-US" sz="800" b="0" i="0" u="none" strike="noStrike">
                          <a:solidFill>
                            <a:srgbClr val="000000"/>
                          </a:solidFill>
                          <a:effectLst/>
                          <a:latin typeface="+mn-lt"/>
                        </a:rPr>
                        <a:t>(/) Outstanding shares</a:t>
                      </a:r>
                    </a:p>
                  </a:txBody>
                  <a:tcPr marL="5322" marR="5322" marT="5322" marB="0">
                    <a:lnL>
                      <a:noFill/>
                    </a:lnL>
                    <a:lnR>
                      <a:noFill/>
                    </a:lnR>
                    <a:lnT>
                      <a:noFill/>
                    </a:lnT>
                    <a:lnB>
                      <a:noFill/>
                    </a:lnB>
                    <a:solidFill>
                      <a:srgbClr val="FFFFFF"/>
                    </a:solidFill>
                  </a:tcPr>
                </a:tc>
                <a:tc>
                  <a:txBody>
                    <a:bodyPr/>
                    <a:lstStyle/>
                    <a:p>
                      <a:pPr algn="r" fontAlgn="t"/>
                      <a:r>
                        <a:rPr lang="en-US" sz="800" b="0" i="0" u="none" strike="noStrike">
                          <a:solidFill>
                            <a:srgbClr val="000000"/>
                          </a:solidFill>
                          <a:effectLst/>
                          <a:latin typeface="+mn-lt"/>
                        </a:rPr>
                        <a:t>289</a:t>
                      </a:r>
                    </a:p>
                  </a:txBody>
                  <a:tcPr marL="5322" marR="5322" marT="5322" marB="0">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extLst>
                  <a:ext uri="{0D108BD9-81ED-4DB2-BD59-A6C34878D82A}">
                    <a16:rowId xmlns:a16="http://schemas.microsoft.com/office/drawing/2014/main" val="4241017380"/>
                  </a:ext>
                </a:extLst>
              </a:tr>
              <a:tr h="138166">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tc>
                  <a:txBody>
                    <a:bodyPr/>
                    <a:lstStyle/>
                    <a:p>
                      <a:pPr algn="l" fontAlgn="b"/>
                      <a:endParaRPr lang="en-US" sz="800" b="0" i="0" u="none" strike="noStrike">
                        <a:solidFill>
                          <a:srgbClr val="000000"/>
                        </a:solidFill>
                        <a:effectLst/>
                        <a:latin typeface="+mn-lt"/>
                      </a:endParaRPr>
                    </a:p>
                  </a:txBody>
                  <a:tcPr marL="5322" marR="5322" marT="5322" marB="0" anchor="b">
                    <a:lnL>
                      <a:noFill/>
                    </a:lnL>
                    <a:lnR>
                      <a:noFill/>
                    </a:lnR>
                    <a:lnT>
                      <a:noFill/>
                    </a:lnT>
                    <a:lnB>
                      <a:noFill/>
                    </a:lnB>
                  </a:tcPr>
                </a:tc>
                <a:extLst>
                  <a:ext uri="{0D108BD9-81ED-4DB2-BD59-A6C34878D82A}">
                    <a16:rowId xmlns:a16="http://schemas.microsoft.com/office/drawing/2014/main" val="2743006541"/>
                  </a:ext>
                </a:extLst>
              </a:tr>
              <a:tr h="138166">
                <a:tc>
                  <a:txBody>
                    <a:bodyPr/>
                    <a:lstStyle/>
                    <a:p>
                      <a:pPr algn="l" fontAlgn="t"/>
                      <a:r>
                        <a:rPr lang="en-US" sz="800" b="1" i="0" u="none" strike="noStrike">
                          <a:solidFill>
                            <a:srgbClr val="000000"/>
                          </a:solidFill>
                          <a:effectLst/>
                          <a:latin typeface="+mn-lt"/>
                        </a:rPr>
                        <a:t>Fair price</a:t>
                      </a:r>
                    </a:p>
                  </a:txBody>
                  <a:tcPr marL="5322" marR="5322" marT="5322"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800" b="1" i="0" u="none" strike="noStrike">
                          <a:solidFill>
                            <a:srgbClr val="EA8436"/>
                          </a:solidFill>
                          <a:effectLst/>
                          <a:latin typeface="+mn-lt"/>
                        </a:rPr>
                        <a:t>265.61</a:t>
                      </a:r>
                    </a:p>
                  </a:txBody>
                  <a:tcPr marL="5322" marR="5322" marT="5322"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tc>
                  <a:txBody>
                    <a:bodyPr/>
                    <a:lstStyle/>
                    <a:p>
                      <a:pPr algn="l" fontAlgn="b"/>
                      <a:r>
                        <a:rPr lang="en-US" sz="800" b="0" i="0" u="none" strike="noStrike">
                          <a:solidFill>
                            <a:srgbClr val="000000"/>
                          </a:solidFill>
                          <a:effectLst/>
                          <a:latin typeface="+mn-lt"/>
                        </a:rPr>
                        <a:t> </a:t>
                      </a:r>
                    </a:p>
                  </a:txBody>
                  <a:tcPr marL="5322" marR="5322" marT="5322" marB="0" anchor="b">
                    <a:lnL>
                      <a:noFill/>
                    </a:lnL>
                    <a:lnR>
                      <a:noFill/>
                    </a:lnR>
                    <a:lnT>
                      <a:noFill/>
                    </a:lnT>
                    <a:lnB>
                      <a:noFill/>
                    </a:lnB>
                    <a:solidFill>
                      <a:srgbClr val="FFFFFF"/>
                    </a:solidFill>
                  </a:tcPr>
                </a:tc>
                <a:extLst>
                  <a:ext uri="{0D108BD9-81ED-4DB2-BD59-A6C34878D82A}">
                    <a16:rowId xmlns:a16="http://schemas.microsoft.com/office/drawing/2014/main" val="910702419"/>
                  </a:ext>
                </a:extLst>
              </a:tr>
            </a:tbl>
          </a:graphicData>
        </a:graphic>
      </p:graphicFrame>
    </p:spTree>
    <p:extLst>
      <p:ext uri="{BB962C8B-B14F-4D97-AF65-F5344CB8AC3E}">
        <p14:creationId xmlns:p14="http://schemas.microsoft.com/office/powerpoint/2010/main" val="3533862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CE001-9961-A446-C022-E271425BA510}"/>
              </a:ext>
            </a:extLst>
          </p:cNvPr>
          <p:cNvSpPr>
            <a:spLocks noGrp="1"/>
          </p:cNvSpPr>
          <p:nvPr>
            <p:ph type="title"/>
          </p:nvPr>
        </p:nvSpPr>
        <p:spPr/>
        <p:txBody>
          <a:bodyPr/>
          <a:lstStyle/>
          <a:p>
            <a:endParaRPr lang="en-US"/>
          </a:p>
        </p:txBody>
      </p:sp>
      <p:sp>
        <p:nvSpPr>
          <p:cNvPr id="5" name="Date Placeholder 4">
            <a:extLst>
              <a:ext uri="{FF2B5EF4-FFF2-40B4-BE49-F238E27FC236}">
                <a16:creationId xmlns:a16="http://schemas.microsoft.com/office/drawing/2014/main" id="{049E82BC-172D-ED9A-4E26-67C71EF4F50E}"/>
              </a:ext>
            </a:extLst>
          </p:cNvPr>
          <p:cNvSpPr>
            <a:spLocks noGrp="1"/>
          </p:cNvSpPr>
          <p:nvPr>
            <p:ph type="dt" sz="half" idx="10"/>
          </p:nvPr>
        </p:nvSpPr>
        <p:spPr/>
        <p:txBody>
          <a:bodyPr/>
          <a:lstStyle/>
          <a:p>
            <a:r>
              <a:rPr lang="en-US"/>
              <a:t>3/31/2025</a:t>
            </a:r>
          </a:p>
        </p:txBody>
      </p:sp>
      <p:sp>
        <p:nvSpPr>
          <p:cNvPr id="7" name="Slide Number Placeholder 6">
            <a:extLst>
              <a:ext uri="{FF2B5EF4-FFF2-40B4-BE49-F238E27FC236}">
                <a16:creationId xmlns:a16="http://schemas.microsoft.com/office/drawing/2014/main" id="{4B5AFF63-F104-F4C1-2264-18C4BC915B67}"/>
              </a:ext>
            </a:extLst>
          </p:cNvPr>
          <p:cNvSpPr>
            <a:spLocks noGrp="1"/>
          </p:cNvSpPr>
          <p:nvPr>
            <p:ph type="sldNum" sz="quarter" idx="12"/>
          </p:nvPr>
        </p:nvSpPr>
        <p:spPr/>
        <p:txBody>
          <a:bodyPr/>
          <a:lstStyle/>
          <a:p>
            <a:fld id="{D8EC9F08-0CF5-4A46-A85E-D74C53AE001F}" type="slidenum">
              <a:rPr lang="en-US" smtClean="0"/>
              <a:t>11</a:t>
            </a:fld>
            <a:endParaRPr lang="en-US"/>
          </a:p>
        </p:txBody>
      </p:sp>
      <p:sp>
        <p:nvSpPr>
          <p:cNvPr id="8" name="TextBox 7">
            <a:extLst>
              <a:ext uri="{FF2B5EF4-FFF2-40B4-BE49-F238E27FC236}">
                <a16:creationId xmlns:a16="http://schemas.microsoft.com/office/drawing/2014/main" id="{D872CE34-31DC-FB5D-21EE-21AA28899BB8}"/>
              </a:ext>
            </a:extLst>
          </p:cNvPr>
          <p:cNvSpPr txBox="1">
            <a:spLocks/>
          </p:cNvSpPr>
          <p:nvPr/>
        </p:nvSpPr>
        <p:spPr>
          <a:xfrm>
            <a:off x="0" y="-48553"/>
            <a:ext cx="12192000" cy="1323439"/>
          </a:xfrm>
          <a:prstGeom prst="rect">
            <a:avLst/>
          </a:prstGeom>
          <a:solidFill>
            <a:schemeClr val="tx1">
              <a:alpha val="42000"/>
            </a:schemeClr>
          </a:solidFill>
        </p:spPr>
        <p:txBody>
          <a:bodyPr wrap="square" rtlCol="0">
            <a:spAutoFit/>
          </a:bodyPr>
          <a:lstStyle/>
          <a:p>
            <a:endParaRPr lang="en-US"/>
          </a:p>
          <a:p>
            <a:endParaRPr lang="en-US">
              <a:latin typeface="+mj-lt"/>
            </a:endParaRPr>
          </a:p>
          <a:p>
            <a:r>
              <a:rPr lang="en-US" sz="4400">
                <a:solidFill>
                  <a:schemeClr val="bg1"/>
                </a:solidFill>
                <a:latin typeface="+mj-lt"/>
              </a:rPr>
              <a:t>DCF Drivers</a:t>
            </a:r>
          </a:p>
        </p:txBody>
      </p:sp>
      <p:graphicFrame>
        <p:nvGraphicFramePr>
          <p:cNvPr id="4" name="Table 3">
            <a:extLst>
              <a:ext uri="{FF2B5EF4-FFF2-40B4-BE49-F238E27FC236}">
                <a16:creationId xmlns:a16="http://schemas.microsoft.com/office/drawing/2014/main" id="{C2C5A044-CAFB-482B-A714-23DA1C3A015C}"/>
              </a:ext>
            </a:extLst>
          </p:cNvPr>
          <p:cNvGraphicFramePr>
            <a:graphicFrameLocks noGrp="1"/>
          </p:cNvGraphicFramePr>
          <p:nvPr>
            <p:extLst>
              <p:ext uri="{D42A27DB-BD31-4B8C-83A1-F6EECF244321}">
                <p14:modId xmlns:p14="http://schemas.microsoft.com/office/powerpoint/2010/main" val="1359579534"/>
              </p:ext>
            </p:extLst>
          </p:nvPr>
        </p:nvGraphicFramePr>
        <p:xfrm>
          <a:off x="270606" y="2113508"/>
          <a:ext cx="4521528" cy="3360240"/>
        </p:xfrm>
        <a:graphic>
          <a:graphicData uri="http://schemas.openxmlformats.org/drawingml/2006/table">
            <a:tbl>
              <a:tblPr/>
              <a:tblGrid>
                <a:gridCol w="978839">
                  <a:extLst>
                    <a:ext uri="{9D8B030D-6E8A-4147-A177-3AD203B41FA5}">
                      <a16:colId xmlns:a16="http://schemas.microsoft.com/office/drawing/2014/main" val="2425103620"/>
                    </a:ext>
                  </a:extLst>
                </a:gridCol>
                <a:gridCol w="582185">
                  <a:extLst>
                    <a:ext uri="{9D8B030D-6E8A-4147-A177-3AD203B41FA5}">
                      <a16:colId xmlns:a16="http://schemas.microsoft.com/office/drawing/2014/main" val="1061796573"/>
                    </a:ext>
                  </a:extLst>
                </a:gridCol>
                <a:gridCol w="57579">
                  <a:extLst>
                    <a:ext uri="{9D8B030D-6E8A-4147-A177-3AD203B41FA5}">
                      <a16:colId xmlns:a16="http://schemas.microsoft.com/office/drawing/2014/main" val="978029169"/>
                    </a:ext>
                  </a:extLst>
                </a:gridCol>
                <a:gridCol w="580585">
                  <a:extLst>
                    <a:ext uri="{9D8B030D-6E8A-4147-A177-3AD203B41FA5}">
                      <a16:colId xmlns:a16="http://schemas.microsoft.com/office/drawing/2014/main" val="1683690489"/>
                    </a:ext>
                  </a:extLst>
                </a:gridCol>
                <a:gridCol w="580585">
                  <a:extLst>
                    <a:ext uri="{9D8B030D-6E8A-4147-A177-3AD203B41FA5}">
                      <a16:colId xmlns:a16="http://schemas.microsoft.com/office/drawing/2014/main" val="3838627517"/>
                    </a:ext>
                  </a:extLst>
                </a:gridCol>
                <a:gridCol w="580585">
                  <a:extLst>
                    <a:ext uri="{9D8B030D-6E8A-4147-A177-3AD203B41FA5}">
                      <a16:colId xmlns:a16="http://schemas.microsoft.com/office/drawing/2014/main" val="2921966965"/>
                    </a:ext>
                  </a:extLst>
                </a:gridCol>
                <a:gridCol w="580585">
                  <a:extLst>
                    <a:ext uri="{9D8B030D-6E8A-4147-A177-3AD203B41FA5}">
                      <a16:colId xmlns:a16="http://schemas.microsoft.com/office/drawing/2014/main" val="682636721"/>
                    </a:ext>
                  </a:extLst>
                </a:gridCol>
                <a:gridCol w="580585">
                  <a:extLst>
                    <a:ext uri="{9D8B030D-6E8A-4147-A177-3AD203B41FA5}">
                      <a16:colId xmlns:a16="http://schemas.microsoft.com/office/drawing/2014/main" val="3243117822"/>
                    </a:ext>
                  </a:extLst>
                </a:gridCol>
              </a:tblGrid>
              <a:tr h="92468">
                <a:tc>
                  <a:txBody>
                    <a:bodyPr/>
                    <a:lstStyle/>
                    <a:p>
                      <a:pPr algn="l" fontAlgn="b"/>
                      <a:r>
                        <a:rPr lang="en-US" sz="600" b="0" i="1" u="none" strike="noStrike">
                          <a:solidFill>
                            <a:srgbClr val="000000"/>
                          </a:solidFill>
                          <a:effectLst/>
                          <a:latin typeface="Arial" panose="020B0604020202020204" pitchFamily="34" charset="0"/>
                        </a:rPr>
                        <a:t>(USD in millions)</a:t>
                      </a:r>
                    </a:p>
                  </a:txBody>
                  <a:tcPr marL="5920" marR="5920" marT="5920" marB="0" anchor="b">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Circular"/>
                        </a:rPr>
                        <a:t> </a:t>
                      </a:r>
                    </a:p>
                  </a:txBody>
                  <a:tcPr marL="5920" marR="5920" marT="5920" marB="0">
                    <a:lnL>
                      <a:noFill/>
                    </a:lnL>
                    <a:lnR>
                      <a:noFill/>
                    </a:lnR>
                    <a:lnT>
                      <a:noFill/>
                    </a:lnT>
                    <a:lnB>
                      <a:noFill/>
                    </a:lnB>
                    <a:solidFill>
                      <a:srgbClr val="FFFFFF"/>
                    </a:solidFill>
                  </a:tcPr>
                </a:tc>
                <a:tc>
                  <a:txBody>
                    <a:bodyPr/>
                    <a:lstStyle/>
                    <a:p>
                      <a:pPr algn="ctr" fontAlgn="t"/>
                      <a:r>
                        <a:rPr lang="en-US" sz="700" b="1" i="0" u="none" strike="noStrike">
                          <a:solidFill>
                            <a:srgbClr val="EA8436"/>
                          </a:solidFill>
                          <a:effectLst/>
                          <a:latin typeface="Circular"/>
                        </a:rPr>
                        <a:t> </a:t>
                      </a:r>
                    </a:p>
                  </a:txBody>
                  <a:tcPr marL="5920" marR="5920" marT="5920" marB="0">
                    <a:lnL>
                      <a:noFill/>
                    </a:lnL>
                    <a:lnR>
                      <a:noFill/>
                    </a:lnR>
                    <a:lnT>
                      <a:noFill/>
                    </a:lnT>
                    <a:lnB>
                      <a:noFill/>
                    </a:lnB>
                    <a:solidFill>
                      <a:srgbClr val="FFFFFF"/>
                    </a:solidFill>
                  </a:tcPr>
                </a:tc>
                <a:tc gridSpan="5">
                  <a:txBody>
                    <a:bodyPr/>
                    <a:lstStyle/>
                    <a:p>
                      <a:pPr algn="ctr" fontAlgn="t"/>
                      <a:r>
                        <a:rPr lang="en-US" sz="700" b="1" i="0" u="none" strike="noStrike">
                          <a:solidFill>
                            <a:srgbClr val="EA8436"/>
                          </a:solidFill>
                          <a:effectLst/>
                          <a:latin typeface="Arial" panose="020B0604020202020204" pitchFamily="34" charset="0"/>
                        </a:rPr>
                        <a:t>Projections</a:t>
                      </a:r>
                    </a:p>
                  </a:txBody>
                  <a:tcPr marL="5920" marR="5920" marT="5920" marB="0">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3827803"/>
                  </a:ext>
                </a:extLst>
              </a:tr>
              <a:tr h="92468">
                <a:tc>
                  <a:txBody>
                    <a:bodyPr/>
                    <a:lstStyle/>
                    <a:p>
                      <a:pPr algn="l" fontAlgn="t"/>
                      <a:r>
                        <a:rPr lang="en-US" sz="700" b="0" i="0" u="none" strike="noStrike">
                          <a:solidFill>
                            <a:srgbClr val="000000"/>
                          </a:solidFill>
                          <a:effectLst/>
                          <a:latin typeface="Circular"/>
                        </a:rPr>
                        <a:t> </a:t>
                      </a:r>
                    </a:p>
                  </a:txBody>
                  <a:tcPr marL="5920" marR="5920" marT="5920"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700" b="1" i="0" u="none" strike="noStrike">
                          <a:solidFill>
                            <a:srgbClr val="000000"/>
                          </a:solidFill>
                          <a:effectLst/>
                          <a:latin typeface="Arial" panose="020B0604020202020204" pitchFamily="34" charset="0"/>
                        </a:rPr>
                        <a:t>Dec-2024</a:t>
                      </a:r>
                    </a:p>
                  </a:txBody>
                  <a:tcPr marL="5920" marR="5920" marT="5920"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700" b="1" i="0" u="none" strike="noStrike">
                          <a:solidFill>
                            <a:srgbClr val="373545"/>
                          </a:solidFill>
                          <a:effectLst/>
                          <a:latin typeface="Arial" panose="020B0604020202020204" pitchFamily="34" charset="0"/>
                        </a:rPr>
                        <a:t> </a:t>
                      </a:r>
                    </a:p>
                  </a:txBody>
                  <a:tcPr marL="5920" marR="5920" marT="5920" marB="0" anchor="b">
                    <a:lnL>
                      <a:noFill/>
                    </a:lnL>
                    <a:lnR w="6350" cap="flat" cmpd="sng" algn="ctr">
                      <a:solidFill>
                        <a:srgbClr val="000000"/>
                      </a:solidFill>
                      <a:prstDash val="solid"/>
                      <a:round/>
                      <a:headEnd type="none" w="med" len="med"/>
                      <a:tailEnd type="none" w="med" len="med"/>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700" b="1" i="0" u="none" strike="noStrike">
                          <a:solidFill>
                            <a:srgbClr val="000000"/>
                          </a:solidFill>
                          <a:effectLst/>
                          <a:latin typeface="Arial" panose="020B0604020202020204" pitchFamily="34" charset="0"/>
                        </a:rPr>
                        <a:t>Dec-2025</a:t>
                      </a:r>
                    </a:p>
                  </a:txBody>
                  <a:tcPr marL="5920" marR="5920" marT="5920" marB="0" anchor="b">
                    <a:lnL w="6350" cap="flat" cmpd="sng" algn="ctr">
                      <a:solidFill>
                        <a:srgbClr val="000000"/>
                      </a:solidFill>
                      <a:prstDash val="solid"/>
                      <a:round/>
                      <a:headEnd type="none" w="med" len="med"/>
                      <a:tailEnd type="none" w="med" len="med"/>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700" b="1" i="0" u="none" strike="noStrike">
                          <a:solidFill>
                            <a:srgbClr val="000000"/>
                          </a:solidFill>
                          <a:effectLst/>
                          <a:latin typeface="Arial" panose="020B0604020202020204" pitchFamily="34" charset="0"/>
                        </a:rPr>
                        <a:t>Dec-2026</a:t>
                      </a:r>
                    </a:p>
                  </a:txBody>
                  <a:tcPr marL="5920" marR="5920" marT="5920"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700" b="1" i="0" u="none" strike="noStrike">
                          <a:solidFill>
                            <a:srgbClr val="000000"/>
                          </a:solidFill>
                          <a:effectLst/>
                          <a:latin typeface="Arial" panose="020B0604020202020204" pitchFamily="34" charset="0"/>
                        </a:rPr>
                        <a:t>Dec-2027</a:t>
                      </a:r>
                    </a:p>
                  </a:txBody>
                  <a:tcPr marL="5920" marR="5920" marT="5920"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700" b="1" i="0" u="none" strike="noStrike">
                          <a:solidFill>
                            <a:srgbClr val="000000"/>
                          </a:solidFill>
                          <a:effectLst/>
                          <a:latin typeface="Arial" panose="020B0604020202020204" pitchFamily="34" charset="0"/>
                        </a:rPr>
                        <a:t>Dec-2028</a:t>
                      </a:r>
                    </a:p>
                  </a:txBody>
                  <a:tcPr marL="5920" marR="5920" marT="5920"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700" b="1" i="0" u="none" strike="noStrike">
                          <a:solidFill>
                            <a:srgbClr val="000000"/>
                          </a:solidFill>
                          <a:effectLst/>
                          <a:latin typeface="Arial" panose="020B0604020202020204" pitchFamily="34" charset="0"/>
                        </a:rPr>
                        <a:t>Dec-2029</a:t>
                      </a:r>
                    </a:p>
                  </a:txBody>
                  <a:tcPr marL="5920" marR="5920" marT="5920"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extLst>
                  <a:ext uri="{0D108BD9-81ED-4DB2-BD59-A6C34878D82A}">
                    <a16:rowId xmlns:a16="http://schemas.microsoft.com/office/drawing/2014/main" val="1782048332"/>
                  </a:ext>
                </a:extLst>
              </a:tr>
              <a:tr h="92468">
                <a:tc>
                  <a:txBody>
                    <a:bodyPr/>
                    <a:lstStyle/>
                    <a:p>
                      <a:pPr algn="l" fontAlgn="b"/>
                      <a:r>
                        <a:rPr lang="en-US" sz="700" b="0" i="0" u="none" strike="noStrike">
                          <a:solidFill>
                            <a:srgbClr val="000000"/>
                          </a:solidFill>
                          <a:effectLst/>
                          <a:latin typeface="Arial" panose="020B0604020202020204" pitchFamily="34" charset="0"/>
                        </a:rPr>
                        <a:t> </a:t>
                      </a:r>
                    </a:p>
                  </a:txBody>
                  <a:tcPr marL="5920" marR="5920" marT="5920"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700" b="0" i="0" u="none" strike="noStrike">
                          <a:solidFill>
                            <a:srgbClr val="000000"/>
                          </a:solidFill>
                          <a:effectLst/>
                          <a:latin typeface="Arial" panose="020B0604020202020204" pitchFamily="34" charset="0"/>
                        </a:rPr>
                        <a:t> </a:t>
                      </a:r>
                    </a:p>
                  </a:txBody>
                  <a:tcPr marL="5920" marR="5920" marT="5920"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700" b="0" i="0" u="none" strike="noStrike">
                          <a:solidFill>
                            <a:srgbClr val="000000"/>
                          </a:solidFill>
                          <a:effectLst/>
                          <a:latin typeface="Arial" panose="020B0604020202020204" pitchFamily="34" charset="0"/>
                        </a:rPr>
                        <a:t> </a:t>
                      </a:r>
                    </a:p>
                  </a:txBody>
                  <a:tcPr marL="5920" marR="5920" marT="5920" marB="0" anchor="b">
                    <a:lnL>
                      <a:noFill/>
                    </a:lnL>
                    <a:lnR w="6350" cap="flat" cmpd="sng" algn="ctr">
                      <a:solidFill>
                        <a:srgbClr val="000000"/>
                      </a:solidFill>
                      <a:prstDash val="solid"/>
                      <a:round/>
                      <a:headEnd type="none" w="med" len="med"/>
                      <a:tailEnd type="none" w="med" len="med"/>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700" b="0" i="0" u="none" strike="noStrike">
                          <a:solidFill>
                            <a:srgbClr val="000000"/>
                          </a:solidFill>
                          <a:effectLst/>
                          <a:latin typeface="Arial" panose="020B0604020202020204" pitchFamily="34" charset="0"/>
                        </a:rPr>
                        <a:t> </a:t>
                      </a:r>
                    </a:p>
                  </a:txBody>
                  <a:tcPr marL="5920" marR="5920" marT="5920" marB="0" anchor="b">
                    <a:lnL w="6350" cap="flat" cmpd="sng" algn="ctr">
                      <a:solidFill>
                        <a:srgbClr val="000000"/>
                      </a:solidFill>
                      <a:prstDash val="solid"/>
                      <a:round/>
                      <a:headEnd type="none" w="med" len="med"/>
                      <a:tailEnd type="none" w="med" len="med"/>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700" b="0" i="0" u="none" strike="noStrike">
                          <a:solidFill>
                            <a:srgbClr val="000000"/>
                          </a:solidFill>
                          <a:effectLst/>
                          <a:latin typeface="Arial" panose="020B0604020202020204" pitchFamily="34" charset="0"/>
                        </a:rPr>
                        <a:t> </a:t>
                      </a:r>
                    </a:p>
                  </a:txBody>
                  <a:tcPr marL="5920" marR="5920" marT="5920"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700" b="0" i="0" u="none" strike="noStrike">
                          <a:solidFill>
                            <a:srgbClr val="000000"/>
                          </a:solidFill>
                          <a:effectLst/>
                          <a:latin typeface="Arial" panose="020B0604020202020204" pitchFamily="34" charset="0"/>
                        </a:rPr>
                        <a:t> </a:t>
                      </a:r>
                    </a:p>
                  </a:txBody>
                  <a:tcPr marL="5920" marR="5920" marT="5920"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700" b="0" i="0" u="none" strike="noStrike">
                          <a:solidFill>
                            <a:srgbClr val="000000"/>
                          </a:solidFill>
                          <a:effectLst/>
                          <a:latin typeface="Arial" panose="020B0604020202020204" pitchFamily="34" charset="0"/>
                        </a:rPr>
                        <a:t> </a:t>
                      </a:r>
                    </a:p>
                  </a:txBody>
                  <a:tcPr marL="5920" marR="5920" marT="5920"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700" b="0" i="0" u="none" strike="noStrike">
                          <a:solidFill>
                            <a:srgbClr val="000000"/>
                          </a:solidFill>
                          <a:effectLst/>
                          <a:latin typeface="Arial" panose="020B0604020202020204" pitchFamily="34" charset="0"/>
                        </a:rPr>
                        <a:t> </a:t>
                      </a:r>
                    </a:p>
                  </a:txBody>
                  <a:tcPr marL="5920" marR="5920" marT="5920"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87631926"/>
                  </a:ext>
                </a:extLst>
              </a:tr>
              <a:tr h="92468">
                <a:tc>
                  <a:txBody>
                    <a:bodyPr/>
                    <a:lstStyle/>
                    <a:p>
                      <a:pPr algn="l" fontAlgn="t"/>
                      <a:r>
                        <a:rPr lang="en-US" sz="700" b="1" i="0" u="none" strike="noStrike">
                          <a:solidFill>
                            <a:srgbClr val="000000"/>
                          </a:solidFill>
                          <a:effectLst/>
                          <a:latin typeface="Arial" panose="020B0604020202020204" pitchFamily="34" charset="0"/>
                        </a:rPr>
                        <a:t>Revenue</a:t>
                      </a:r>
                    </a:p>
                  </a:txBody>
                  <a:tcPr marL="5920" marR="5920" marT="5920" marB="0">
                    <a:lnL>
                      <a:noFill/>
                    </a:lnL>
                    <a:lnR>
                      <a:noFill/>
                    </a:lnR>
                    <a:lnT>
                      <a:noFill/>
                    </a:lnT>
                    <a:lnB>
                      <a:noFill/>
                    </a:lnB>
                    <a:solidFill>
                      <a:srgbClr val="FFFFFF"/>
                    </a:solidFill>
                  </a:tcPr>
                </a:tc>
                <a:tc>
                  <a:txBody>
                    <a:bodyPr/>
                    <a:lstStyle/>
                    <a:p>
                      <a:pPr algn="r" fontAlgn="t"/>
                      <a:r>
                        <a:rPr lang="en-US" sz="700" b="1" i="0" u="none" strike="noStrike">
                          <a:solidFill>
                            <a:srgbClr val="000000"/>
                          </a:solidFill>
                          <a:effectLst/>
                          <a:latin typeface="Arial" panose="020B0604020202020204" pitchFamily="34" charset="0"/>
                        </a:rPr>
                        <a:t>11,066</a:t>
                      </a:r>
                    </a:p>
                  </a:txBody>
                  <a:tcPr marL="5920" marR="5920" marT="5920" marB="0">
                    <a:lnL>
                      <a:noFill/>
                    </a:lnL>
                    <a:lnR>
                      <a:noFill/>
                    </a:lnR>
                    <a:lnT>
                      <a:noFill/>
                    </a:lnT>
                    <a:lnB>
                      <a:noFill/>
                    </a:lnB>
                    <a:solidFill>
                      <a:srgbClr val="FFFFFF"/>
                    </a:solidFill>
                  </a:tcPr>
                </a:tc>
                <a:tc>
                  <a:txBody>
                    <a:bodyPr/>
                    <a:lstStyle/>
                    <a:p>
                      <a:pPr algn="r" fontAlgn="t"/>
                      <a:r>
                        <a:rPr lang="en-US" sz="700" b="1" i="0"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1" i="0" u="none" strike="noStrike">
                          <a:solidFill>
                            <a:srgbClr val="000000"/>
                          </a:solidFill>
                          <a:effectLst/>
                          <a:latin typeface="Arial" panose="020B0604020202020204" pitchFamily="34" charset="0"/>
                        </a:rPr>
                        <a:t>11,604</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t"/>
                      <a:r>
                        <a:rPr lang="en-US" sz="700" b="1" i="0" u="none" strike="noStrike">
                          <a:solidFill>
                            <a:srgbClr val="000000"/>
                          </a:solidFill>
                          <a:effectLst/>
                          <a:latin typeface="Arial" panose="020B0604020202020204" pitchFamily="34" charset="0"/>
                        </a:rPr>
                        <a:t>13,436</a:t>
                      </a:r>
                    </a:p>
                  </a:txBody>
                  <a:tcPr marL="5920" marR="5920" marT="5920" marB="0">
                    <a:lnL>
                      <a:noFill/>
                    </a:lnL>
                    <a:lnR>
                      <a:noFill/>
                    </a:lnR>
                    <a:lnT>
                      <a:noFill/>
                    </a:lnT>
                    <a:lnB>
                      <a:noFill/>
                    </a:lnB>
                    <a:solidFill>
                      <a:srgbClr val="FFFFFF"/>
                    </a:solidFill>
                  </a:tcPr>
                </a:tc>
                <a:tc>
                  <a:txBody>
                    <a:bodyPr/>
                    <a:lstStyle/>
                    <a:p>
                      <a:pPr algn="r" fontAlgn="t"/>
                      <a:r>
                        <a:rPr lang="en-US" sz="700" b="1" i="0" u="none" strike="noStrike">
                          <a:solidFill>
                            <a:srgbClr val="000000"/>
                          </a:solidFill>
                          <a:effectLst/>
                          <a:latin typeface="Arial" panose="020B0604020202020204" pitchFamily="34" charset="0"/>
                        </a:rPr>
                        <a:t>15,911</a:t>
                      </a:r>
                    </a:p>
                  </a:txBody>
                  <a:tcPr marL="5920" marR="5920" marT="5920" marB="0">
                    <a:lnL>
                      <a:noFill/>
                    </a:lnL>
                    <a:lnR>
                      <a:noFill/>
                    </a:lnR>
                    <a:lnT>
                      <a:noFill/>
                    </a:lnT>
                    <a:lnB>
                      <a:noFill/>
                    </a:lnB>
                    <a:solidFill>
                      <a:srgbClr val="FFFFFF"/>
                    </a:solidFill>
                  </a:tcPr>
                </a:tc>
                <a:tc>
                  <a:txBody>
                    <a:bodyPr/>
                    <a:lstStyle/>
                    <a:p>
                      <a:pPr algn="r" fontAlgn="t"/>
                      <a:r>
                        <a:rPr lang="en-US" sz="700" b="1" i="0" u="none" strike="noStrike">
                          <a:solidFill>
                            <a:srgbClr val="000000"/>
                          </a:solidFill>
                          <a:effectLst/>
                          <a:latin typeface="Arial" panose="020B0604020202020204" pitchFamily="34" charset="0"/>
                        </a:rPr>
                        <a:t>18,578</a:t>
                      </a:r>
                    </a:p>
                  </a:txBody>
                  <a:tcPr marL="5920" marR="5920" marT="5920" marB="0">
                    <a:lnL>
                      <a:noFill/>
                    </a:lnL>
                    <a:lnR>
                      <a:noFill/>
                    </a:lnR>
                    <a:lnT>
                      <a:noFill/>
                    </a:lnT>
                    <a:lnB>
                      <a:noFill/>
                    </a:lnB>
                    <a:solidFill>
                      <a:srgbClr val="FFFFFF"/>
                    </a:solidFill>
                  </a:tcPr>
                </a:tc>
                <a:tc>
                  <a:txBody>
                    <a:bodyPr/>
                    <a:lstStyle/>
                    <a:p>
                      <a:pPr algn="r" fontAlgn="t"/>
                      <a:r>
                        <a:rPr lang="en-US" sz="700" b="1" i="0" u="none" strike="noStrike">
                          <a:solidFill>
                            <a:srgbClr val="000000"/>
                          </a:solidFill>
                          <a:effectLst/>
                          <a:latin typeface="Arial" panose="020B0604020202020204" pitchFamily="34" charset="0"/>
                        </a:rPr>
                        <a:t>21,883</a:t>
                      </a:r>
                    </a:p>
                  </a:txBody>
                  <a:tcPr marL="5920" marR="5920" marT="5920" marB="0">
                    <a:lnL>
                      <a:noFill/>
                    </a:lnL>
                    <a:lnR>
                      <a:noFill/>
                    </a:lnR>
                    <a:lnT>
                      <a:noFill/>
                    </a:lnT>
                    <a:lnB>
                      <a:noFill/>
                    </a:lnB>
                    <a:solidFill>
                      <a:srgbClr val="FFFFFF"/>
                    </a:solidFill>
                  </a:tcPr>
                </a:tc>
                <a:extLst>
                  <a:ext uri="{0D108BD9-81ED-4DB2-BD59-A6C34878D82A}">
                    <a16:rowId xmlns:a16="http://schemas.microsoft.com/office/drawing/2014/main" val="2756951323"/>
                  </a:ext>
                </a:extLst>
              </a:tr>
              <a:tr h="94116">
                <a:tc>
                  <a:txBody>
                    <a:bodyPr/>
                    <a:lstStyle/>
                    <a:p>
                      <a:pPr algn="l" fontAlgn="t"/>
                      <a:r>
                        <a:rPr lang="en-US" sz="700" b="0" i="1" u="none" strike="noStrike">
                          <a:solidFill>
                            <a:srgbClr val="000000"/>
                          </a:solidFill>
                          <a:effectLst/>
                          <a:latin typeface="Arial" panose="020B0604020202020204" pitchFamily="34" charset="0"/>
                        </a:rPr>
                        <a:t>% Growth</a:t>
                      </a:r>
                    </a:p>
                  </a:txBody>
                  <a:tcPr marL="5920" marR="5920" marT="5920" marB="0">
                    <a:lnL>
                      <a:noFill/>
                    </a:lnL>
                    <a:lnR>
                      <a:noFill/>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32%</a:t>
                      </a:r>
                    </a:p>
                  </a:txBody>
                  <a:tcPr marL="5920" marR="5920" marT="5920" marB="0">
                    <a:lnL>
                      <a:noFill/>
                    </a:lnL>
                    <a:lnR>
                      <a:noFill/>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5%</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16%</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18%</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17%</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18%</a:t>
                      </a:r>
                    </a:p>
                  </a:txBody>
                  <a:tcPr marL="5920" marR="5920" marT="5920" marB="0">
                    <a:lnL>
                      <a:noFill/>
                    </a:lnL>
                    <a:lnR>
                      <a:noFill/>
                    </a:lnR>
                    <a:lnT>
                      <a:noFill/>
                    </a:lnT>
                    <a:lnB>
                      <a:noFill/>
                    </a:lnB>
                    <a:solidFill>
                      <a:srgbClr val="FFFF00"/>
                    </a:solidFill>
                  </a:tcPr>
                </a:tc>
                <a:extLst>
                  <a:ext uri="{0D108BD9-81ED-4DB2-BD59-A6C34878D82A}">
                    <a16:rowId xmlns:a16="http://schemas.microsoft.com/office/drawing/2014/main" val="1518636030"/>
                  </a:ext>
                </a:extLst>
              </a:tr>
              <a:tr h="92468">
                <a:tc gridSpan="2">
                  <a:txBody>
                    <a:bodyPr/>
                    <a:lstStyle/>
                    <a:p>
                      <a:pPr algn="l" fontAlgn="b"/>
                      <a:r>
                        <a:rPr lang="en-US" sz="700" b="0" i="0" u="none" strike="noStrike">
                          <a:solidFill>
                            <a:srgbClr val="000000"/>
                          </a:solidFill>
                          <a:effectLst/>
                          <a:latin typeface="Arial" panose="020B0604020202020204" pitchFamily="34" charset="0"/>
                        </a:rPr>
                        <a:t> </a:t>
                      </a:r>
                    </a:p>
                  </a:txBody>
                  <a:tcPr marL="5920" marR="5920" marT="5920" marB="0" anchor="b">
                    <a:lnL>
                      <a:noFill/>
                    </a:lnL>
                    <a:lnR>
                      <a:noFill/>
                    </a:lnR>
                    <a:lnT>
                      <a:noFill/>
                    </a:lnT>
                    <a:lnB>
                      <a:noFill/>
                    </a:lnB>
                    <a:solidFill>
                      <a:srgbClr val="FFFFFF"/>
                    </a:solidFill>
                  </a:tcPr>
                </a:tc>
                <a:tc hMerge="1">
                  <a:txBody>
                    <a:bodyPr/>
                    <a:lstStyle/>
                    <a:p>
                      <a:endParaRPr lang="en-US"/>
                    </a:p>
                  </a:txBody>
                  <a:tcPr/>
                </a:tc>
                <a:tc>
                  <a:txBody>
                    <a:bodyPr/>
                    <a:lstStyle/>
                    <a:p>
                      <a:pPr algn="r" fontAlgn="b"/>
                      <a:r>
                        <a:rPr lang="en-US" sz="700" b="0" i="0" u="none" strike="noStrike">
                          <a:solidFill>
                            <a:srgbClr val="000000"/>
                          </a:solidFill>
                          <a:effectLst/>
                          <a:latin typeface="Arial" panose="020B0604020202020204" pitchFamily="34" charset="0"/>
                        </a:rPr>
                        <a:t> </a:t>
                      </a:r>
                    </a:p>
                  </a:txBody>
                  <a:tcPr marL="5920" marR="5920" marT="592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extLst>
                  <a:ext uri="{0D108BD9-81ED-4DB2-BD59-A6C34878D82A}">
                    <a16:rowId xmlns:a16="http://schemas.microsoft.com/office/drawing/2014/main" val="2966022266"/>
                  </a:ext>
                </a:extLst>
              </a:tr>
              <a:tr h="92468">
                <a:tc>
                  <a:txBody>
                    <a:bodyPr/>
                    <a:lstStyle/>
                    <a:p>
                      <a:pPr algn="l" fontAlgn="t"/>
                      <a:r>
                        <a:rPr lang="en-US" sz="700" b="0" i="0" u="none" strike="noStrike">
                          <a:solidFill>
                            <a:srgbClr val="000000"/>
                          </a:solidFill>
                          <a:effectLst/>
                          <a:latin typeface="Arial" panose="020B0604020202020204" pitchFamily="34" charset="0"/>
                        </a:rPr>
                        <a:t> </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a:noFill/>
                    </a:lnR>
                    <a:lnT>
                      <a:noFill/>
                    </a:lnT>
                    <a:lnB>
                      <a:noFill/>
                    </a:lnB>
                    <a:solidFill>
                      <a:srgbClr val="FFFFFF"/>
                    </a:solidFill>
                  </a:tcPr>
                </a:tc>
                <a:extLst>
                  <a:ext uri="{0D108BD9-81ED-4DB2-BD59-A6C34878D82A}">
                    <a16:rowId xmlns:a16="http://schemas.microsoft.com/office/drawing/2014/main" val="1633523330"/>
                  </a:ext>
                </a:extLst>
              </a:tr>
              <a:tr h="92468">
                <a:tc>
                  <a:txBody>
                    <a:bodyPr/>
                    <a:lstStyle/>
                    <a:p>
                      <a:pPr algn="l" fontAlgn="t"/>
                      <a:r>
                        <a:rPr lang="en-US" sz="700" b="0" i="0" u="none" strike="noStrike">
                          <a:solidFill>
                            <a:srgbClr val="000000"/>
                          </a:solidFill>
                          <a:effectLst/>
                          <a:latin typeface="Arial" panose="020B0604020202020204" pitchFamily="34" charset="0"/>
                        </a:rPr>
                        <a:t>Cost of goods sold</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(3,201)</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(3,289)</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(3,733)</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(4,332)</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(4,957)</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(5,722)</a:t>
                      </a:r>
                    </a:p>
                  </a:txBody>
                  <a:tcPr marL="5920" marR="5920" marT="5920" marB="0">
                    <a:lnL>
                      <a:noFill/>
                    </a:lnL>
                    <a:lnR>
                      <a:noFill/>
                    </a:lnR>
                    <a:lnT>
                      <a:noFill/>
                    </a:lnT>
                    <a:lnB>
                      <a:noFill/>
                    </a:lnB>
                    <a:solidFill>
                      <a:srgbClr val="FFFFFF"/>
                    </a:solidFill>
                  </a:tcPr>
                </a:tc>
                <a:extLst>
                  <a:ext uri="{0D108BD9-81ED-4DB2-BD59-A6C34878D82A}">
                    <a16:rowId xmlns:a16="http://schemas.microsoft.com/office/drawing/2014/main" val="345922295"/>
                  </a:ext>
                </a:extLst>
              </a:tr>
              <a:tr h="94116">
                <a:tc>
                  <a:txBody>
                    <a:bodyPr/>
                    <a:lstStyle/>
                    <a:p>
                      <a:pPr algn="l" fontAlgn="t"/>
                      <a:r>
                        <a:rPr lang="en-US" sz="700" b="0" i="1" u="none" strike="noStrike">
                          <a:solidFill>
                            <a:srgbClr val="000000"/>
                          </a:solidFill>
                          <a:effectLst/>
                          <a:latin typeface="Arial" panose="020B0604020202020204" pitchFamily="34" charset="0"/>
                        </a:rPr>
                        <a:t>% of Revenue</a:t>
                      </a:r>
                    </a:p>
                  </a:txBody>
                  <a:tcPr marL="5920" marR="5920" marT="5920" marB="0">
                    <a:lnL>
                      <a:noFill/>
                    </a:lnL>
                    <a:lnR>
                      <a:noFill/>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29%</a:t>
                      </a:r>
                    </a:p>
                  </a:txBody>
                  <a:tcPr marL="5920" marR="5920" marT="5920" marB="0">
                    <a:lnL>
                      <a:noFill/>
                    </a:lnL>
                    <a:lnR>
                      <a:noFill/>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28%</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28%</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27%</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27%</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26%</a:t>
                      </a:r>
                    </a:p>
                  </a:txBody>
                  <a:tcPr marL="5920" marR="5920" marT="5920" marB="0">
                    <a:lnL>
                      <a:noFill/>
                    </a:lnL>
                    <a:lnR>
                      <a:noFill/>
                    </a:lnR>
                    <a:lnT>
                      <a:noFill/>
                    </a:lnT>
                    <a:lnB>
                      <a:noFill/>
                    </a:lnB>
                    <a:solidFill>
                      <a:srgbClr val="FFFF00"/>
                    </a:solidFill>
                  </a:tcPr>
                </a:tc>
                <a:extLst>
                  <a:ext uri="{0D108BD9-81ED-4DB2-BD59-A6C34878D82A}">
                    <a16:rowId xmlns:a16="http://schemas.microsoft.com/office/drawing/2014/main" val="381462534"/>
                  </a:ext>
                </a:extLst>
              </a:tr>
              <a:tr h="92468">
                <a:tc>
                  <a:txBody>
                    <a:bodyPr/>
                    <a:lstStyle/>
                    <a:p>
                      <a:pPr algn="l" fontAlgn="b"/>
                      <a:r>
                        <a:rPr lang="en-US" sz="700" b="0" i="0" u="none" strike="noStrike">
                          <a:solidFill>
                            <a:srgbClr val="000000"/>
                          </a:solidFill>
                          <a:effectLst/>
                          <a:latin typeface="Arial" panose="020B0604020202020204" pitchFamily="34" charset="0"/>
                        </a:rPr>
                        <a:t> </a:t>
                      </a:r>
                    </a:p>
                  </a:txBody>
                  <a:tcPr marL="5920" marR="5920" marT="5920" marB="0" anchor="b">
                    <a:lnL>
                      <a:noFill/>
                    </a:lnL>
                    <a:lnR>
                      <a:noFill/>
                    </a:lnR>
                    <a:lnT>
                      <a:noFill/>
                    </a:lnT>
                    <a:lnB>
                      <a:noFill/>
                    </a:lnB>
                    <a:solidFill>
                      <a:srgbClr val="FFFFFF"/>
                    </a:solidFill>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r" fontAlgn="b"/>
                      <a:r>
                        <a:rPr lang="en-US" sz="700" b="0" i="0" u="none" strike="noStrike">
                          <a:solidFill>
                            <a:srgbClr val="000000"/>
                          </a:solidFill>
                          <a:effectLst/>
                          <a:latin typeface="Arial" panose="020B0604020202020204" pitchFamily="34" charset="0"/>
                        </a:rPr>
                        <a:t> </a:t>
                      </a:r>
                    </a:p>
                  </a:txBody>
                  <a:tcPr marL="5920" marR="5920" marT="592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extLst>
                  <a:ext uri="{0D108BD9-81ED-4DB2-BD59-A6C34878D82A}">
                    <a16:rowId xmlns:a16="http://schemas.microsoft.com/office/drawing/2014/main" val="58351820"/>
                  </a:ext>
                </a:extLst>
              </a:tr>
              <a:tr h="92468">
                <a:tc>
                  <a:txBody>
                    <a:bodyPr/>
                    <a:lstStyle/>
                    <a:p>
                      <a:pPr algn="l" fontAlgn="t"/>
                      <a:r>
                        <a:rPr lang="en-US" sz="700" b="0" i="0" u="none" strike="noStrike">
                          <a:solidFill>
                            <a:srgbClr val="000000"/>
                          </a:solidFill>
                          <a:effectLst/>
                          <a:latin typeface="Arial" panose="020B0604020202020204" pitchFamily="34" charset="0"/>
                        </a:rPr>
                        <a:t>Selling, G&amp;A expenses</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(213)</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(223)</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(259)</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(306)</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(358)</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(421)</a:t>
                      </a:r>
                    </a:p>
                  </a:txBody>
                  <a:tcPr marL="5920" marR="5920" marT="5920" marB="0">
                    <a:lnL>
                      <a:noFill/>
                    </a:lnL>
                    <a:lnR>
                      <a:noFill/>
                    </a:lnR>
                    <a:lnT>
                      <a:noFill/>
                    </a:lnT>
                    <a:lnB>
                      <a:noFill/>
                    </a:lnB>
                    <a:solidFill>
                      <a:srgbClr val="FFFFFF"/>
                    </a:solidFill>
                  </a:tcPr>
                </a:tc>
                <a:extLst>
                  <a:ext uri="{0D108BD9-81ED-4DB2-BD59-A6C34878D82A}">
                    <a16:rowId xmlns:a16="http://schemas.microsoft.com/office/drawing/2014/main" val="3140819367"/>
                  </a:ext>
                </a:extLst>
              </a:tr>
              <a:tr h="94116">
                <a:tc>
                  <a:txBody>
                    <a:bodyPr/>
                    <a:lstStyle/>
                    <a:p>
                      <a:pPr algn="l" fontAlgn="t"/>
                      <a:r>
                        <a:rPr lang="en-US" sz="700" b="0" i="1" u="none" strike="noStrike">
                          <a:solidFill>
                            <a:srgbClr val="000000"/>
                          </a:solidFill>
                          <a:effectLst/>
                          <a:latin typeface="Arial" panose="020B0604020202020204" pitchFamily="34" charset="0"/>
                        </a:rPr>
                        <a:t>% of Revenue</a:t>
                      </a:r>
                    </a:p>
                  </a:txBody>
                  <a:tcPr marL="5920" marR="5920" marT="5920" marB="0">
                    <a:lnL>
                      <a:noFill/>
                    </a:lnL>
                    <a:lnR>
                      <a:noFill/>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2%</a:t>
                      </a:r>
                    </a:p>
                  </a:txBody>
                  <a:tcPr marL="5920" marR="5920" marT="5920" marB="0">
                    <a:lnL>
                      <a:noFill/>
                    </a:lnL>
                    <a:lnR>
                      <a:noFill/>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2%</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a:t>
                      </a:r>
                    </a:p>
                  </a:txBody>
                  <a:tcPr marL="5920" marR="5920" marT="5920" marB="0">
                    <a:lnL>
                      <a:noFill/>
                    </a:lnL>
                    <a:lnR>
                      <a:noFill/>
                    </a:lnR>
                    <a:lnT>
                      <a:noFill/>
                    </a:lnT>
                    <a:lnB>
                      <a:noFill/>
                    </a:lnB>
                    <a:solidFill>
                      <a:srgbClr val="FFFF00"/>
                    </a:solidFill>
                  </a:tcPr>
                </a:tc>
                <a:extLst>
                  <a:ext uri="{0D108BD9-81ED-4DB2-BD59-A6C34878D82A}">
                    <a16:rowId xmlns:a16="http://schemas.microsoft.com/office/drawing/2014/main" val="4044402007"/>
                  </a:ext>
                </a:extLst>
              </a:tr>
              <a:tr h="92468">
                <a:tc gridSpan="2">
                  <a:txBody>
                    <a:bodyPr/>
                    <a:lstStyle/>
                    <a:p>
                      <a:pPr algn="l" fontAlgn="b"/>
                      <a:r>
                        <a:rPr lang="en-US" sz="700" b="0" i="0" u="none" strike="noStrike">
                          <a:solidFill>
                            <a:srgbClr val="000000"/>
                          </a:solidFill>
                          <a:effectLst/>
                          <a:latin typeface="Arial" panose="020B0604020202020204" pitchFamily="34" charset="0"/>
                        </a:rPr>
                        <a:t> </a:t>
                      </a:r>
                    </a:p>
                  </a:txBody>
                  <a:tcPr marL="5920" marR="5920" marT="5920" marB="0" anchor="b">
                    <a:lnL>
                      <a:noFill/>
                    </a:lnL>
                    <a:lnR>
                      <a:noFill/>
                    </a:lnR>
                    <a:lnT>
                      <a:noFill/>
                    </a:lnT>
                    <a:lnB>
                      <a:noFill/>
                    </a:lnB>
                    <a:solidFill>
                      <a:srgbClr val="FFFFFF"/>
                    </a:solidFill>
                  </a:tcPr>
                </a:tc>
                <a:tc hMerge="1">
                  <a:txBody>
                    <a:bodyPr/>
                    <a:lstStyle/>
                    <a:p>
                      <a:endParaRPr lang="en-US"/>
                    </a:p>
                  </a:txBody>
                  <a:tcPr/>
                </a:tc>
                <a:tc>
                  <a:txBody>
                    <a:bodyPr/>
                    <a:lstStyle/>
                    <a:p>
                      <a:pPr algn="r" fontAlgn="b"/>
                      <a:r>
                        <a:rPr lang="en-US" sz="700" b="0" i="0" u="none" strike="noStrike">
                          <a:solidFill>
                            <a:srgbClr val="000000"/>
                          </a:solidFill>
                          <a:effectLst/>
                          <a:latin typeface="Arial" panose="020B0604020202020204" pitchFamily="34" charset="0"/>
                        </a:rPr>
                        <a:t> </a:t>
                      </a:r>
                    </a:p>
                  </a:txBody>
                  <a:tcPr marL="5920" marR="5920" marT="592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extLst>
                  <a:ext uri="{0D108BD9-81ED-4DB2-BD59-A6C34878D82A}">
                    <a16:rowId xmlns:a16="http://schemas.microsoft.com/office/drawing/2014/main" val="3470482350"/>
                  </a:ext>
                </a:extLst>
              </a:tr>
              <a:tr h="180074">
                <a:tc>
                  <a:txBody>
                    <a:bodyPr/>
                    <a:lstStyle/>
                    <a:p>
                      <a:pPr algn="l" fontAlgn="t"/>
                      <a:r>
                        <a:rPr lang="en-US" sz="700" b="0" i="0" u="none" strike="noStrike">
                          <a:solidFill>
                            <a:srgbClr val="000000"/>
                          </a:solidFill>
                          <a:effectLst/>
                          <a:latin typeface="Arial" panose="020B0604020202020204" pitchFamily="34" charset="0"/>
                        </a:rPr>
                        <a:t>Research &amp; Development</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a:t>
                      </a:r>
                    </a:p>
                  </a:txBody>
                  <a:tcPr marL="5920" marR="5920" marT="5920" marB="0">
                    <a:lnL>
                      <a:noFill/>
                    </a:lnL>
                    <a:lnR>
                      <a:noFill/>
                    </a:lnR>
                    <a:lnT>
                      <a:noFill/>
                    </a:lnT>
                    <a:lnB>
                      <a:noFill/>
                    </a:lnB>
                    <a:solidFill>
                      <a:srgbClr val="FFFFFF"/>
                    </a:solidFill>
                  </a:tcPr>
                </a:tc>
                <a:extLst>
                  <a:ext uri="{0D108BD9-81ED-4DB2-BD59-A6C34878D82A}">
                    <a16:rowId xmlns:a16="http://schemas.microsoft.com/office/drawing/2014/main" val="2812320764"/>
                  </a:ext>
                </a:extLst>
              </a:tr>
              <a:tr h="94116">
                <a:tc>
                  <a:txBody>
                    <a:bodyPr/>
                    <a:lstStyle/>
                    <a:p>
                      <a:pPr algn="l" fontAlgn="t"/>
                      <a:r>
                        <a:rPr lang="en-US" sz="700" b="0" i="1" u="none" strike="noStrike">
                          <a:solidFill>
                            <a:srgbClr val="000000"/>
                          </a:solidFill>
                          <a:effectLst/>
                          <a:latin typeface="Arial" panose="020B0604020202020204" pitchFamily="34" charset="0"/>
                        </a:rPr>
                        <a:t>% of Revenue</a:t>
                      </a:r>
                    </a:p>
                  </a:txBody>
                  <a:tcPr marL="5920" marR="5920" marT="5920" marB="0">
                    <a:lnL>
                      <a:noFill/>
                    </a:lnL>
                    <a:lnR>
                      <a:noFill/>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0%</a:t>
                      </a:r>
                    </a:p>
                  </a:txBody>
                  <a:tcPr marL="5920" marR="5920" marT="5920" marB="0">
                    <a:lnL>
                      <a:noFill/>
                    </a:lnL>
                    <a:lnR>
                      <a:noFill/>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0%</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0%</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0%</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0%</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0%</a:t>
                      </a:r>
                    </a:p>
                  </a:txBody>
                  <a:tcPr marL="5920" marR="5920" marT="5920" marB="0">
                    <a:lnL>
                      <a:noFill/>
                    </a:lnL>
                    <a:lnR>
                      <a:noFill/>
                    </a:lnR>
                    <a:lnT>
                      <a:noFill/>
                    </a:lnT>
                    <a:lnB>
                      <a:noFill/>
                    </a:lnB>
                    <a:solidFill>
                      <a:srgbClr val="FFFF00"/>
                    </a:solidFill>
                  </a:tcPr>
                </a:tc>
                <a:extLst>
                  <a:ext uri="{0D108BD9-81ED-4DB2-BD59-A6C34878D82A}">
                    <a16:rowId xmlns:a16="http://schemas.microsoft.com/office/drawing/2014/main" val="3941728133"/>
                  </a:ext>
                </a:extLst>
              </a:tr>
              <a:tr h="92468">
                <a:tc gridSpan="2">
                  <a:txBody>
                    <a:bodyPr/>
                    <a:lstStyle/>
                    <a:p>
                      <a:pPr algn="l" fontAlgn="b"/>
                      <a:r>
                        <a:rPr lang="en-US" sz="700" b="0" i="0" u="none" strike="noStrike">
                          <a:solidFill>
                            <a:srgbClr val="000000"/>
                          </a:solidFill>
                          <a:effectLst/>
                          <a:latin typeface="Arial" panose="020B0604020202020204" pitchFamily="34" charset="0"/>
                        </a:rPr>
                        <a:t> </a:t>
                      </a:r>
                    </a:p>
                  </a:txBody>
                  <a:tcPr marL="5920" marR="5920" marT="5920" marB="0" anchor="b">
                    <a:lnL>
                      <a:noFill/>
                    </a:lnL>
                    <a:lnR>
                      <a:noFill/>
                    </a:lnR>
                    <a:lnT>
                      <a:noFill/>
                    </a:lnT>
                    <a:lnB>
                      <a:noFill/>
                    </a:lnB>
                    <a:solidFill>
                      <a:srgbClr val="FFFFFF"/>
                    </a:solidFill>
                  </a:tcPr>
                </a:tc>
                <a:tc hMerge="1">
                  <a:txBody>
                    <a:bodyPr/>
                    <a:lstStyle/>
                    <a:p>
                      <a:endParaRPr lang="en-US"/>
                    </a:p>
                  </a:txBody>
                  <a:tcPr/>
                </a:tc>
                <a:tc>
                  <a:txBody>
                    <a:bodyPr/>
                    <a:lstStyle/>
                    <a:p>
                      <a:pPr algn="r" fontAlgn="b"/>
                      <a:r>
                        <a:rPr lang="en-US" sz="700" b="0" i="0" u="none" strike="noStrike">
                          <a:solidFill>
                            <a:srgbClr val="000000"/>
                          </a:solidFill>
                          <a:effectLst/>
                          <a:latin typeface="Arial" panose="020B0604020202020204" pitchFamily="34" charset="0"/>
                        </a:rPr>
                        <a:t> </a:t>
                      </a:r>
                    </a:p>
                  </a:txBody>
                  <a:tcPr marL="5920" marR="5920" marT="592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extLst>
                  <a:ext uri="{0D108BD9-81ED-4DB2-BD59-A6C34878D82A}">
                    <a16:rowId xmlns:a16="http://schemas.microsoft.com/office/drawing/2014/main" val="701040935"/>
                  </a:ext>
                </a:extLst>
              </a:tr>
              <a:tr h="180074">
                <a:tc>
                  <a:txBody>
                    <a:bodyPr/>
                    <a:lstStyle/>
                    <a:p>
                      <a:pPr algn="l" fontAlgn="t"/>
                      <a:r>
                        <a:rPr lang="en-US" sz="700" b="0" i="0" u="none" strike="noStrike">
                          <a:solidFill>
                            <a:srgbClr val="000000"/>
                          </a:solidFill>
                          <a:effectLst/>
                          <a:latin typeface="Arial" panose="020B0604020202020204" pitchFamily="34" charset="0"/>
                        </a:rPr>
                        <a:t>Net interest incomes/expenses</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26</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27</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32</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37</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44</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51</a:t>
                      </a:r>
                    </a:p>
                  </a:txBody>
                  <a:tcPr marL="5920" marR="5920" marT="5920" marB="0">
                    <a:lnL>
                      <a:noFill/>
                    </a:lnL>
                    <a:lnR>
                      <a:noFill/>
                    </a:lnR>
                    <a:lnT>
                      <a:noFill/>
                    </a:lnT>
                    <a:lnB>
                      <a:noFill/>
                    </a:lnB>
                    <a:solidFill>
                      <a:srgbClr val="FFFFFF"/>
                    </a:solidFill>
                  </a:tcPr>
                </a:tc>
                <a:extLst>
                  <a:ext uri="{0D108BD9-81ED-4DB2-BD59-A6C34878D82A}">
                    <a16:rowId xmlns:a16="http://schemas.microsoft.com/office/drawing/2014/main" val="2285777272"/>
                  </a:ext>
                </a:extLst>
              </a:tr>
              <a:tr h="94116">
                <a:tc>
                  <a:txBody>
                    <a:bodyPr/>
                    <a:lstStyle/>
                    <a:p>
                      <a:pPr algn="l" fontAlgn="t"/>
                      <a:r>
                        <a:rPr lang="en-US" sz="700" b="0" i="1" u="none" strike="noStrike">
                          <a:solidFill>
                            <a:srgbClr val="000000"/>
                          </a:solidFill>
                          <a:effectLst/>
                          <a:latin typeface="Arial" panose="020B0604020202020204" pitchFamily="34" charset="0"/>
                        </a:rPr>
                        <a:t>% of Revenue</a:t>
                      </a:r>
                    </a:p>
                  </a:txBody>
                  <a:tcPr marL="5920" marR="5920" marT="5920" marB="0">
                    <a:lnL>
                      <a:noFill/>
                    </a:lnL>
                    <a:lnR>
                      <a:noFill/>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0.2%</a:t>
                      </a:r>
                    </a:p>
                  </a:txBody>
                  <a:tcPr marL="5920" marR="5920" marT="5920" marB="0">
                    <a:lnL>
                      <a:noFill/>
                    </a:lnL>
                    <a:lnR>
                      <a:noFill/>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0.2%</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0.2%</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0.2%</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0.2%</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0.2%</a:t>
                      </a:r>
                    </a:p>
                  </a:txBody>
                  <a:tcPr marL="5920" marR="5920" marT="5920" marB="0">
                    <a:lnL>
                      <a:noFill/>
                    </a:lnL>
                    <a:lnR>
                      <a:noFill/>
                    </a:lnR>
                    <a:lnT>
                      <a:noFill/>
                    </a:lnT>
                    <a:lnB>
                      <a:noFill/>
                    </a:lnB>
                    <a:solidFill>
                      <a:srgbClr val="FFFF00"/>
                    </a:solidFill>
                  </a:tcPr>
                </a:tc>
                <a:extLst>
                  <a:ext uri="{0D108BD9-81ED-4DB2-BD59-A6C34878D82A}">
                    <a16:rowId xmlns:a16="http://schemas.microsoft.com/office/drawing/2014/main" val="3149925431"/>
                  </a:ext>
                </a:extLst>
              </a:tr>
              <a:tr h="92468">
                <a:tc>
                  <a:txBody>
                    <a:bodyPr/>
                    <a:lstStyle/>
                    <a:p>
                      <a:pPr algn="l" fontAlgn="t"/>
                      <a:r>
                        <a:rPr lang="en-US" sz="700" b="0" i="0" u="none" strike="noStrike">
                          <a:solidFill>
                            <a:srgbClr val="000000"/>
                          </a:solidFill>
                          <a:effectLst/>
                          <a:latin typeface="Arial" panose="020B0604020202020204" pitchFamily="34" charset="0"/>
                        </a:rPr>
                        <a:t> </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a:noFill/>
                    </a:lnR>
                    <a:lnT>
                      <a:noFill/>
                    </a:lnT>
                    <a:lnB>
                      <a:noFill/>
                    </a:lnB>
                    <a:solidFill>
                      <a:srgbClr val="FFFFFF"/>
                    </a:solidFill>
                  </a:tcPr>
                </a:tc>
                <a:extLst>
                  <a:ext uri="{0D108BD9-81ED-4DB2-BD59-A6C34878D82A}">
                    <a16:rowId xmlns:a16="http://schemas.microsoft.com/office/drawing/2014/main" val="3030047226"/>
                  </a:ext>
                </a:extLst>
              </a:tr>
              <a:tr h="180074">
                <a:tc>
                  <a:txBody>
                    <a:bodyPr/>
                    <a:lstStyle/>
                    <a:p>
                      <a:pPr algn="l" fontAlgn="t"/>
                      <a:r>
                        <a:rPr lang="en-US" sz="700" b="0" i="0" u="none" strike="noStrike">
                          <a:solidFill>
                            <a:srgbClr val="000000"/>
                          </a:solidFill>
                          <a:effectLst/>
                          <a:latin typeface="Arial" panose="020B0604020202020204" pitchFamily="34" charset="0"/>
                        </a:rPr>
                        <a:t>Other incomes/expenses</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(3,177)</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(3,331)</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(3,857)</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(4,568)</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(5,334)</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(6,283)</a:t>
                      </a:r>
                    </a:p>
                  </a:txBody>
                  <a:tcPr marL="5920" marR="5920" marT="5920" marB="0">
                    <a:lnL>
                      <a:noFill/>
                    </a:lnL>
                    <a:lnR>
                      <a:noFill/>
                    </a:lnR>
                    <a:lnT>
                      <a:noFill/>
                    </a:lnT>
                    <a:lnB>
                      <a:noFill/>
                    </a:lnB>
                    <a:solidFill>
                      <a:srgbClr val="FFFFFF"/>
                    </a:solidFill>
                  </a:tcPr>
                </a:tc>
                <a:extLst>
                  <a:ext uri="{0D108BD9-81ED-4DB2-BD59-A6C34878D82A}">
                    <a16:rowId xmlns:a16="http://schemas.microsoft.com/office/drawing/2014/main" val="697065372"/>
                  </a:ext>
                </a:extLst>
              </a:tr>
              <a:tr h="94116">
                <a:tc>
                  <a:txBody>
                    <a:bodyPr/>
                    <a:lstStyle/>
                    <a:p>
                      <a:pPr algn="l" fontAlgn="t"/>
                      <a:r>
                        <a:rPr lang="en-US" sz="700" b="0" i="1" u="none" strike="noStrike">
                          <a:solidFill>
                            <a:srgbClr val="000000"/>
                          </a:solidFill>
                          <a:effectLst/>
                          <a:latin typeface="Arial" panose="020B0604020202020204" pitchFamily="34" charset="0"/>
                        </a:rPr>
                        <a:t>% of Revenue</a:t>
                      </a:r>
                    </a:p>
                  </a:txBody>
                  <a:tcPr marL="5920" marR="5920" marT="5920" marB="0">
                    <a:lnL>
                      <a:noFill/>
                    </a:lnL>
                    <a:lnR>
                      <a:noFill/>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-28.7%</a:t>
                      </a:r>
                    </a:p>
                  </a:txBody>
                  <a:tcPr marL="5920" marR="5920" marT="5920" marB="0">
                    <a:lnL>
                      <a:noFill/>
                    </a:lnL>
                    <a:lnR>
                      <a:noFill/>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-28.7%</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-28.7%</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-28.7%</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-28.7%</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-28.7%</a:t>
                      </a:r>
                    </a:p>
                  </a:txBody>
                  <a:tcPr marL="5920" marR="5920" marT="5920" marB="0">
                    <a:lnL>
                      <a:noFill/>
                    </a:lnL>
                    <a:lnR>
                      <a:noFill/>
                    </a:lnR>
                    <a:lnT>
                      <a:noFill/>
                    </a:lnT>
                    <a:lnB>
                      <a:noFill/>
                    </a:lnB>
                    <a:solidFill>
                      <a:srgbClr val="FFFF00"/>
                    </a:solidFill>
                  </a:tcPr>
                </a:tc>
                <a:extLst>
                  <a:ext uri="{0D108BD9-81ED-4DB2-BD59-A6C34878D82A}">
                    <a16:rowId xmlns:a16="http://schemas.microsoft.com/office/drawing/2014/main" val="2719048881"/>
                  </a:ext>
                </a:extLst>
              </a:tr>
              <a:tr h="92468">
                <a:tc gridSpan="2">
                  <a:txBody>
                    <a:bodyPr/>
                    <a:lstStyle/>
                    <a:p>
                      <a:pPr algn="l" fontAlgn="b"/>
                      <a:r>
                        <a:rPr lang="en-US" sz="700" b="0" i="0" u="none" strike="noStrike">
                          <a:solidFill>
                            <a:srgbClr val="000000"/>
                          </a:solidFill>
                          <a:effectLst/>
                          <a:latin typeface="Arial" panose="020B0604020202020204" pitchFamily="34" charset="0"/>
                        </a:rPr>
                        <a:t> </a:t>
                      </a:r>
                    </a:p>
                  </a:txBody>
                  <a:tcPr marL="5920" marR="5920" marT="5920" marB="0" anchor="b">
                    <a:lnL>
                      <a:noFill/>
                    </a:lnL>
                    <a:lnR>
                      <a:noFill/>
                    </a:lnR>
                    <a:lnT>
                      <a:noFill/>
                    </a:lnT>
                    <a:lnB>
                      <a:noFill/>
                    </a:lnB>
                    <a:solidFill>
                      <a:srgbClr val="FFFFFF"/>
                    </a:solidFill>
                  </a:tcPr>
                </a:tc>
                <a:tc hMerge="1">
                  <a:txBody>
                    <a:bodyPr/>
                    <a:lstStyle/>
                    <a:p>
                      <a:endParaRPr lang="en-US"/>
                    </a:p>
                  </a:txBody>
                  <a:tcPr/>
                </a:tc>
                <a:tc>
                  <a:txBody>
                    <a:bodyPr/>
                    <a:lstStyle/>
                    <a:p>
                      <a:pPr algn="r" fontAlgn="b"/>
                      <a:r>
                        <a:rPr lang="en-US" sz="700" b="0" i="0" u="none" strike="noStrike">
                          <a:solidFill>
                            <a:srgbClr val="000000"/>
                          </a:solidFill>
                          <a:effectLst/>
                          <a:latin typeface="Arial" panose="020B0604020202020204" pitchFamily="34" charset="0"/>
                        </a:rPr>
                        <a:t> </a:t>
                      </a:r>
                    </a:p>
                  </a:txBody>
                  <a:tcPr marL="5920" marR="5920" marT="592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a:noFill/>
                    </a:lnB>
                  </a:tcPr>
                </a:tc>
                <a:extLst>
                  <a:ext uri="{0D108BD9-81ED-4DB2-BD59-A6C34878D82A}">
                    <a16:rowId xmlns:a16="http://schemas.microsoft.com/office/drawing/2014/main" val="2952057932"/>
                  </a:ext>
                </a:extLst>
              </a:tr>
              <a:tr h="92468">
                <a:tc>
                  <a:txBody>
                    <a:bodyPr/>
                    <a:lstStyle/>
                    <a:p>
                      <a:pPr algn="l" fontAlgn="t"/>
                      <a:r>
                        <a:rPr lang="en-US" sz="700" b="0" i="0" u="none" strike="noStrike">
                          <a:solidFill>
                            <a:srgbClr val="000000"/>
                          </a:solidFill>
                          <a:effectLst/>
                          <a:latin typeface="Arial" panose="020B0604020202020204" pitchFamily="34" charset="0"/>
                        </a:rPr>
                        <a:t>Tax expense</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(800)</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(980)</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(1,150)</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(1,380)</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(1,632)</a:t>
                      </a:r>
                    </a:p>
                  </a:txBody>
                  <a:tcPr marL="5920" marR="5920" marT="5920" marB="0">
                    <a:lnL>
                      <a:noFill/>
                    </a:lnL>
                    <a:lnR>
                      <a:noFill/>
                    </a:lnR>
                    <a:lnT>
                      <a:noFill/>
                    </a:lnT>
                    <a:lnB>
                      <a:noFill/>
                    </a:lnB>
                    <a:solidFill>
                      <a:srgbClr val="FFFFFF"/>
                    </a:solidFill>
                  </a:tcPr>
                </a:tc>
                <a:tc>
                  <a:txBody>
                    <a:bodyPr/>
                    <a:lstStyle/>
                    <a:p>
                      <a:pPr algn="r" fontAlgn="t"/>
                      <a:r>
                        <a:rPr lang="en-US" sz="700" b="0" i="0" u="none" strike="noStrike">
                          <a:solidFill>
                            <a:srgbClr val="000000"/>
                          </a:solidFill>
                          <a:effectLst/>
                          <a:latin typeface="Arial" panose="020B0604020202020204" pitchFamily="34" charset="0"/>
                        </a:rPr>
                        <a:t>(1,946)</a:t>
                      </a:r>
                    </a:p>
                  </a:txBody>
                  <a:tcPr marL="5920" marR="5920" marT="5920" marB="0">
                    <a:lnL>
                      <a:noFill/>
                    </a:lnL>
                    <a:lnR>
                      <a:noFill/>
                    </a:lnR>
                    <a:lnT>
                      <a:noFill/>
                    </a:lnT>
                    <a:lnB>
                      <a:noFill/>
                    </a:lnB>
                    <a:solidFill>
                      <a:srgbClr val="FFFFFF"/>
                    </a:solidFill>
                  </a:tcPr>
                </a:tc>
                <a:extLst>
                  <a:ext uri="{0D108BD9-81ED-4DB2-BD59-A6C34878D82A}">
                    <a16:rowId xmlns:a16="http://schemas.microsoft.com/office/drawing/2014/main" val="2434531147"/>
                  </a:ext>
                </a:extLst>
              </a:tr>
              <a:tr h="94116">
                <a:tc>
                  <a:txBody>
                    <a:bodyPr/>
                    <a:lstStyle/>
                    <a:p>
                      <a:pPr algn="l" fontAlgn="t"/>
                      <a:r>
                        <a:rPr lang="en-US" sz="700" b="0" i="1" u="none" strike="noStrike">
                          <a:solidFill>
                            <a:srgbClr val="000000"/>
                          </a:solidFill>
                          <a:effectLst/>
                          <a:latin typeface="Arial" panose="020B0604020202020204" pitchFamily="34" charset="0"/>
                        </a:rPr>
                        <a:t>Tax rate</a:t>
                      </a:r>
                    </a:p>
                  </a:txBody>
                  <a:tcPr marL="5920" marR="5920" marT="5920" marB="0">
                    <a:lnL>
                      <a:noFill/>
                    </a:lnL>
                    <a:lnR>
                      <a:noFill/>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18%</a:t>
                      </a:r>
                    </a:p>
                  </a:txBody>
                  <a:tcPr marL="5920" marR="5920" marT="5920" marB="0">
                    <a:lnL>
                      <a:noFill/>
                    </a:lnL>
                    <a:lnR>
                      <a:noFill/>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20%</a:t>
                      </a:r>
                    </a:p>
                  </a:txBody>
                  <a:tcPr marL="5920" marR="5920" marT="5920" marB="0">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20%</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20%</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20%</a:t>
                      </a:r>
                    </a:p>
                  </a:txBody>
                  <a:tcPr marL="5920" marR="5920" marT="5920" marB="0">
                    <a:lnL>
                      <a:noFill/>
                    </a:lnL>
                    <a:lnR>
                      <a:noFill/>
                    </a:lnR>
                    <a:lnT>
                      <a:noFill/>
                    </a:lnT>
                    <a:lnB>
                      <a:noFill/>
                    </a:lnB>
                    <a:solidFill>
                      <a:srgbClr val="FFFF00"/>
                    </a:solidFill>
                  </a:tcPr>
                </a:tc>
                <a:tc>
                  <a:txBody>
                    <a:bodyPr/>
                    <a:lstStyle/>
                    <a:p>
                      <a:pPr algn="r" fontAlgn="t"/>
                      <a:r>
                        <a:rPr lang="en-US" sz="700" b="0" i="1" u="none" strike="noStrike">
                          <a:solidFill>
                            <a:srgbClr val="000000"/>
                          </a:solidFill>
                          <a:effectLst/>
                          <a:latin typeface="Arial" panose="020B0604020202020204" pitchFamily="34" charset="0"/>
                        </a:rPr>
                        <a:t>20%</a:t>
                      </a:r>
                    </a:p>
                  </a:txBody>
                  <a:tcPr marL="5920" marR="5920" marT="5920" marB="0">
                    <a:lnL>
                      <a:noFill/>
                    </a:lnL>
                    <a:lnR>
                      <a:noFill/>
                    </a:lnR>
                    <a:lnT>
                      <a:noFill/>
                    </a:lnT>
                    <a:lnB>
                      <a:noFill/>
                    </a:lnB>
                    <a:solidFill>
                      <a:srgbClr val="FFFF00"/>
                    </a:solidFill>
                  </a:tcPr>
                </a:tc>
                <a:extLst>
                  <a:ext uri="{0D108BD9-81ED-4DB2-BD59-A6C34878D82A}">
                    <a16:rowId xmlns:a16="http://schemas.microsoft.com/office/drawing/2014/main" val="3516302311"/>
                  </a:ext>
                </a:extLst>
              </a:tr>
              <a:tr h="92468">
                <a:tc gridSpan="2">
                  <a:txBody>
                    <a:bodyPr/>
                    <a:lstStyle/>
                    <a:p>
                      <a:pPr algn="l" fontAlgn="b"/>
                      <a:r>
                        <a:rPr lang="en-US" sz="700" b="0" i="0" u="none" strike="noStrike">
                          <a:solidFill>
                            <a:srgbClr val="000000"/>
                          </a:solidFill>
                          <a:effectLst/>
                          <a:latin typeface="Arial" panose="020B0604020202020204" pitchFamily="34" charset="0"/>
                        </a:rPr>
                        <a:t> </a:t>
                      </a:r>
                    </a:p>
                  </a:txBody>
                  <a:tcPr marL="5920" marR="5920" marT="592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r" fontAlgn="b"/>
                      <a:r>
                        <a:rPr lang="en-US" sz="700" b="0" i="0" u="none" strike="noStrike">
                          <a:solidFill>
                            <a:srgbClr val="000000"/>
                          </a:solidFill>
                          <a:effectLst/>
                          <a:latin typeface="Arial" panose="020B0604020202020204" pitchFamily="34" charset="0"/>
                        </a:rPr>
                        <a:t> </a:t>
                      </a:r>
                    </a:p>
                  </a:txBody>
                  <a:tcPr marL="5920" marR="5920" marT="592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5920" marR="5920" marT="592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0358835"/>
                  </a:ext>
                </a:extLst>
              </a:tr>
              <a:tr h="92468">
                <a:tc>
                  <a:txBody>
                    <a:bodyPr/>
                    <a:lstStyle/>
                    <a:p>
                      <a:pPr algn="l" fontAlgn="t"/>
                      <a:r>
                        <a:rPr lang="en-US" sz="700" b="1" i="0" u="none" strike="noStrike">
                          <a:solidFill>
                            <a:srgbClr val="000000"/>
                          </a:solidFill>
                          <a:effectLst/>
                          <a:latin typeface="Arial" panose="020B0604020202020204" pitchFamily="34" charset="0"/>
                        </a:rPr>
                        <a:t>Net profit</a:t>
                      </a:r>
                    </a:p>
                  </a:txBody>
                  <a:tcPr marL="5920" marR="5920" marT="59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700" b="1" i="0" u="none" strike="noStrike">
                          <a:solidFill>
                            <a:srgbClr val="000000"/>
                          </a:solidFill>
                          <a:effectLst/>
                          <a:latin typeface="Arial" panose="020B0604020202020204" pitchFamily="34" charset="0"/>
                        </a:rPr>
                        <a:t>3,701</a:t>
                      </a:r>
                    </a:p>
                  </a:txBody>
                  <a:tcPr marL="5920" marR="5920" marT="59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700" b="1" i="0"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700" b="1" i="0" u="none" strike="noStrike">
                          <a:solidFill>
                            <a:srgbClr val="000000"/>
                          </a:solidFill>
                          <a:effectLst/>
                          <a:latin typeface="Arial" panose="020B0604020202020204" pitchFamily="34" charset="0"/>
                        </a:rPr>
                        <a:t>3,807</a:t>
                      </a:r>
                    </a:p>
                  </a:txBody>
                  <a:tcPr marL="5920" marR="5920" marT="592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700" b="1" i="0" u="none" strike="noStrike">
                          <a:solidFill>
                            <a:srgbClr val="000000"/>
                          </a:solidFill>
                          <a:effectLst/>
                          <a:latin typeface="Arial" panose="020B0604020202020204" pitchFamily="34" charset="0"/>
                        </a:rPr>
                        <a:t>4,469</a:t>
                      </a:r>
                    </a:p>
                  </a:txBody>
                  <a:tcPr marL="5920" marR="5920" marT="59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700" b="1" i="0" u="none" strike="noStrike">
                          <a:solidFill>
                            <a:srgbClr val="000000"/>
                          </a:solidFill>
                          <a:effectLst/>
                          <a:latin typeface="Arial" panose="020B0604020202020204" pitchFamily="34" charset="0"/>
                        </a:rPr>
                        <a:t>5,362</a:t>
                      </a:r>
                    </a:p>
                  </a:txBody>
                  <a:tcPr marL="5920" marR="5920" marT="59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700" b="1" i="0" u="none" strike="noStrike">
                          <a:solidFill>
                            <a:srgbClr val="000000"/>
                          </a:solidFill>
                          <a:effectLst/>
                          <a:latin typeface="Arial" panose="020B0604020202020204" pitchFamily="34" charset="0"/>
                        </a:rPr>
                        <a:t>6,342</a:t>
                      </a:r>
                    </a:p>
                  </a:txBody>
                  <a:tcPr marL="5920" marR="5920" marT="59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700" b="1" i="0" u="none" strike="noStrike">
                          <a:solidFill>
                            <a:srgbClr val="000000"/>
                          </a:solidFill>
                          <a:effectLst/>
                          <a:latin typeface="Arial" panose="020B0604020202020204" pitchFamily="34" charset="0"/>
                        </a:rPr>
                        <a:t>7,563</a:t>
                      </a:r>
                    </a:p>
                  </a:txBody>
                  <a:tcPr marL="5920" marR="5920" marT="5920"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451646803"/>
                  </a:ext>
                </a:extLst>
              </a:tr>
              <a:tr h="94116">
                <a:tc>
                  <a:txBody>
                    <a:bodyPr/>
                    <a:lstStyle/>
                    <a:p>
                      <a:pPr algn="l" fontAlgn="t"/>
                      <a:r>
                        <a:rPr lang="en-US" sz="700" b="0" i="1" u="none" strike="noStrike">
                          <a:solidFill>
                            <a:srgbClr val="000000"/>
                          </a:solidFill>
                          <a:effectLst/>
                          <a:latin typeface="Arial" panose="020B0604020202020204" pitchFamily="34" charset="0"/>
                        </a:rPr>
                        <a:t>% Margin</a:t>
                      </a:r>
                    </a:p>
                  </a:txBody>
                  <a:tcPr marL="5920" marR="5920" marT="5920"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33%</a:t>
                      </a:r>
                    </a:p>
                  </a:txBody>
                  <a:tcPr marL="5920" marR="5920" marT="5920"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 </a:t>
                      </a:r>
                    </a:p>
                  </a:txBody>
                  <a:tcPr marL="5920" marR="5920" marT="5920" marB="0">
                    <a:lnL>
                      <a:noFill/>
                    </a:lnL>
                    <a:lnR w="6350" cap="flat" cmpd="sng" algn="ctr">
                      <a:solidFill>
                        <a:srgbClr val="000000"/>
                      </a:solidFill>
                      <a:prstDash val="solid"/>
                      <a:round/>
                      <a:headEnd type="none" w="med" len="med"/>
                      <a:tailEnd type="none" w="med" len="med"/>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33%</a:t>
                      </a:r>
                    </a:p>
                  </a:txBody>
                  <a:tcPr marL="5920" marR="5920" marT="5920" marB="0">
                    <a:lnL w="6350" cap="flat" cmpd="sng" algn="ctr">
                      <a:solidFill>
                        <a:srgbClr val="000000"/>
                      </a:solidFill>
                      <a:prstDash val="solid"/>
                      <a:round/>
                      <a:headEnd type="none" w="med" len="med"/>
                      <a:tailEnd type="none" w="med" len="med"/>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33%</a:t>
                      </a:r>
                    </a:p>
                  </a:txBody>
                  <a:tcPr marL="5920" marR="5920" marT="5920"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34%</a:t>
                      </a:r>
                    </a:p>
                  </a:txBody>
                  <a:tcPr marL="5920" marR="5920" marT="5920"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34%</a:t>
                      </a:r>
                    </a:p>
                  </a:txBody>
                  <a:tcPr marL="5920" marR="5920" marT="5920"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700" b="0" i="1" u="none" strike="noStrike">
                          <a:solidFill>
                            <a:srgbClr val="000000"/>
                          </a:solidFill>
                          <a:effectLst/>
                          <a:latin typeface="Arial" panose="020B0604020202020204" pitchFamily="34" charset="0"/>
                        </a:rPr>
                        <a:t>35%</a:t>
                      </a:r>
                    </a:p>
                  </a:txBody>
                  <a:tcPr marL="5920" marR="5920" marT="5920"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extLst>
                  <a:ext uri="{0D108BD9-81ED-4DB2-BD59-A6C34878D82A}">
                    <a16:rowId xmlns:a16="http://schemas.microsoft.com/office/drawing/2014/main" val="1347637379"/>
                  </a:ext>
                </a:extLst>
              </a:tr>
            </a:tbl>
          </a:graphicData>
        </a:graphic>
      </p:graphicFrame>
      <p:sp>
        <p:nvSpPr>
          <p:cNvPr id="9" name="TextBox 8">
            <a:extLst>
              <a:ext uri="{FF2B5EF4-FFF2-40B4-BE49-F238E27FC236}">
                <a16:creationId xmlns:a16="http://schemas.microsoft.com/office/drawing/2014/main" id="{360298D2-0A26-4B5F-8350-7549BA92A329}"/>
              </a:ext>
            </a:extLst>
          </p:cNvPr>
          <p:cNvSpPr txBox="1"/>
          <p:nvPr/>
        </p:nvSpPr>
        <p:spPr>
          <a:xfrm>
            <a:off x="270606" y="1522283"/>
            <a:ext cx="4521528" cy="338554"/>
          </a:xfrm>
          <a:prstGeom prst="rect">
            <a:avLst/>
          </a:prstGeom>
          <a:solidFill>
            <a:schemeClr val="tx1"/>
          </a:solidFill>
        </p:spPr>
        <p:txBody>
          <a:bodyPr wrap="square">
            <a:spAutoFit/>
          </a:bodyPr>
          <a:lstStyle/>
          <a:p>
            <a:pPr algn="ctr"/>
            <a:r>
              <a:rPr lang="en-US" sz="1600">
                <a:solidFill>
                  <a:schemeClr val="bg1"/>
                </a:solidFill>
              </a:rPr>
              <a:t>Revenue and Expense Drivers</a:t>
            </a:r>
          </a:p>
        </p:txBody>
      </p:sp>
      <p:graphicFrame>
        <p:nvGraphicFramePr>
          <p:cNvPr id="12" name="Table 11">
            <a:extLst>
              <a:ext uri="{FF2B5EF4-FFF2-40B4-BE49-F238E27FC236}">
                <a16:creationId xmlns:a16="http://schemas.microsoft.com/office/drawing/2014/main" id="{CB41785B-4BEE-4726-ADB1-9FEFC5A83FD5}"/>
              </a:ext>
            </a:extLst>
          </p:cNvPr>
          <p:cNvGraphicFramePr>
            <a:graphicFrameLocks noGrp="1"/>
          </p:cNvGraphicFramePr>
          <p:nvPr>
            <p:extLst>
              <p:ext uri="{D42A27DB-BD31-4B8C-83A1-F6EECF244321}">
                <p14:modId xmlns:p14="http://schemas.microsoft.com/office/powerpoint/2010/main" val="2594204011"/>
              </p:ext>
            </p:extLst>
          </p:nvPr>
        </p:nvGraphicFramePr>
        <p:xfrm>
          <a:off x="6708040" y="1888452"/>
          <a:ext cx="5213354" cy="1514475"/>
        </p:xfrm>
        <a:graphic>
          <a:graphicData uri="http://schemas.openxmlformats.org/drawingml/2006/table">
            <a:tbl>
              <a:tblPr/>
              <a:tblGrid>
                <a:gridCol w="813892">
                  <a:extLst>
                    <a:ext uri="{9D8B030D-6E8A-4147-A177-3AD203B41FA5}">
                      <a16:colId xmlns:a16="http://schemas.microsoft.com/office/drawing/2014/main" val="3378484886"/>
                    </a:ext>
                  </a:extLst>
                </a:gridCol>
                <a:gridCol w="604470">
                  <a:extLst>
                    <a:ext uri="{9D8B030D-6E8A-4147-A177-3AD203B41FA5}">
                      <a16:colId xmlns:a16="http://schemas.microsoft.com/office/drawing/2014/main" val="3865309078"/>
                    </a:ext>
                  </a:extLst>
                </a:gridCol>
                <a:gridCol w="571152">
                  <a:extLst>
                    <a:ext uri="{9D8B030D-6E8A-4147-A177-3AD203B41FA5}">
                      <a16:colId xmlns:a16="http://schemas.microsoft.com/office/drawing/2014/main" val="1726713448"/>
                    </a:ext>
                  </a:extLst>
                </a:gridCol>
                <a:gridCol w="82500">
                  <a:extLst>
                    <a:ext uri="{9D8B030D-6E8A-4147-A177-3AD203B41FA5}">
                      <a16:colId xmlns:a16="http://schemas.microsoft.com/office/drawing/2014/main" val="11832247"/>
                    </a:ext>
                  </a:extLst>
                </a:gridCol>
                <a:gridCol w="628268">
                  <a:extLst>
                    <a:ext uri="{9D8B030D-6E8A-4147-A177-3AD203B41FA5}">
                      <a16:colId xmlns:a16="http://schemas.microsoft.com/office/drawing/2014/main" val="1197807959"/>
                    </a:ext>
                  </a:extLst>
                </a:gridCol>
                <a:gridCol w="628268">
                  <a:extLst>
                    <a:ext uri="{9D8B030D-6E8A-4147-A177-3AD203B41FA5}">
                      <a16:colId xmlns:a16="http://schemas.microsoft.com/office/drawing/2014/main" val="689567582"/>
                    </a:ext>
                  </a:extLst>
                </a:gridCol>
                <a:gridCol w="628268">
                  <a:extLst>
                    <a:ext uri="{9D8B030D-6E8A-4147-A177-3AD203B41FA5}">
                      <a16:colId xmlns:a16="http://schemas.microsoft.com/office/drawing/2014/main" val="542065358"/>
                    </a:ext>
                  </a:extLst>
                </a:gridCol>
                <a:gridCol w="628268">
                  <a:extLst>
                    <a:ext uri="{9D8B030D-6E8A-4147-A177-3AD203B41FA5}">
                      <a16:colId xmlns:a16="http://schemas.microsoft.com/office/drawing/2014/main" val="2762254495"/>
                    </a:ext>
                  </a:extLst>
                </a:gridCol>
                <a:gridCol w="628268">
                  <a:extLst>
                    <a:ext uri="{9D8B030D-6E8A-4147-A177-3AD203B41FA5}">
                      <a16:colId xmlns:a16="http://schemas.microsoft.com/office/drawing/2014/main" val="301814779"/>
                    </a:ext>
                  </a:extLst>
                </a:gridCol>
              </a:tblGrid>
              <a:tr h="84707">
                <a:tc gridSpan="2">
                  <a:txBody>
                    <a:bodyPr/>
                    <a:lstStyle/>
                    <a:p>
                      <a:pPr algn="l" fontAlgn="t"/>
                      <a:r>
                        <a:rPr lang="en-US" sz="600" b="0" i="1" u="none" strike="noStrike">
                          <a:solidFill>
                            <a:srgbClr val="000000"/>
                          </a:solidFill>
                          <a:effectLst/>
                          <a:latin typeface="Arial" panose="020B0604020202020204" pitchFamily="34" charset="0"/>
                        </a:rPr>
                        <a:t>(USD in millions except days)</a:t>
                      </a:r>
                    </a:p>
                  </a:txBody>
                  <a:tcPr marL="9525" marR="9525" marT="9525" marB="0">
                    <a:lnL>
                      <a:noFill/>
                    </a:lnL>
                    <a:lnR>
                      <a:noFill/>
                    </a:lnR>
                    <a:lnT>
                      <a:noFill/>
                    </a:lnT>
                    <a:lnB>
                      <a:noFill/>
                    </a:lnB>
                    <a:solidFill>
                      <a:srgbClr val="FFFFFF"/>
                    </a:solidFill>
                  </a:tcPr>
                </a:tc>
                <a:tc hMerge="1">
                  <a:txBody>
                    <a:bodyPr/>
                    <a:lstStyle/>
                    <a:p>
                      <a:endParaRPr lang="en-US"/>
                    </a:p>
                  </a:txBody>
                  <a:tcPr/>
                </a:tc>
                <a:tc>
                  <a:txBody>
                    <a:bodyPr/>
                    <a:lstStyle/>
                    <a:p>
                      <a:pPr algn="r" fontAlgn="t"/>
                      <a:r>
                        <a:rPr lang="en-US" sz="600" b="0" i="0"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1" i="0"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gridSpan="5">
                  <a:txBody>
                    <a:bodyPr/>
                    <a:lstStyle/>
                    <a:p>
                      <a:pPr algn="ctr" fontAlgn="t"/>
                      <a:r>
                        <a:rPr lang="en-US" sz="600" b="1" i="0" u="none" strike="noStrike">
                          <a:solidFill>
                            <a:srgbClr val="EA8436"/>
                          </a:solidFill>
                          <a:effectLst/>
                          <a:latin typeface="Arial" panose="020B0604020202020204" pitchFamily="34" charset="0"/>
                        </a:rPr>
                        <a:t>Projections</a:t>
                      </a:r>
                    </a:p>
                  </a:txBody>
                  <a:tcPr marL="9525" marR="9525" marT="9525" marB="0">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36164164"/>
                  </a:ext>
                </a:extLst>
              </a:tr>
              <a:tr h="84707">
                <a:tc gridSpan="3">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3328252524"/>
                  </a:ext>
                </a:extLst>
              </a:tr>
              <a:tr h="99242">
                <a:tc>
                  <a:txBody>
                    <a:bodyPr/>
                    <a:lstStyle/>
                    <a:p>
                      <a:pPr algn="r" fontAlgn="t"/>
                      <a:r>
                        <a:rPr lang="en-US" sz="600" b="1" i="0" u="none" strike="noStrike">
                          <a:solidFill>
                            <a:srgbClr val="000000"/>
                          </a:solidFill>
                          <a:effectLst/>
                          <a:latin typeface="Arial" panose="020B0604020202020204" pitchFamily="34" charset="0"/>
                        </a:rPr>
                        <a:t> </a:t>
                      </a:r>
                    </a:p>
                  </a:txBody>
                  <a:tcPr marL="9525" marR="9525" marT="9525"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600" b="1" i="0" u="none" strike="noStrike">
                          <a:solidFill>
                            <a:srgbClr val="000000"/>
                          </a:solidFill>
                          <a:effectLst/>
                          <a:latin typeface="Arial" panose="020B0604020202020204" pitchFamily="34" charset="0"/>
                        </a:rPr>
                        <a:t>Historical Avg</a:t>
                      </a:r>
                    </a:p>
                  </a:txBody>
                  <a:tcPr marL="9525" marR="9525" marT="9525"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Dec-2024</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600" b="1" i="0" u="none" strike="noStrike">
                          <a:solidFill>
                            <a:srgbClr val="000000"/>
                          </a:solidFill>
                          <a:effectLst/>
                          <a:latin typeface="Arial" panose="020B0604020202020204" pitchFamily="34" charset="0"/>
                        </a:rPr>
                        <a:t> </a:t>
                      </a:r>
                    </a:p>
                  </a:txBody>
                  <a:tcPr marL="9525" marR="9525" marT="9525" marB="0">
                    <a:lnL>
                      <a:noFill/>
                    </a:lnL>
                    <a:lnR w="6350" cap="flat" cmpd="sng" algn="ctr">
                      <a:solidFill>
                        <a:srgbClr val="000000"/>
                      </a:solidFill>
                      <a:prstDash val="solid"/>
                      <a:round/>
                      <a:headEnd type="none" w="med" len="med"/>
                      <a:tailEnd type="none" w="med" len="med"/>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Dec-2025</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Dec-2026</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Dec-2027</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Dec-2028</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Dec-2029</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extLst>
                  <a:ext uri="{0D108BD9-81ED-4DB2-BD59-A6C34878D82A}">
                    <a16:rowId xmlns:a16="http://schemas.microsoft.com/office/drawing/2014/main" val="3627753605"/>
                  </a:ext>
                </a:extLst>
              </a:tr>
              <a:tr h="84707">
                <a:tc gridSpan="3">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hMerge="1">
                  <a:txBody>
                    <a:bodyPr/>
                    <a:lstStyle/>
                    <a:p>
                      <a:endParaRPr lang="en-US"/>
                    </a:p>
                  </a:txBody>
                  <a:tcPr/>
                </a:tc>
                <a:tc hMerge="1">
                  <a:txBody>
                    <a:bodyPr/>
                    <a:lstStyle/>
                    <a:p>
                      <a:endParaRPr lang="en-US"/>
                    </a:p>
                  </a:txBody>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212079366"/>
                  </a:ext>
                </a:extLst>
              </a:tr>
              <a:tr h="84707">
                <a:tc>
                  <a:txBody>
                    <a:bodyPr/>
                    <a:lstStyle/>
                    <a:p>
                      <a:pPr algn="l" fontAlgn="t"/>
                      <a:r>
                        <a:rPr lang="en-US" sz="600" b="0" i="1" u="none" strike="noStrike">
                          <a:solidFill>
                            <a:srgbClr val="000000"/>
                          </a:solidFill>
                          <a:effectLst/>
                          <a:latin typeface="Arial" panose="020B0604020202020204" pitchFamily="34" charset="0"/>
                        </a:rPr>
                        <a:t>Days receivables</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39</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39</a:t>
                      </a:r>
                    </a:p>
                  </a:txBody>
                  <a:tcPr marL="9525" marR="9525" marT="9525" marB="0">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43</a:t>
                      </a:r>
                    </a:p>
                  </a:txBody>
                  <a:tcPr marL="9525" marR="9525" marT="9525" marB="0">
                    <a:lnL>
                      <a:noFill/>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45</a:t>
                      </a:r>
                    </a:p>
                  </a:txBody>
                  <a:tcPr marL="9525" marR="9525" marT="9525" marB="0">
                    <a:lnL>
                      <a:noFill/>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42</a:t>
                      </a:r>
                    </a:p>
                  </a:txBody>
                  <a:tcPr marL="9525" marR="9525" marT="9525" marB="0">
                    <a:lnL>
                      <a:noFill/>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43</a:t>
                      </a:r>
                    </a:p>
                  </a:txBody>
                  <a:tcPr marL="9525" marR="9525" marT="9525" marB="0">
                    <a:lnL>
                      <a:noFill/>
                    </a:lnL>
                    <a:lnR>
                      <a:noFill/>
                    </a:lnR>
                    <a:lnT>
                      <a:noFill/>
                    </a:lnT>
                    <a:lnB>
                      <a:noFill/>
                    </a:lnB>
                    <a:solidFill>
                      <a:srgbClr val="FFFF00"/>
                    </a:solidFill>
                  </a:tcPr>
                </a:tc>
                <a:extLst>
                  <a:ext uri="{0D108BD9-81ED-4DB2-BD59-A6C34878D82A}">
                    <a16:rowId xmlns:a16="http://schemas.microsoft.com/office/drawing/2014/main" val="3130150409"/>
                  </a:ext>
                </a:extLst>
              </a:tr>
              <a:tr h="93876">
                <a:tc>
                  <a:txBody>
                    <a:bodyPr/>
                    <a:lstStyle/>
                    <a:p>
                      <a:pPr algn="l" fontAlgn="t"/>
                      <a:r>
                        <a:rPr lang="en-US" sz="600" b="0" i="0" u="none" strike="noStrike">
                          <a:solidFill>
                            <a:srgbClr val="000000"/>
                          </a:solidFill>
                          <a:effectLst/>
                          <a:latin typeface="Arial" panose="020B0604020202020204" pitchFamily="34" charset="0"/>
                        </a:rPr>
                        <a:t>Trade receivables</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1,585</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 </a:t>
                      </a:r>
                    </a:p>
                  </a:txBody>
                  <a:tcPr marL="9525" marR="9525" marT="9525"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1,233</a:t>
                      </a:r>
                    </a:p>
                  </a:txBody>
                  <a:tcPr marL="9525" marR="9525" marT="9525"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1,568</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1,942</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2,136</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2,580</a:t>
                      </a:r>
                    </a:p>
                  </a:txBody>
                  <a:tcPr marL="9525" marR="9525" marT="9525" marB="0">
                    <a:lnL>
                      <a:noFill/>
                    </a:lnL>
                    <a:lnR>
                      <a:noFill/>
                    </a:lnR>
                    <a:lnT>
                      <a:noFill/>
                    </a:lnT>
                    <a:lnB>
                      <a:noFill/>
                    </a:lnB>
                    <a:solidFill>
                      <a:srgbClr val="FFFFFF"/>
                    </a:solidFill>
                  </a:tcPr>
                </a:tc>
                <a:extLst>
                  <a:ext uri="{0D108BD9-81ED-4DB2-BD59-A6C34878D82A}">
                    <a16:rowId xmlns:a16="http://schemas.microsoft.com/office/drawing/2014/main" val="3153832932"/>
                  </a:ext>
                </a:extLst>
              </a:tr>
              <a:tr h="84707">
                <a:tc gridSpan="3">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2067644122"/>
                  </a:ext>
                </a:extLst>
              </a:tr>
              <a:tr h="84707">
                <a:tc>
                  <a:txBody>
                    <a:bodyPr/>
                    <a:lstStyle/>
                    <a:p>
                      <a:pPr algn="l" fontAlgn="t"/>
                      <a:r>
                        <a:rPr lang="en-US" sz="600" b="0" i="1" u="none" strike="noStrike">
                          <a:solidFill>
                            <a:srgbClr val="000000"/>
                          </a:solidFill>
                          <a:effectLst/>
                          <a:latin typeface="Arial" panose="020B0604020202020204" pitchFamily="34" charset="0"/>
                        </a:rPr>
                        <a:t>Days payables</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37</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37</a:t>
                      </a:r>
                    </a:p>
                  </a:txBody>
                  <a:tcPr marL="9525" marR="9525" marT="9525" marB="0">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40</a:t>
                      </a:r>
                    </a:p>
                  </a:txBody>
                  <a:tcPr marL="9525" marR="9525" marT="9525" marB="0">
                    <a:lnL>
                      <a:noFill/>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35</a:t>
                      </a:r>
                    </a:p>
                  </a:txBody>
                  <a:tcPr marL="9525" marR="9525" marT="9525" marB="0">
                    <a:lnL>
                      <a:noFill/>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38</a:t>
                      </a:r>
                    </a:p>
                  </a:txBody>
                  <a:tcPr marL="9525" marR="9525" marT="9525" marB="0">
                    <a:lnL>
                      <a:noFill/>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38</a:t>
                      </a:r>
                    </a:p>
                  </a:txBody>
                  <a:tcPr marL="9525" marR="9525" marT="9525" marB="0">
                    <a:lnL>
                      <a:noFill/>
                    </a:lnL>
                    <a:lnR>
                      <a:noFill/>
                    </a:lnR>
                    <a:lnT>
                      <a:noFill/>
                    </a:lnT>
                    <a:lnB>
                      <a:noFill/>
                    </a:lnB>
                    <a:solidFill>
                      <a:srgbClr val="FFFF00"/>
                    </a:solidFill>
                  </a:tcPr>
                </a:tc>
                <a:extLst>
                  <a:ext uri="{0D108BD9-81ED-4DB2-BD59-A6C34878D82A}">
                    <a16:rowId xmlns:a16="http://schemas.microsoft.com/office/drawing/2014/main" val="3354538657"/>
                  </a:ext>
                </a:extLst>
              </a:tr>
              <a:tr h="84707">
                <a:tc>
                  <a:txBody>
                    <a:bodyPr/>
                    <a:lstStyle/>
                    <a:p>
                      <a:pPr algn="l" fontAlgn="t"/>
                      <a:r>
                        <a:rPr lang="en-US" sz="600" b="0" i="0" u="none" strike="noStrike">
                          <a:solidFill>
                            <a:srgbClr val="000000"/>
                          </a:solidFill>
                          <a:effectLst/>
                          <a:latin typeface="Arial" panose="020B0604020202020204" pitchFamily="34" charset="0"/>
                        </a:rPr>
                        <a:t>Trade payables</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(253)</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 </a:t>
                      </a:r>
                    </a:p>
                  </a:txBody>
                  <a:tcPr marL="9525" marR="9525" marT="9525"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(338)</a:t>
                      </a:r>
                    </a:p>
                  </a:txBody>
                  <a:tcPr marL="9525" marR="9525" marT="9525"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(407)</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(420)</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(510)</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(589)</a:t>
                      </a:r>
                    </a:p>
                  </a:txBody>
                  <a:tcPr marL="9525" marR="9525" marT="9525" marB="0">
                    <a:lnL>
                      <a:noFill/>
                    </a:lnL>
                    <a:lnR>
                      <a:noFill/>
                    </a:lnR>
                    <a:lnT>
                      <a:noFill/>
                    </a:lnT>
                    <a:lnB>
                      <a:noFill/>
                    </a:lnB>
                    <a:solidFill>
                      <a:srgbClr val="FFFFFF"/>
                    </a:solidFill>
                  </a:tcPr>
                </a:tc>
                <a:extLst>
                  <a:ext uri="{0D108BD9-81ED-4DB2-BD59-A6C34878D82A}">
                    <a16:rowId xmlns:a16="http://schemas.microsoft.com/office/drawing/2014/main" val="2183779080"/>
                  </a:ext>
                </a:extLst>
              </a:tr>
              <a:tr h="84707">
                <a:tc gridSpan="3">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1696685166"/>
                  </a:ext>
                </a:extLst>
              </a:tr>
              <a:tr h="84707">
                <a:tc>
                  <a:txBody>
                    <a:bodyPr/>
                    <a:lstStyle/>
                    <a:p>
                      <a:pPr algn="l" fontAlgn="t"/>
                      <a:r>
                        <a:rPr lang="en-US" sz="600" b="0" i="1" u="none" strike="noStrike">
                          <a:solidFill>
                            <a:srgbClr val="000000"/>
                          </a:solidFill>
                          <a:effectLst/>
                          <a:latin typeface="Arial" panose="020B0604020202020204" pitchFamily="34" charset="0"/>
                        </a:rPr>
                        <a:t>Days inventory</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14</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14</a:t>
                      </a:r>
                    </a:p>
                  </a:txBody>
                  <a:tcPr marL="9525" marR="9525" marT="9525" marB="0">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13</a:t>
                      </a:r>
                    </a:p>
                  </a:txBody>
                  <a:tcPr marL="9525" marR="9525" marT="9525" marB="0">
                    <a:lnL>
                      <a:noFill/>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14</a:t>
                      </a:r>
                    </a:p>
                  </a:txBody>
                  <a:tcPr marL="9525" marR="9525" marT="9525" marB="0">
                    <a:lnL>
                      <a:noFill/>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14</a:t>
                      </a:r>
                    </a:p>
                  </a:txBody>
                  <a:tcPr marL="9525" marR="9525" marT="9525" marB="0">
                    <a:lnL>
                      <a:noFill/>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14</a:t>
                      </a:r>
                    </a:p>
                  </a:txBody>
                  <a:tcPr marL="9525" marR="9525" marT="9525" marB="0">
                    <a:lnL>
                      <a:noFill/>
                    </a:lnL>
                    <a:lnR>
                      <a:noFill/>
                    </a:lnR>
                    <a:lnT>
                      <a:noFill/>
                    </a:lnT>
                    <a:lnB>
                      <a:noFill/>
                    </a:lnB>
                    <a:solidFill>
                      <a:srgbClr val="FFFF00"/>
                    </a:solidFill>
                  </a:tcPr>
                </a:tc>
                <a:extLst>
                  <a:ext uri="{0D108BD9-81ED-4DB2-BD59-A6C34878D82A}">
                    <a16:rowId xmlns:a16="http://schemas.microsoft.com/office/drawing/2014/main" val="970658924"/>
                  </a:ext>
                </a:extLst>
              </a:tr>
              <a:tr h="84707">
                <a:tc>
                  <a:txBody>
                    <a:bodyPr/>
                    <a:lstStyle/>
                    <a:p>
                      <a:pPr algn="l" fontAlgn="t"/>
                      <a:r>
                        <a:rPr lang="en-US" sz="600" b="0" i="0" u="none" strike="noStrike">
                          <a:solidFill>
                            <a:srgbClr val="000000"/>
                          </a:solidFill>
                          <a:effectLst/>
                          <a:latin typeface="Arial" panose="020B0604020202020204" pitchFamily="34" charset="0"/>
                        </a:rPr>
                        <a:t>Inventory</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116</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 </a:t>
                      </a:r>
                    </a:p>
                  </a:txBody>
                  <a:tcPr marL="9525" marR="9525" marT="9525" marB="0">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127</a:t>
                      </a:r>
                    </a:p>
                  </a:txBody>
                  <a:tcPr marL="9525" marR="9525" marT="9525"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137</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161</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185</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212</a:t>
                      </a:r>
                    </a:p>
                  </a:txBody>
                  <a:tcPr marL="9525" marR="9525" marT="9525" marB="0">
                    <a:lnL>
                      <a:noFill/>
                    </a:lnL>
                    <a:lnR>
                      <a:noFill/>
                    </a:lnR>
                    <a:lnT>
                      <a:noFill/>
                    </a:lnT>
                    <a:lnB>
                      <a:noFill/>
                    </a:lnB>
                    <a:solidFill>
                      <a:srgbClr val="FFFFFF"/>
                    </a:solidFill>
                  </a:tcPr>
                </a:tc>
                <a:extLst>
                  <a:ext uri="{0D108BD9-81ED-4DB2-BD59-A6C34878D82A}">
                    <a16:rowId xmlns:a16="http://schemas.microsoft.com/office/drawing/2014/main" val="2835077788"/>
                  </a:ext>
                </a:extLst>
              </a:tr>
              <a:tr h="84707">
                <a:tc gridSpan="3">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62480052"/>
                  </a:ext>
                </a:extLst>
              </a:tr>
              <a:tr h="93876">
                <a:tc>
                  <a:txBody>
                    <a:bodyPr/>
                    <a:lstStyle/>
                    <a:p>
                      <a:pPr algn="l" fontAlgn="t"/>
                      <a:r>
                        <a:rPr lang="en-US" sz="600" b="0" i="0" u="none" strike="noStrike">
                          <a:solidFill>
                            <a:srgbClr val="000000"/>
                          </a:solidFill>
                          <a:effectLst/>
                          <a:latin typeface="Arial" panose="020B0604020202020204" pitchFamily="34" charset="0"/>
                        </a:rPr>
                        <a:t>Net working capital</a:t>
                      </a:r>
                    </a:p>
                  </a:txBody>
                  <a:tcPr marL="9525" marR="9525" marT="952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 </a:t>
                      </a:r>
                    </a:p>
                  </a:txBody>
                  <a:tcPr marL="9525" marR="9525" marT="952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1,448</a:t>
                      </a:r>
                    </a:p>
                  </a:txBody>
                  <a:tcPr marL="9525" marR="9525" marT="952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 </a:t>
                      </a:r>
                    </a:p>
                  </a:txBody>
                  <a:tcPr marL="9525" marR="9525" marT="9525"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1,021</a:t>
                      </a:r>
                    </a:p>
                  </a:txBody>
                  <a:tcPr marL="9525" marR="9525" marT="9525"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1,297</a:t>
                      </a:r>
                    </a:p>
                  </a:txBody>
                  <a:tcPr marL="9525" marR="9525" marT="952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1,683</a:t>
                      </a:r>
                    </a:p>
                  </a:txBody>
                  <a:tcPr marL="9525" marR="9525" marT="952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1,812</a:t>
                      </a:r>
                    </a:p>
                  </a:txBody>
                  <a:tcPr marL="9525" marR="9525" marT="952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2,203</a:t>
                      </a:r>
                    </a:p>
                  </a:txBody>
                  <a:tcPr marL="9525" marR="9525" marT="952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003453749"/>
                  </a:ext>
                </a:extLst>
              </a:tr>
              <a:tr h="84707">
                <a:tc>
                  <a:txBody>
                    <a:bodyPr/>
                    <a:lstStyle/>
                    <a:p>
                      <a:pPr algn="l" fontAlgn="t"/>
                      <a:r>
                        <a:rPr lang="en-US" sz="600" b="1" i="0" u="none" strike="noStrike">
                          <a:solidFill>
                            <a:srgbClr val="000000"/>
                          </a:solidFill>
                          <a:effectLst/>
                          <a:latin typeface="Arial" panose="020B0604020202020204" pitchFamily="34" charset="0"/>
                        </a:rPr>
                        <a:t>Change in NWC</a:t>
                      </a:r>
                    </a:p>
                  </a:txBody>
                  <a:tcPr marL="9525" marR="9525" marT="9525"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 </a:t>
                      </a:r>
                    </a:p>
                  </a:txBody>
                  <a:tcPr marL="9525" marR="9525" marT="9525"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 </a:t>
                      </a:r>
                    </a:p>
                  </a:txBody>
                  <a:tcPr marL="9525" marR="9525" marT="9525"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 </a:t>
                      </a:r>
                    </a:p>
                  </a:txBody>
                  <a:tcPr marL="9525" marR="9525" marT="9525" marB="0">
                    <a:lnL>
                      <a:noFill/>
                    </a:lnL>
                    <a:lnR w="6350" cap="flat" cmpd="sng" algn="ctr">
                      <a:solidFill>
                        <a:srgbClr val="000000"/>
                      </a:solidFill>
                      <a:prstDash val="solid"/>
                      <a:round/>
                      <a:headEnd type="none" w="med" len="med"/>
                      <a:tailEnd type="none" w="med" len="med"/>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600" b="1" i="0" u="none" strike="noStrike">
                          <a:solidFill>
                            <a:srgbClr val="000000"/>
                          </a:solidFill>
                          <a:effectLst/>
                          <a:latin typeface="Arial" panose="020B0604020202020204" pitchFamily="34" charset="0"/>
                        </a:rPr>
                        <a:t>(427)</a:t>
                      </a:r>
                    </a:p>
                  </a:txBody>
                  <a:tcPr marL="9525" marR="9525" marT="9525" marB="0">
                    <a:lnL w="6350" cap="flat" cmpd="sng" algn="ctr">
                      <a:solidFill>
                        <a:srgbClr val="000000"/>
                      </a:solidFill>
                      <a:prstDash val="solid"/>
                      <a:round/>
                      <a:headEnd type="none" w="med" len="med"/>
                      <a:tailEnd type="none" w="med" len="med"/>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600" b="1" i="0" u="none" strike="noStrike">
                          <a:solidFill>
                            <a:srgbClr val="000000"/>
                          </a:solidFill>
                          <a:effectLst/>
                          <a:latin typeface="Arial" panose="020B0604020202020204" pitchFamily="34" charset="0"/>
                        </a:rPr>
                        <a:t>276</a:t>
                      </a:r>
                    </a:p>
                  </a:txBody>
                  <a:tcPr marL="9525" marR="9525" marT="9525"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600" b="1" i="0" u="none" strike="noStrike">
                          <a:solidFill>
                            <a:srgbClr val="000000"/>
                          </a:solidFill>
                          <a:effectLst/>
                          <a:latin typeface="Arial" panose="020B0604020202020204" pitchFamily="34" charset="0"/>
                        </a:rPr>
                        <a:t>385</a:t>
                      </a:r>
                    </a:p>
                  </a:txBody>
                  <a:tcPr marL="9525" marR="9525" marT="9525"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600" b="1" i="0" u="none" strike="noStrike">
                          <a:solidFill>
                            <a:srgbClr val="000000"/>
                          </a:solidFill>
                          <a:effectLst/>
                          <a:latin typeface="Arial" panose="020B0604020202020204" pitchFamily="34" charset="0"/>
                        </a:rPr>
                        <a:t>129</a:t>
                      </a:r>
                    </a:p>
                  </a:txBody>
                  <a:tcPr marL="9525" marR="9525" marT="9525"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600" b="1" i="0" u="none" strike="noStrike">
                          <a:solidFill>
                            <a:srgbClr val="000000"/>
                          </a:solidFill>
                          <a:effectLst/>
                          <a:latin typeface="Arial" panose="020B0604020202020204" pitchFamily="34" charset="0"/>
                        </a:rPr>
                        <a:t>391</a:t>
                      </a:r>
                    </a:p>
                  </a:txBody>
                  <a:tcPr marL="9525" marR="9525" marT="9525"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extLst>
                  <a:ext uri="{0D108BD9-81ED-4DB2-BD59-A6C34878D82A}">
                    <a16:rowId xmlns:a16="http://schemas.microsoft.com/office/drawing/2014/main" val="362553404"/>
                  </a:ext>
                </a:extLst>
              </a:tr>
            </a:tbl>
          </a:graphicData>
        </a:graphic>
      </p:graphicFrame>
      <p:sp>
        <p:nvSpPr>
          <p:cNvPr id="15" name="TextBox 14">
            <a:extLst>
              <a:ext uri="{FF2B5EF4-FFF2-40B4-BE49-F238E27FC236}">
                <a16:creationId xmlns:a16="http://schemas.microsoft.com/office/drawing/2014/main" id="{3E0C5DE7-3111-448F-8145-3E6B98381E22}"/>
              </a:ext>
            </a:extLst>
          </p:cNvPr>
          <p:cNvSpPr txBox="1"/>
          <p:nvPr/>
        </p:nvSpPr>
        <p:spPr>
          <a:xfrm>
            <a:off x="6708039" y="1522283"/>
            <a:ext cx="5213354" cy="338554"/>
          </a:xfrm>
          <a:prstGeom prst="rect">
            <a:avLst/>
          </a:prstGeom>
          <a:solidFill>
            <a:schemeClr val="tx1"/>
          </a:solidFill>
        </p:spPr>
        <p:txBody>
          <a:bodyPr wrap="square">
            <a:spAutoFit/>
          </a:bodyPr>
          <a:lstStyle/>
          <a:p>
            <a:pPr algn="ctr"/>
            <a:r>
              <a:rPr lang="en-US" sz="1600">
                <a:solidFill>
                  <a:schemeClr val="bg1"/>
                </a:solidFill>
              </a:rPr>
              <a:t>Change in Working Capital Forecast</a:t>
            </a:r>
          </a:p>
        </p:txBody>
      </p:sp>
      <p:graphicFrame>
        <p:nvGraphicFramePr>
          <p:cNvPr id="19" name="Table 18">
            <a:extLst>
              <a:ext uri="{FF2B5EF4-FFF2-40B4-BE49-F238E27FC236}">
                <a16:creationId xmlns:a16="http://schemas.microsoft.com/office/drawing/2014/main" id="{851E51FB-FE80-4D43-9BA4-0BC1C0A80938}"/>
              </a:ext>
            </a:extLst>
          </p:cNvPr>
          <p:cNvGraphicFramePr>
            <a:graphicFrameLocks noGrp="1"/>
          </p:cNvGraphicFramePr>
          <p:nvPr>
            <p:extLst>
              <p:ext uri="{D42A27DB-BD31-4B8C-83A1-F6EECF244321}">
                <p14:modId xmlns:p14="http://schemas.microsoft.com/office/powerpoint/2010/main" val="2377915629"/>
              </p:ext>
            </p:extLst>
          </p:nvPr>
        </p:nvGraphicFramePr>
        <p:xfrm>
          <a:off x="6708039" y="3845775"/>
          <a:ext cx="5069417" cy="1627977"/>
        </p:xfrm>
        <a:graphic>
          <a:graphicData uri="http://schemas.openxmlformats.org/drawingml/2006/table">
            <a:tbl>
              <a:tblPr/>
              <a:tblGrid>
                <a:gridCol w="791421">
                  <a:extLst>
                    <a:ext uri="{9D8B030D-6E8A-4147-A177-3AD203B41FA5}">
                      <a16:colId xmlns:a16="http://schemas.microsoft.com/office/drawing/2014/main" val="714957323"/>
                    </a:ext>
                  </a:extLst>
                </a:gridCol>
                <a:gridCol w="587781">
                  <a:extLst>
                    <a:ext uri="{9D8B030D-6E8A-4147-A177-3AD203B41FA5}">
                      <a16:colId xmlns:a16="http://schemas.microsoft.com/office/drawing/2014/main" val="1403039945"/>
                    </a:ext>
                  </a:extLst>
                </a:gridCol>
                <a:gridCol w="555383">
                  <a:extLst>
                    <a:ext uri="{9D8B030D-6E8A-4147-A177-3AD203B41FA5}">
                      <a16:colId xmlns:a16="http://schemas.microsoft.com/office/drawing/2014/main" val="1133704236"/>
                    </a:ext>
                  </a:extLst>
                </a:gridCol>
                <a:gridCol w="80222">
                  <a:extLst>
                    <a:ext uri="{9D8B030D-6E8A-4147-A177-3AD203B41FA5}">
                      <a16:colId xmlns:a16="http://schemas.microsoft.com/office/drawing/2014/main" val="783138581"/>
                    </a:ext>
                  </a:extLst>
                </a:gridCol>
                <a:gridCol w="610922">
                  <a:extLst>
                    <a:ext uri="{9D8B030D-6E8A-4147-A177-3AD203B41FA5}">
                      <a16:colId xmlns:a16="http://schemas.microsoft.com/office/drawing/2014/main" val="1416501804"/>
                    </a:ext>
                  </a:extLst>
                </a:gridCol>
                <a:gridCol w="610922">
                  <a:extLst>
                    <a:ext uri="{9D8B030D-6E8A-4147-A177-3AD203B41FA5}">
                      <a16:colId xmlns:a16="http://schemas.microsoft.com/office/drawing/2014/main" val="2726916444"/>
                    </a:ext>
                  </a:extLst>
                </a:gridCol>
                <a:gridCol w="610922">
                  <a:extLst>
                    <a:ext uri="{9D8B030D-6E8A-4147-A177-3AD203B41FA5}">
                      <a16:colId xmlns:a16="http://schemas.microsoft.com/office/drawing/2014/main" val="2833171462"/>
                    </a:ext>
                  </a:extLst>
                </a:gridCol>
                <a:gridCol w="610922">
                  <a:extLst>
                    <a:ext uri="{9D8B030D-6E8A-4147-A177-3AD203B41FA5}">
                      <a16:colId xmlns:a16="http://schemas.microsoft.com/office/drawing/2014/main" val="2401800522"/>
                    </a:ext>
                  </a:extLst>
                </a:gridCol>
                <a:gridCol w="610922">
                  <a:extLst>
                    <a:ext uri="{9D8B030D-6E8A-4147-A177-3AD203B41FA5}">
                      <a16:colId xmlns:a16="http://schemas.microsoft.com/office/drawing/2014/main" val="448333957"/>
                    </a:ext>
                  </a:extLst>
                </a:gridCol>
              </a:tblGrid>
              <a:tr h="125229">
                <a:tc>
                  <a:txBody>
                    <a:bodyPr/>
                    <a:lstStyle/>
                    <a:p>
                      <a:pPr algn="l" fontAlgn="t"/>
                      <a:r>
                        <a:rPr lang="en-US" sz="600" b="0" i="1" u="none" strike="noStrike">
                          <a:solidFill>
                            <a:srgbClr val="000000"/>
                          </a:solidFill>
                          <a:effectLst/>
                          <a:latin typeface="Arial" panose="020B0604020202020204" pitchFamily="34" charset="0"/>
                        </a:rPr>
                        <a:t>(USD in millions)</a:t>
                      </a:r>
                    </a:p>
                  </a:txBody>
                  <a:tcPr marL="9525" marR="9525" marT="9525" marB="0">
                    <a:lnL>
                      <a:noFill/>
                    </a:lnL>
                    <a:lnR>
                      <a:noFill/>
                    </a:lnR>
                    <a:lnT>
                      <a:noFill/>
                    </a:lnT>
                    <a:lnB>
                      <a:noFill/>
                    </a:lnB>
                    <a:solidFill>
                      <a:srgbClr val="FFFFFF"/>
                    </a:solidFill>
                  </a:tcPr>
                </a:tc>
                <a:tc>
                  <a:txBody>
                    <a:bodyPr/>
                    <a:lstStyle/>
                    <a:p>
                      <a:pPr algn="r" fontAlgn="t"/>
                      <a:r>
                        <a:rPr lang="en-US" sz="600" b="1" i="0"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1" i="0"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1" i="0"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gridSpan="5">
                  <a:txBody>
                    <a:bodyPr/>
                    <a:lstStyle/>
                    <a:p>
                      <a:pPr algn="ctr" fontAlgn="t"/>
                      <a:r>
                        <a:rPr lang="en-US" sz="600" b="1" i="0" u="none" strike="noStrike">
                          <a:solidFill>
                            <a:srgbClr val="EA8436"/>
                          </a:solidFill>
                          <a:effectLst/>
                          <a:latin typeface="Arial" panose="020B0604020202020204" pitchFamily="34" charset="0"/>
                        </a:rPr>
                        <a:t>Projections</a:t>
                      </a:r>
                    </a:p>
                  </a:txBody>
                  <a:tcPr marL="9525" marR="9525" marT="9525" marB="0">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4263391"/>
                  </a:ext>
                </a:extLst>
              </a:tr>
              <a:tr h="125229">
                <a:tc>
                  <a:txBody>
                    <a:bodyPr/>
                    <a:lstStyle/>
                    <a:p>
                      <a:pPr algn="l" fontAlgn="t"/>
                      <a:r>
                        <a:rPr lang="en-US" sz="600" b="0" i="0"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571479939"/>
                  </a:ext>
                </a:extLst>
              </a:tr>
              <a:tr h="125229">
                <a:tc>
                  <a:txBody>
                    <a:bodyPr/>
                    <a:lstStyle/>
                    <a:p>
                      <a:pPr algn="l" fontAlgn="t"/>
                      <a:r>
                        <a:rPr lang="en-US" sz="600" b="0" i="0" u="none" strike="noStrike">
                          <a:solidFill>
                            <a:srgbClr val="000000"/>
                          </a:solidFill>
                          <a:effectLst/>
                          <a:latin typeface="Arial" panose="020B0604020202020204" pitchFamily="34" charset="0"/>
                        </a:rPr>
                        <a:t> </a:t>
                      </a:r>
                    </a:p>
                  </a:txBody>
                  <a:tcPr marL="9525" marR="9525" marT="9525"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Dec-2025</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Dec-2026</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Dec-2027</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Dec-2028</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Dec-2029</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extLst>
                  <a:ext uri="{0D108BD9-81ED-4DB2-BD59-A6C34878D82A}">
                    <a16:rowId xmlns:a16="http://schemas.microsoft.com/office/drawing/2014/main" val="652072113"/>
                  </a:ext>
                </a:extLst>
              </a:tr>
              <a:tr h="125229">
                <a:tc>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536132701"/>
                  </a:ext>
                </a:extLst>
              </a:tr>
              <a:tr h="125229">
                <a:tc>
                  <a:txBody>
                    <a:bodyPr/>
                    <a:lstStyle/>
                    <a:p>
                      <a:pPr algn="l" fontAlgn="t"/>
                      <a:r>
                        <a:rPr lang="en-US" sz="600" b="1" i="0" u="none" strike="noStrike">
                          <a:solidFill>
                            <a:srgbClr val="000000"/>
                          </a:solidFill>
                          <a:effectLst/>
                          <a:latin typeface="Arial" panose="020B0604020202020204" pitchFamily="34" charset="0"/>
                        </a:rPr>
                        <a:t>Capex</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7,087</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8,206</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9,718</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11,347</a:t>
                      </a:r>
                    </a:p>
                  </a:txBody>
                  <a:tcPr marL="9525" marR="9525" marT="9525" marB="0">
                    <a:lnL>
                      <a:noFill/>
                    </a:lnL>
                    <a:lnR>
                      <a:noFill/>
                    </a:lnR>
                    <a:lnT>
                      <a:noFill/>
                    </a:lnT>
                    <a:lnB>
                      <a:noFill/>
                    </a:lnB>
                    <a:solidFill>
                      <a:srgbClr val="FFFFFF"/>
                    </a:solidFill>
                  </a:tcPr>
                </a:tc>
                <a:tc>
                  <a:txBody>
                    <a:bodyPr/>
                    <a:lstStyle/>
                    <a:p>
                      <a:pPr algn="r" fontAlgn="t"/>
                      <a:r>
                        <a:rPr lang="en-US" sz="600" b="0" i="0" u="none" strike="noStrike">
                          <a:solidFill>
                            <a:srgbClr val="000000"/>
                          </a:solidFill>
                          <a:effectLst/>
                          <a:latin typeface="Arial" panose="020B0604020202020204" pitchFamily="34" charset="0"/>
                        </a:rPr>
                        <a:t>13,366</a:t>
                      </a:r>
                    </a:p>
                  </a:txBody>
                  <a:tcPr marL="9525" marR="9525" marT="9525" marB="0">
                    <a:lnL>
                      <a:noFill/>
                    </a:lnL>
                    <a:lnR>
                      <a:noFill/>
                    </a:lnR>
                    <a:lnT>
                      <a:noFill/>
                    </a:lnT>
                    <a:lnB>
                      <a:noFill/>
                    </a:lnB>
                    <a:solidFill>
                      <a:srgbClr val="FFFFFF"/>
                    </a:solidFill>
                  </a:tcPr>
                </a:tc>
                <a:extLst>
                  <a:ext uri="{0D108BD9-81ED-4DB2-BD59-A6C34878D82A}">
                    <a16:rowId xmlns:a16="http://schemas.microsoft.com/office/drawing/2014/main" val="169327789"/>
                  </a:ext>
                </a:extLst>
              </a:tr>
              <a:tr h="125229">
                <a:tc>
                  <a:txBody>
                    <a:bodyPr/>
                    <a:lstStyle/>
                    <a:p>
                      <a:pPr algn="l" fontAlgn="t"/>
                      <a:r>
                        <a:rPr lang="en-US" sz="600" b="0" i="1" u="none" strike="noStrike">
                          <a:solidFill>
                            <a:srgbClr val="000000"/>
                          </a:solidFill>
                          <a:effectLst/>
                          <a:latin typeface="Arial" panose="020B0604020202020204" pitchFamily="34" charset="0"/>
                        </a:rPr>
                        <a:t>% of Revenue</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61.1%</a:t>
                      </a:r>
                    </a:p>
                  </a:txBody>
                  <a:tcPr marL="9525" marR="9525" marT="9525" marB="0">
                    <a:lnL>
                      <a:noFill/>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61.1%</a:t>
                      </a:r>
                    </a:p>
                  </a:txBody>
                  <a:tcPr marL="9525" marR="9525" marT="9525" marB="0">
                    <a:lnL>
                      <a:noFill/>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61.1%</a:t>
                      </a:r>
                    </a:p>
                  </a:txBody>
                  <a:tcPr marL="9525" marR="9525" marT="9525" marB="0">
                    <a:lnL>
                      <a:noFill/>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61.1%</a:t>
                      </a:r>
                    </a:p>
                  </a:txBody>
                  <a:tcPr marL="9525" marR="9525" marT="9525" marB="0">
                    <a:lnL>
                      <a:noFill/>
                    </a:lnL>
                    <a:lnR>
                      <a:noFill/>
                    </a:lnR>
                    <a:lnT>
                      <a:noFill/>
                    </a:lnT>
                    <a:lnB>
                      <a:noFill/>
                    </a:lnB>
                    <a:solidFill>
                      <a:srgbClr val="FFFF00"/>
                    </a:solidFill>
                  </a:tcPr>
                </a:tc>
                <a:tc>
                  <a:txBody>
                    <a:bodyPr/>
                    <a:lstStyle/>
                    <a:p>
                      <a:pPr algn="r" fontAlgn="t"/>
                      <a:r>
                        <a:rPr lang="en-US" sz="600" b="0" i="1" u="none" strike="noStrike">
                          <a:solidFill>
                            <a:srgbClr val="000000"/>
                          </a:solidFill>
                          <a:effectLst/>
                          <a:latin typeface="Arial" panose="020B0604020202020204" pitchFamily="34" charset="0"/>
                        </a:rPr>
                        <a:t>61.1%</a:t>
                      </a:r>
                    </a:p>
                  </a:txBody>
                  <a:tcPr marL="9525" marR="9525" marT="9525" marB="0">
                    <a:lnL>
                      <a:noFill/>
                    </a:lnL>
                    <a:lnR>
                      <a:noFill/>
                    </a:lnR>
                    <a:lnT>
                      <a:noFill/>
                    </a:lnT>
                    <a:lnB>
                      <a:noFill/>
                    </a:lnB>
                    <a:solidFill>
                      <a:srgbClr val="FFFF00"/>
                    </a:solidFill>
                  </a:tcPr>
                </a:tc>
                <a:extLst>
                  <a:ext uri="{0D108BD9-81ED-4DB2-BD59-A6C34878D82A}">
                    <a16:rowId xmlns:a16="http://schemas.microsoft.com/office/drawing/2014/main" val="1162483739"/>
                  </a:ext>
                </a:extLst>
              </a:tr>
              <a:tr h="125229">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564227099"/>
                  </a:ext>
                </a:extLst>
              </a:tr>
              <a:tr h="125229">
                <a:tc>
                  <a:txBody>
                    <a:bodyPr/>
                    <a:lstStyle/>
                    <a:p>
                      <a:pPr algn="l" fontAlgn="t"/>
                      <a:r>
                        <a:rPr lang="en-US" sz="600" b="0" i="1"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gridSpan="5">
                  <a:txBody>
                    <a:bodyPr/>
                    <a:lstStyle/>
                    <a:p>
                      <a:pPr algn="ctr" fontAlgn="t"/>
                      <a:r>
                        <a:rPr lang="en-US" sz="600" b="1" i="0" u="none" strike="noStrike">
                          <a:solidFill>
                            <a:srgbClr val="EA8436"/>
                          </a:solidFill>
                          <a:effectLst/>
                          <a:latin typeface="Arial" panose="020B0604020202020204" pitchFamily="34" charset="0"/>
                        </a:rPr>
                        <a:t>Historical</a:t>
                      </a:r>
                    </a:p>
                  </a:txBody>
                  <a:tcPr marL="9525" marR="9525" marT="9525" marB="0">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60769919"/>
                  </a:ext>
                </a:extLst>
              </a:tr>
              <a:tr h="125229">
                <a:tc>
                  <a:txBody>
                    <a:bodyPr/>
                    <a:lstStyle/>
                    <a:p>
                      <a:pPr algn="l" fontAlgn="t"/>
                      <a:r>
                        <a:rPr lang="en-US" sz="600" b="0" i="0" u="none" strike="noStrike">
                          <a:solidFill>
                            <a:srgbClr val="000000"/>
                          </a:solidFill>
                          <a:effectLst/>
                          <a:latin typeface="Arial" panose="020B0604020202020204" pitchFamily="34" charset="0"/>
                        </a:rPr>
                        <a:t> </a:t>
                      </a:r>
                    </a:p>
                  </a:txBody>
                  <a:tcPr marL="9525" marR="9525" marT="9525" marB="0">
                    <a:lnL>
                      <a:noFill/>
                    </a:lnL>
                    <a:lnR>
                      <a:noFill/>
                    </a:lnR>
                    <a:lnT>
                      <a:noFill/>
                    </a:lnT>
                    <a:lnB>
                      <a:noFill/>
                    </a:lnB>
                    <a:solidFill>
                      <a:srgbClr val="FFFFFF"/>
                    </a:solidFill>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600" b="1" i="0" u="none" strike="noStrike">
                          <a:solidFill>
                            <a:srgbClr val="373545"/>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 </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2230021455"/>
                  </a:ext>
                </a:extLst>
              </a:tr>
              <a:tr h="125229">
                <a:tc>
                  <a:txBody>
                    <a:bodyPr/>
                    <a:lstStyle/>
                    <a:p>
                      <a:pPr algn="l" fontAlgn="t"/>
                      <a:r>
                        <a:rPr lang="en-US" sz="600" b="0" i="0" u="none" strike="noStrike">
                          <a:solidFill>
                            <a:srgbClr val="000000"/>
                          </a:solidFill>
                          <a:effectLst/>
                          <a:latin typeface="Arial" panose="020B0604020202020204" pitchFamily="34" charset="0"/>
                        </a:rPr>
                        <a:t> </a:t>
                      </a:r>
                    </a:p>
                  </a:txBody>
                  <a:tcPr marL="9525" marR="9525" marT="9525" marB="0">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tcPr>
                </a:tc>
                <a:tc>
                  <a:txBody>
                    <a:bodyPr/>
                    <a:lstStyle/>
                    <a:p>
                      <a:pPr algn="r" fontAlgn="b"/>
                      <a:r>
                        <a:rPr lang="en-US" sz="600" b="1" i="0" u="none" strike="noStrike">
                          <a:solidFill>
                            <a:srgbClr val="373545"/>
                          </a:solidFill>
                          <a:effectLst/>
                          <a:latin typeface="Arial" panose="020B0604020202020204" pitchFamily="34" charset="0"/>
                        </a:rPr>
                        <a:t>5y Avg</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EA8436"/>
                      </a:solidFill>
                      <a:prstDash val="solid"/>
                      <a:round/>
                      <a:headEnd type="none" w="med" len="med"/>
                      <a:tailEnd type="none" w="med" len="med"/>
                    </a:lnB>
                  </a:tcPr>
                </a:tc>
                <a:tc>
                  <a:txBody>
                    <a:bodyPr/>
                    <a:lstStyle/>
                    <a:p>
                      <a:pPr algn="r" fontAlgn="b"/>
                      <a:r>
                        <a:rPr lang="en-US" sz="600" b="1" i="0" u="none" strike="noStrike">
                          <a:solidFill>
                            <a:srgbClr val="373545"/>
                          </a:solidFill>
                          <a:effectLst/>
                          <a:latin typeface="Arial" panose="020B0604020202020204" pitchFamily="34" charset="0"/>
                        </a:rPr>
                        <a:t>Dec-2020</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Dec-2021</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Dec-2022</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Dec-2023</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tc>
                  <a:txBody>
                    <a:bodyPr/>
                    <a:lstStyle/>
                    <a:p>
                      <a:pPr algn="r" fontAlgn="b"/>
                      <a:r>
                        <a:rPr lang="en-US" sz="600" b="1" i="0" u="none" strike="noStrike">
                          <a:solidFill>
                            <a:srgbClr val="373545"/>
                          </a:solidFill>
                          <a:effectLst/>
                          <a:latin typeface="Arial" panose="020B0604020202020204" pitchFamily="34" charset="0"/>
                        </a:rPr>
                        <a:t>Dec-2024</a:t>
                      </a:r>
                    </a:p>
                  </a:txBody>
                  <a:tcPr marL="9525" marR="9525" marT="9525" marB="0" anchor="b">
                    <a:lnL>
                      <a:noFill/>
                    </a:lnL>
                    <a:lnR>
                      <a:noFill/>
                    </a:lnR>
                    <a:lnT>
                      <a:noFill/>
                    </a:lnT>
                    <a:lnB w="12700" cap="flat" cmpd="sng" algn="ctr">
                      <a:solidFill>
                        <a:srgbClr val="EA8436"/>
                      </a:solidFill>
                      <a:prstDash val="solid"/>
                      <a:round/>
                      <a:headEnd type="none" w="med" len="med"/>
                      <a:tailEnd type="none" w="med" len="med"/>
                    </a:lnB>
                    <a:solidFill>
                      <a:srgbClr val="FFFFFF"/>
                    </a:solidFill>
                  </a:tcPr>
                </a:tc>
                <a:extLst>
                  <a:ext uri="{0D108BD9-81ED-4DB2-BD59-A6C34878D82A}">
                    <a16:rowId xmlns:a16="http://schemas.microsoft.com/office/drawing/2014/main" val="2977202177"/>
                  </a:ext>
                </a:extLst>
              </a:tr>
              <a:tr h="125229">
                <a:tc>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EA8436"/>
                      </a:solidFill>
                      <a:prstDash val="solid"/>
                      <a:round/>
                      <a:headEnd type="none" w="med" len="med"/>
                      <a:tailEnd type="none" w="med" len="med"/>
                    </a:lnT>
                    <a:lnB>
                      <a:noFill/>
                    </a:lnB>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tc>
                  <a:txBody>
                    <a:bodyPr/>
                    <a:lstStyle/>
                    <a:p>
                      <a:pPr algn="r" fontAlgn="b"/>
                      <a:r>
                        <a:rPr lang="en-US" sz="600" b="0" i="0" u="none" strike="noStrike">
                          <a:solidFill>
                            <a:srgbClr val="000000"/>
                          </a:solidFill>
                          <a:effectLst/>
                          <a:latin typeface="Arial" panose="020B0604020202020204" pitchFamily="34" charset="0"/>
                        </a:rPr>
                        <a:t> </a:t>
                      </a:r>
                    </a:p>
                  </a:txBody>
                  <a:tcPr marL="9525" marR="9525" marT="9525" marB="0" anchor="b">
                    <a:lnL>
                      <a:noFill/>
                    </a:lnL>
                    <a:lnR>
                      <a:noFill/>
                    </a:lnR>
                    <a:lnT w="12700" cap="flat" cmpd="sng" algn="ctr">
                      <a:solidFill>
                        <a:srgbClr val="EA8436"/>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141044926"/>
                  </a:ext>
                </a:extLst>
              </a:tr>
              <a:tr h="125229">
                <a:tc>
                  <a:txBody>
                    <a:bodyPr/>
                    <a:lstStyle/>
                    <a:p>
                      <a:pPr algn="l" fontAlgn="t"/>
                      <a:r>
                        <a:rPr lang="en-US" sz="600" b="0" i="0" u="none" strike="noStrike">
                          <a:solidFill>
                            <a:srgbClr val="000000"/>
                          </a:solidFill>
                          <a:effectLst/>
                          <a:latin typeface="Arial" panose="020B0604020202020204" pitchFamily="34" charset="0"/>
                        </a:rPr>
                        <a:t>Capex</a:t>
                      </a:r>
                    </a:p>
                  </a:txBody>
                  <a:tcPr marL="9525" marR="9525" marT="9525" marB="0">
                    <a:lnL>
                      <a:noFill/>
                    </a:lnL>
                    <a:lnR>
                      <a:noFill/>
                    </a:lnR>
                    <a:lnT>
                      <a:noFill/>
                    </a:lnT>
                    <a:lnB>
                      <a:noFill/>
                    </a:lnB>
                    <a:solidFill>
                      <a:srgbClr val="FFFFFF"/>
                    </a:solidFill>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t"/>
                      <a:r>
                        <a:rPr lang="en-US" sz="600" b="0" i="1" u="none" strike="noStrike">
                          <a:solidFill>
                            <a:srgbClr val="000000"/>
                          </a:solidFill>
                          <a:effectLst/>
                          <a:latin typeface="Arial" panose="020B0604020202020204" pitchFamily="34" charset="0"/>
                        </a:rPr>
                        <a:t>4,870</a:t>
                      </a:r>
                    </a:p>
                  </a:txBody>
                  <a:tcPr marL="9525" marR="9525" marT="9525" marB="0">
                    <a:lnL>
                      <a:noFill/>
                    </a:lnL>
                    <a:lnR>
                      <a:noFill/>
                    </a:lnR>
                    <a:lnT>
                      <a:noFill/>
                    </a:lnT>
                    <a:lnB>
                      <a:noFill/>
                    </a:lnB>
                    <a:solidFill>
                      <a:srgbClr val="FFFFFF"/>
                    </a:solidFill>
                  </a:tcPr>
                </a:tc>
                <a:tc>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en-US" sz="600" b="0" i="1" u="none" strike="noStrike">
                          <a:solidFill>
                            <a:srgbClr val="000000"/>
                          </a:solidFill>
                          <a:effectLst/>
                          <a:latin typeface="Arial" panose="020B0604020202020204" pitchFamily="34" charset="0"/>
                        </a:rPr>
                        <a:t>2,044</a:t>
                      </a:r>
                    </a:p>
                  </a:txBody>
                  <a:tcPr marL="9525" marR="9525" marT="9525"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2,299</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3,505</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4,714</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11,787</a:t>
                      </a:r>
                    </a:p>
                  </a:txBody>
                  <a:tcPr marL="9525" marR="9525" marT="9525" marB="0">
                    <a:lnL>
                      <a:noFill/>
                    </a:lnL>
                    <a:lnR>
                      <a:noFill/>
                    </a:lnR>
                    <a:lnT>
                      <a:noFill/>
                    </a:lnT>
                    <a:lnB>
                      <a:noFill/>
                    </a:lnB>
                    <a:solidFill>
                      <a:srgbClr val="FFFFFF"/>
                    </a:solidFill>
                  </a:tcPr>
                </a:tc>
                <a:extLst>
                  <a:ext uri="{0D108BD9-81ED-4DB2-BD59-A6C34878D82A}">
                    <a16:rowId xmlns:a16="http://schemas.microsoft.com/office/drawing/2014/main" val="3604760486"/>
                  </a:ext>
                </a:extLst>
              </a:tr>
              <a:tr h="125229">
                <a:tc>
                  <a:txBody>
                    <a:bodyPr/>
                    <a:lstStyle/>
                    <a:p>
                      <a:pPr algn="l" fontAlgn="t"/>
                      <a:r>
                        <a:rPr lang="en-US" sz="600" b="0" i="1" u="none" strike="noStrike">
                          <a:solidFill>
                            <a:srgbClr val="000000"/>
                          </a:solidFill>
                          <a:effectLst/>
                          <a:latin typeface="Arial" panose="020B0604020202020204" pitchFamily="34" charset="0"/>
                        </a:rPr>
                        <a:t>% of Revenue</a:t>
                      </a:r>
                    </a:p>
                  </a:txBody>
                  <a:tcPr marL="9525" marR="9525" marT="9525" marB="0">
                    <a:lnL>
                      <a:noFill/>
                    </a:lnL>
                    <a:lnR>
                      <a:noFill/>
                    </a:lnR>
                    <a:lnT>
                      <a:noFill/>
                    </a:lnT>
                    <a:lnB>
                      <a:noFill/>
                    </a:lnB>
                    <a:solidFill>
                      <a:srgbClr val="FFFFFF"/>
                    </a:solidFill>
                  </a:tcPr>
                </a:tc>
                <a:tc>
                  <a:txBody>
                    <a:bodyPr/>
                    <a:lstStyle/>
                    <a:p>
                      <a:pPr algn="l" fontAlgn="b"/>
                      <a:endParaRPr lang="en-US" sz="6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t"/>
                      <a:r>
                        <a:rPr lang="en-US" sz="600" b="0" i="1" u="none" strike="noStrike">
                          <a:solidFill>
                            <a:srgbClr val="000000"/>
                          </a:solidFill>
                          <a:effectLst/>
                          <a:latin typeface="Arial" panose="020B0604020202020204" pitchFamily="34" charset="0"/>
                        </a:rPr>
                        <a:t>61.1%</a:t>
                      </a:r>
                    </a:p>
                  </a:txBody>
                  <a:tcPr marL="9525" marR="9525" marT="9525" marB="0">
                    <a:lnL>
                      <a:noFill/>
                    </a:lnL>
                    <a:lnR>
                      <a:noFill/>
                    </a:lnR>
                    <a:lnT>
                      <a:noFill/>
                    </a:lnT>
                    <a:lnB>
                      <a:noFill/>
                    </a:lnB>
                    <a:solidFill>
                      <a:srgbClr val="FFFFFF"/>
                    </a:solidFill>
                  </a:tcPr>
                </a:tc>
                <a:tc>
                  <a:txBody>
                    <a:bodyPr/>
                    <a:lstStyle/>
                    <a:p>
                      <a:pPr algn="l" fontAlgn="b"/>
                      <a:r>
                        <a:rPr lang="en-US" sz="600" b="0" i="0" u="none" strike="noStrike">
                          <a:solidFill>
                            <a:srgbClr val="000000"/>
                          </a:solidFill>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en-US" sz="600" b="0" i="1" u="none" strike="noStrike">
                          <a:solidFill>
                            <a:srgbClr val="000000"/>
                          </a:solidFill>
                          <a:effectLst/>
                          <a:latin typeface="Arial" panose="020B0604020202020204" pitchFamily="34" charset="0"/>
                        </a:rPr>
                        <a:t>72.7%</a:t>
                      </a:r>
                    </a:p>
                  </a:txBody>
                  <a:tcPr marL="9525" marR="9525" marT="9525" marB="0">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33.8%</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36.3%</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56.0%</a:t>
                      </a:r>
                    </a:p>
                  </a:txBody>
                  <a:tcPr marL="9525" marR="9525" marT="9525" marB="0">
                    <a:lnL>
                      <a:noFill/>
                    </a:lnL>
                    <a:lnR>
                      <a:noFill/>
                    </a:lnR>
                    <a:lnT>
                      <a:noFill/>
                    </a:lnT>
                    <a:lnB>
                      <a:noFill/>
                    </a:lnB>
                    <a:solidFill>
                      <a:srgbClr val="FFFFFF"/>
                    </a:solidFill>
                  </a:tcPr>
                </a:tc>
                <a:tc>
                  <a:txBody>
                    <a:bodyPr/>
                    <a:lstStyle/>
                    <a:p>
                      <a:pPr algn="r" fontAlgn="t"/>
                      <a:r>
                        <a:rPr lang="en-US" sz="600" b="0" i="1" u="none" strike="noStrike">
                          <a:solidFill>
                            <a:srgbClr val="000000"/>
                          </a:solidFill>
                          <a:effectLst/>
                          <a:latin typeface="Arial" panose="020B0604020202020204" pitchFamily="34" charset="0"/>
                        </a:rPr>
                        <a:t>106.5%</a:t>
                      </a:r>
                    </a:p>
                  </a:txBody>
                  <a:tcPr marL="9525" marR="9525" marT="9525" marB="0">
                    <a:lnL>
                      <a:noFill/>
                    </a:lnL>
                    <a:lnR>
                      <a:noFill/>
                    </a:lnR>
                    <a:lnT>
                      <a:noFill/>
                    </a:lnT>
                    <a:lnB>
                      <a:noFill/>
                    </a:lnB>
                    <a:solidFill>
                      <a:srgbClr val="FFFFFF"/>
                    </a:solidFill>
                  </a:tcPr>
                </a:tc>
                <a:extLst>
                  <a:ext uri="{0D108BD9-81ED-4DB2-BD59-A6C34878D82A}">
                    <a16:rowId xmlns:a16="http://schemas.microsoft.com/office/drawing/2014/main" val="248326832"/>
                  </a:ext>
                </a:extLst>
              </a:tr>
            </a:tbl>
          </a:graphicData>
        </a:graphic>
      </p:graphicFrame>
      <p:sp>
        <p:nvSpPr>
          <p:cNvPr id="20" name="TextBox 19">
            <a:extLst>
              <a:ext uri="{FF2B5EF4-FFF2-40B4-BE49-F238E27FC236}">
                <a16:creationId xmlns:a16="http://schemas.microsoft.com/office/drawing/2014/main" id="{05D0D578-779B-4A87-BF90-6999A10F40BD}"/>
              </a:ext>
            </a:extLst>
          </p:cNvPr>
          <p:cNvSpPr txBox="1"/>
          <p:nvPr/>
        </p:nvSpPr>
        <p:spPr>
          <a:xfrm>
            <a:off x="6708040" y="3455074"/>
            <a:ext cx="5213353" cy="338554"/>
          </a:xfrm>
          <a:prstGeom prst="rect">
            <a:avLst/>
          </a:prstGeom>
          <a:solidFill>
            <a:schemeClr val="tx1"/>
          </a:solidFill>
        </p:spPr>
        <p:txBody>
          <a:bodyPr wrap="square">
            <a:spAutoFit/>
          </a:bodyPr>
          <a:lstStyle/>
          <a:p>
            <a:pPr algn="ctr"/>
            <a:r>
              <a:rPr lang="en-US" sz="1600">
                <a:solidFill>
                  <a:schemeClr val="bg1"/>
                </a:solidFill>
              </a:rPr>
              <a:t>Capital Expenditure Plan</a:t>
            </a:r>
          </a:p>
        </p:txBody>
      </p:sp>
    </p:spTree>
    <p:extLst>
      <p:ext uri="{BB962C8B-B14F-4D97-AF65-F5344CB8AC3E}">
        <p14:creationId xmlns:p14="http://schemas.microsoft.com/office/powerpoint/2010/main" val="2048323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00DB0-9995-4018-A3B1-91EF514D9BF9}"/>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id="{D57A9B63-2196-44C8-B8B7-453C73343F5E}"/>
              </a:ext>
            </a:extLst>
          </p:cNvPr>
          <p:cNvSpPr>
            <a:spLocks noGrp="1"/>
          </p:cNvSpPr>
          <p:nvPr>
            <p:ph sz="half" idx="2"/>
          </p:nvPr>
        </p:nvSpPr>
        <p:spPr>
          <a:xfrm>
            <a:off x="0" y="1825625"/>
            <a:ext cx="12192000" cy="4351338"/>
          </a:xfrm>
        </p:spPr>
        <p:txBody>
          <a:bodyPr/>
          <a:lstStyle/>
          <a:p>
            <a:pPr marL="0" indent="0" algn="ctr">
              <a:buNone/>
            </a:pPr>
            <a:endParaRPr lang="en-US"/>
          </a:p>
          <a:p>
            <a:pPr marL="0" indent="0" algn="ctr">
              <a:buNone/>
            </a:pPr>
            <a:endParaRPr lang="en-US"/>
          </a:p>
          <a:p>
            <a:pPr marL="0" indent="0" algn="ctr">
              <a:buNone/>
            </a:pPr>
            <a:endParaRPr lang="en-US"/>
          </a:p>
          <a:p>
            <a:pPr marL="0" indent="0" algn="ctr">
              <a:buNone/>
            </a:pPr>
            <a:r>
              <a:rPr lang="en-US" sz="4800"/>
              <a:t>Appendix</a:t>
            </a:r>
          </a:p>
        </p:txBody>
      </p:sp>
      <p:sp>
        <p:nvSpPr>
          <p:cNvPr id="5" name="Date Placeholder 4">
            <a:extLst>
              <a:ext uri="{FF2B5EF4-FFF2-40B4-BE49-F238E27FC236}">
                <a16:creationId xmlns:a16="http://schemas.microsoft.com/office/drawing/2014/main" id="{4F707FFE-C045-46F0-881A-7280E6A7D2FB}"/>
              </a:ext>
            </a:extLst>
          </p:cNvPr>
          <p:cNvSpPr>
            <a:spLocks noGrp="1"/>
          </p:cNvSpPr>
          <p:nvPr>
            <p:ph type="dt" sz="half" idx="10"/>
          </p:nvPr>
        </p:nvSpPr>
        <p:spPr/>
        <p:txBody>
          <a:bodyPr/>
          <a:lstStyle/>
          <a:p>
            <a:r>
              <a:rPr lang="en-US"/>
              <a:t>3/31/2025</a:t>
            </a:r>
          </a:p>
        </p:txBody>
      </p:sp>
      <p:sp>
        <p:nvSpPr>
          <p:cNvPr id="7" name="Slide Number Placeholder 6">
            <a:extLst>
              <a:ext uri="{FF2B5EF4-FFF2-40B4-BE49-F238E27FC236}">
                <a16:creationId xmlns:a16="http://schemas.microsoft.com/office/drawing/2014/main" id="{93AB8D19-EC3A-4FB8-B3EF-9A717855230E}"/>
              </a:ext>
            </a:extLst>
          </p:cNvPr>
          <p:cNvSpPr>
            <a:spLocks noGrp="1"/>
          </p:cNvSpPr>
          <p:nvPr>
            <p:ph type="sldNum" sz="quarter" idx="12"/>
          </p:nvPr>
        </p:nvSpPr>
        <p:spPr/>
        <p:txBody>
          <a:bodyPr/>
          <a:lstStyle/>
          <a:p>
            <a:fld id="{D8EC9F08-0CF5-4A46-A85E-D74C53AE001F}" type="slidenum">
              <a:rPr lang="en-US" smtClean="0"/>
              <a:t>12</a:t>
            </a:fld>
            <a:endParaRPr lang="en-US"/>
          </a:p>
        </p:txBody>
      </p:sp>
      <p:sp>
        <p:nvSpPr>
          <p:cNvPr id="8" name="TextBox 7">
            <a:extLst>
              <a:ext uri="{FF2B5EF4-FFF2-40B4-BE49-F238E27FC236}">
                <a16:creationId xmlns:a16="http://schemas.microsoft.com/office/drawing/2014/main" id="{6E9E1A57-6796-49E9-BD2E-7D370D55D568}"/>
              </a:ext>
            </a:extLst>
          </p:cNvPr>
          <p:cNvSpPr txBox="1">
            <a:spLocks/>
          </p:cNvSpPr>
          <p:nvPr/>
        </p:nvSpPr>
        <p:spPr>
          <a:xfrm>
            <a:off x="0" y="-48553"/>
            <a:ext cx="12192000" cy="1323439"/>
          </a:xfrm>
          <a:prstGeom prst="rect">
            <a:avLst/>
          </a:prstGeom>
          <a:solidFill>
            <a:schemeClr val="tx1">
              <a:alpha val="42000"/>
            </a:schemeClr>
          </a:solidFill>
        </p:spPr>
        <p:txBody>
          <a:bodyPr wrap="square" rtlCol="0">
            <a:spAutoFit/>
          </a:bodyPr>
          <a:lstStyle/>
          <a:p>
            <a:endParaRPr lang="en-US"/>
          </a:p>
          <a:p>
            <a:endParaRPr lang="en-US">
              <a:latin typeface="+mj-lt"/>
            </a:endParaRPr>
          </a:p>
          <a:p>
            <a:r>
              <a:rPr lang="en-US" sz="4400">
                <a:solidFill>
                  <a:schemeClr val="bg1"/>
                </a:solidFill>
                <a:latin typeface="+mj-lt"/>
              </a:rPr>
              <a:t>Thank You</a:t>
            </a:r>
          </a:p>
        </p:txBody>
      </p:sp>
    </p:spTree>
    <p:extLst>
      <p:ext uri="{BB962C8B-B14F-4D97-AF65-F5344CB8AC3E}">
        <p14:creationId xmlns:p14="http://schemas.microsoft.com/office/powerpoint/2010/main" val="186649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AFABB-EFA7-4397-949B-3F447D9C3DEF}"/>
              </a:ext>
            </a:extLst>
          </p:cNvPr>
          <p:cNvSpPr>
            <a:spLocks noGrp="1"/>
          </p:cNvSpPr>
          <p:nvPr>
            <p:ph type="title"/>
          </p:nvPr>
        </p:nvSpPr>
        <p:spPr/>
        <p:txBody>
          <a:bodyPr/>
          <a:lstStyle/>
          <a:p>
            <a:endParaRPr lang="en-US"/>
          </a:p>
        </p:txBody>
      </p:sp>
      <p:pic>
        <p:nvPicPr>
          <p:cNvPr id="12" name="Content Placeholder 11">
            <a:extLst>
              <a:ext uri="{FF2B5EF4-FFF2-40B4-BE49-F238E27FC236}">
                <a16:creationId xmlns:a16="http://schemas.microsoft.com/office/drawing/2014/main" id="{65859E01-7B77-4959-BC7D-18C0DFCFBB13}"/>
              </a:ext>
            </a:extLst>
          </p:cNvPr>
          <p:cNvPicPr>
            <a:picLocks noGrp="1" noChangeAspect="1"/>
          </p:cNvPicPr>
          <p:nvPr>
            <p:ph sz="half" idx="1"/>
          </p:nvPr>
        </p:nvPicPr>
        <p:blipFill>
          <a:blip r:embed="rId2"/>
          <a:stretch>
            <a:fillRect/>
          </a:stretch>
        </p:blipFill>
        <p:spPr>
          <a:xfrm>
            <a:off x="826800" y="1492924"/>
            <a:ext cx="4601855" cy="5016738"/>
          </a:xfrm>
        </p:spPr>
      </p:pic>
      <p:pic>
        <p:nvPicPr>
          <p:cNvPr id="10" name="Content Placeholder 9">
            <a:extLst>
              <a:ext uri="{FF2B5EF4-FFF2-40B4-BE49-F238E27FC236}">
                <a16:creationId xmlns:a16="http://schemas.microsoft.com/office/drawing/2014/main" id="{C491E7C1-A594-497A-86A7-0EAC14528DBE}"/>
              </a:ext>
            </a:extLst>
          </p:cNvPr>
          <p:cNvPicPr>
            <a:picLocks noGrp="1" noChangeAspect="1"/>
          </p:cNvPicPr>
          <p:nvPr>
            <p:ph sz="half" idx="2"/>
          </p:nvPr>
        </p:nvPicPr>
        <p:blipFill>
          <a:blip r:embed="rId3"/>
          <a:stretch>
            <a:fillRect/>
          </a:stretch>
        </p:blipFill>
        <p:spPr>
          <a:xfrm>
            <a:off x="6763345" y="1492924"/>
            <a:ext cx="4903722" cy="5016738"/>
          </a:xfrm>
        </p:spPr>
      </p:pic>
      <p:sp>
        <p:nvSpPr>
          <p:cNvPr id="5" name="Date Placeholder 4">
            <a:extLst>
              <a:ext uri="{FF2B5EF4-FFF2-40B4-BE49-F238E27FC236}">
                <a16:creationId xmlns:a16="http://schemas.microsoft.com/office/drawing/2014/main" id="{15317B8D-5FCD-497F-9BA8-33E17C340969}"/>
              </a:ext>
            </a:extLst>
          </p:cNvPr>
          <p:cNvSpPr>
            <a:spLocks noGrp="1"/>
          </p:cNvSpPr>
          <p:nvPr>
            <p:ph type="dt" sz="half" idx="10"/>
          </p:nvPr>
        </p:nvSpPr>
        <p:spPr/>
        <p:txBody>
          <a:bodyPr/>
          <a:lstStyle/>
          <a:p>
            <a:r>
              <a:rPr lang="en-US"/>
              <a:t>3/31/2025</a:t>
            </a:r>
          </a:p>
        </p:txBody>
      </p:sp>
      <p:sp>
        <p:nvSpPr>
          <p:cNvPr id="7" name="Slide Number Placeholder 6">
            <a:extLst>
              <a:ext uri="{FF2B5EF4-FFF2-40B4-BE49-F238E27FC236}">
                <a16:creationId xmlns:a16="http://schemas.microsoft.com/office/drawing/2014/main" id="{A3971935-0DB6-4C81-8BC7-72D8B390E507}"/>
              </a:ext>
            </a:extLst>
          </p:cNvPr>
          <p:cNvSpPr>
            <a:spLocks noGrp="1"/>
          </p:cNvSpPr>
          <p:nvPr>
            <p:ph type="sldNum" sz="quarter" idx="12"/>
          </p:nvPr>
        </p:nvSpPr>
        <p:spPr/>
        <p:txBody>
          <a:bodyPr/>
          <a:lstStyle/>
          <a:p>
            <a:fld id="{D8EC9F08-0CF5-4A46-A85E-D74C53AE001F}" type="slidenum">
              <a:rPr lang="en-US" smtClean="0"/>
              <a:t>13</a:t>
            </a:fld>
            <a:endParaRPr lang="en-US"/>
          </a:p>
        </p:txBody>
      </p:sp>
      <p:sp>
        <p:nvSpPr>
          <p:cNvPr id="8" name="TextBox 7">
            <a:extLst>
              <a:ext uri="{FF2B5EF4-FFF2-40B4-BE49-F238E27FC236}">
                <a16:creationId xmlns:a16="http://schemas.microsoft.com/office/drawing/2014/main" id="{1525E7A0-A83E-43C0-9593-8F05E83BA3A6}"/>
              </a:ext>
            </a:extLst>
          </p:cNvPr>
          <p:cNvSpPr txBox="1">
            <a:spLocks/>
          </p:cNvSpPr>
          <p:nvPr/>
        </p:nvSpPr>
        <p:spPr>
          <a:xfrm>
            <a:off x="0" y="-48553"/>
            <a:ext cx="12192000" cy="1323439"/>
          </a:xfrm>
          <a:prstGeom prst="rect">
            <a:avLst/>
          </a:prstGeom>
          <a:solidFill>
            <a:schemeClr val="tx1">
              <a:alpha val="42000"/>
            </a:schemeClr>
          </a:solidFill>
        </p:spPr>
        <p:txBody>
          <a:bodyPr wrap="square" rtlCol="0">
            <a:spAutoFit/>
          </a:bodyPr>
          <a:lstStyle/>
          <a:p>
            <a:endParaRPr lang="en-US"/>
          </a:p>
          <a:p>
            <a:endParaRPr lang="en-US">
              <a:latin typeface="+mj-lt"/>
            </a:endParaRPr>
          </a:p>
          <a:p>
            <a:r>
              <a:rPr lang="en-US" sz="4400">
                <a:solidFill>
                  <a:schemeClr val="bg1"/>
                </a:solidFill>
                <a:latin typeface="+mj-lt"/>
              </a:rPr>
              <a:t>Balance Sheet and Statement of Cash Flows</a:t>
            </a:r>
          </a:p>
        </p:txBody>
      </p:sp>
    </p:spTree>
    <p:extLst>
      <p:ext uri="{BB962C8B-B14F-4D97-AF65-F5344CB8AC3E}">
        <p14:creationId xmlns:p14="http://schemas.microsoft.com/office/powerpoint/2010/main" val="1608640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C3F6B-3C87-4C39-B1AF-32AF733C4478}"/>
              </a:ext>
            </a:extLst>
          </p:cNvPr>
          <p:cNvSpPr>
            <a:spLocks noGrp="1"/>
          </p:cNvSpPr>
          <p:nvPr>
            <p:ph type="title"/>
          </p:nvPr>
        </p:nvSpPr>
        <p:spPr/>
        <p:txBody>
          <a:bodyPr/>
          <a:lstStyle/>
          <a:p>
            <a:endParaRPr lang="en-US"/>
          </a:p>
        </p:txBody>
      </p:sp>
      <p:sp>
        <p:nvSpPr>
          <p:cNvPr id="5" name="Date Placeholder 4">
            <a:extLst>
              <a:ext uri="{FF2B5EF4-FFF2-40B4-BE49-F238E27FC236}">
                <a16:creationId xmlns:a16="http://schemas.microsoft.com/office/drawing/2014/main" id="{CE0B6E4A-DFB9-4FFB-BF73-76D26146CCEB}"/>
              </a:ext>
            </a:extLst>
          </p:cNvPr>
          <p:cNvSpPr>
            <a:spLocks noGrp="1"/>
          </p:cNvSpPr>
          <p:nvPr>
            <p:ph type="dt" sz="half" idx="10"/>
          </p:nvPr>
        </p:nvSpPr>
        <p:spPr/>
        <p:txBody>
          <a:bodyPr/>
          <a:lstStyle/>
          <a:p>
            <a:r>
              <a:rPr lang="en-US"/>
              <a:t>3/31/2025</a:t>
            </a:r>
          </a:p>
        </p:txBody>
      </p:sp>
      <p:sp>
        <p:nvSpPr>
          <p:cNvPr id="7" name="Slide Number Placeholder 6">
            <a:extLst>
              <a:ext uri="{FF2B5EF4-FFF2-40B4-BE49-F238E27FC236}">
                <a16:creationId xmlns:a16="http://schemas.microsoft.com/office/drawing/2014/main" id="{DEB3509E-96A7-4670-85E2-2EEE26FE1AE7}"/>
              </a:ext>
            </a:extLst>
          </p:cNvPr>
          <p:cNvSpPr>
            <a:spLocks noGrp="1"/>
          </p:cNvSpPr>
          <p:nvPr>
            <p:ph type="sldNum" sz="quarter" idx="12"/>
          </p:nvPr>
        </p:nvSpPr>
        <p:spPr/>
        <p:txBody>
          <a:bodyPr/>
          <a:lstStyle/>
          <a:p>
            <a:fld id="{D8EC9F08-0CF5-4A46-A85E-D74C53AE001F}" type="slidenum">
              <a:rPr lang="en-US" smtClean="0"/>
              <a:t>14</a:t>
            </a:fld>
            <a:endParaRPr lang="en-US"/>
          </a:p>
        </p:txBody>
      </p:sp>
      <p:sp>
        <p:nvSpPr>
          <p:cNvPr id="8" name="TextBox 7">
            <a:extLst>
              <a:ext uri="{FF2B5EF4-FFF2-40B4-BE49-F238E27FC236}">
                <a16:creationId xmlns:a16="http://schemas.microsoft.com/office/drawing/2014/main" id="{68DA4AC2-1F5E-488C-AD70-FDAD9AED7259}"/>
              </a:ext>
            </a:extLst>
          </p:cNvPr>
          <p:cNvSpPr txBox="1">
            <a:spLocks/>
          </p:cNvSpPr>
          <p:nvPr/>
        </p:nvSpPr>
        <p:spPr>
          <a:xfrm>
            <a:off x="0" y="-48553"/>
            <a:ext cx="12192000" cy="1323439"/>
          </a:xfrm>
          <a:prstGeom prst="rect">
            <a:avLst/>
          </a:prstGeom>
          <a:solidFill>
            <a:schemeClr val="tx1">
              <a:alpha val="42000"/>
            </a:schemeClr>
          </a:solidFill>
        </p:spPr>
        <p:txBody>
          <a:bodyPr wrap="square" rtlCol="0">
            <a:spAutoFit/>
          </a:bodyPr>
          <a:lstStyle/>
          <a:p>
            <a:endParaRPr lang="en-US"/>
          </a:p>
          <a:p>
            <a:endParaRPr lang="en-US">
              <a:latin typeface="+mj-lt"/>
            </a:endParaRPr>
          </a:p>
          <a:p>
            <a:r>
              <a:rPr lang="en-US" sz="4400">
                <a:solidFill>
                  <a:schemeClr val="bg1"/>
                </a:solidFill>
                <a:latin typeface="+mj-lt"/>
              </a:rPr>
              <a:t>Income Statement </a:t>
            </a:r>
          </a:p>
        </p:txBody>
      </p:sp>
      <p:pic>
        <p:nvPicPr>
          <p:cNvPr id="12" name="Picture 11">
            <a:extLst>
              <a:ext uri="{FF2B5EF4-FFF2-40B4-BE49-F238E27FC236}">
                <a16:creationId xmlns:a16="http://schemas.microsoft.com/office/drawing/2014/main" id="{411A3816-3BD2-45F3-94E1-BEA750F5CF1E}"/>
              </a:ext>
            </a:extLst>
          </p:cNvPr>
          <p:cNvPicPr>
            <a:picLocks noChangeAspect="1"/>
          </p:cNvPicPr>
          <p:nvPr/>
        </p:nvPicPr>
        <p:blipFill>
          <a:blip r:embed="rId2"/>
          <a:stretch>
            <a:fillRect/>
          </a:stretch>
        </p:blipFill>
        <p:spPr>
          <a:xfrm>
            <a:off x="3246967" y="1421460"/>
            <a:ext cx="5698065" cy="5374098"/>
          </a:xfrm>
          <a:prstGeom prst="rect">
            <a:avLst/>
          </a:prstGeom>
        </p:spPr>
      </p:pic>
    </p:spTree>
    <p:extLst>
      <p:ext uri="{BB962C8B-B14F-4D97-AF65-F5344CB8AC3E}">
        <p14:creationId xmlns:p14="http://schemas.microsoft.com/office/powerpoint/2010/main" val="39880559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535C4C711BB774EBFBAD8F74AD958B1" ma:contentTypeVersion="13" ma:contentTypeDescription="Create a new document." ma:contentTypeScope="" ma:versionID="dabf1d30f2f4276a6ebe3f709a2a926e">
  <xsd:schema xmlns:xsd="http://www.w3.org/2001/XMLSchema" xmlns:xs="http://www.w3.org/2001/XMLSchema" xmlns:p="http://schemas.microsoft.com/office/2006/metadata/properties" xmlns:ns3="a9b1f38a-165f-40a5-b996-202b77b945f4" xmlns:ns4="6625d290-795c-4a4a-bb85-2364d641f9f9" targetNamespace="http://schemas.microsoft.com/office/2006/metadata/properties" ma:root="true" ma:fieldsID="99b7e21386fd1a55892e47211584f9f9" ns3:_="" ns4:_="">
    <xsd:import namespace="a9b1f38a-165f-40a5-b996-202b77b945f4"/>
    <xsd:import namespace="6625d290-795c-4a4a-bb85-2364d641f9f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b1f38a-165f-40a5-b996-202b77b945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625d290-795c-4a4a-bb85-2364d641f9f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a9b1f38a-165f-40a5-b996-202b77b945f4" xsi:nil="true"/>
  </documentManagement>
</p:properties>
</file>

<file path=customXml/itemProps1.xml><?xml version="1.0" encoding="utf-8"?>
<ds:datastoreItem xmlns:ds="http://schemas.openxmlformats.org/officeDocument/2006/customXml" ds:itemID="{A952F554-0E85-42EB-B37B-00C1D6041B8C}">
  <ds:schemaRefs>
    <ds:schemaRef ds:uri="http://schemas.microsoft.com/sharepoint/v3/contenttype/forms"/>
  </ds:schemaRefs>
</ds:datastoreItem>
</file>

<file path=customXml/itemProps2.xml><?xml version="1.0" encoding="utf-8"?>
<ds:datastoreItem xmlns:ds="http://schemas.openxmlformats.org/officeDocument/2006/customXml" ds:itemID="{A66DEC48-7139-4EC3-9D52-35B7752852ED}">
  <ds:schemaRefs>
    <ds:schemaRef ds:uri="6625d290-795c-4a4a-bb85-2364d641f9f9"/>
    <ds:schemaRef ds:uri="a9b1f38a-165f-40a5-b996-202b77b945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259DDE7-65AB-4B72-ACCE-7A41B4AB8992}">
  <ds:schemaRefs>
    <ds:schemaRef ds:uri="http://schemas.microsoft.com/office/2006/documentManagement/types"/>
    <ds:schemaRef ds:uri="http://schemas.openxmlformats.org/package/2006/metadata/core-properties"/>
    <ds:schemaRef ds:uri="http://purl.org/dc/dcmitype/"/>
    <ds:schemaRef ds:uri="6625d290-795c-4a4a-bb85-2364d641f9f9"/>
    <ds:schemaRef ds:uri="http://www.w3.org/XML/1998/namespace"/>
    <ds:schemaRef ds:uri="a9b1f38a-165f-40a5-b996-202b77b945f4"/>
    <ds:schemaRef ds:uri="http://purl.org/dc/elements/1.1/"/>
    <ds:schemaRef ds:uri="http://schemas.microsoft.com/office/infopath/2007/PartnerControl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60</TotalTime>
  <Words>2389</Words>
  <Application>Microsoft Office PowerPoint</Application>
  <PresentationFormat>Widescreen</PresentationFormat>
  <Paragraphs>1089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Darin</dc:creator>
  <cp:lastModifiedBy>Stuart, Darin</cp:lastModifiedBy>
  <cp:revision>2</cp:revision>
  <dcterms:created xsi:type="dcterms:W3CDTF">2025-03-31T17:13:09Z</dcterms:created>
  <dcterms:modified xsi:type="dcterms:W3CDTF">2026-09-08T19:52:45Z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0x0101004535C4C711BB774EBFBAD8F74AD958B1</vt:lpwstr>
  </property>
</Properties>
</file>