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71" r:id="rId5"/>
    <p:sldId id="260" r:id="rId6"/>
    <p:sldId id="262" r:id="rId7"/>
    <p:sldId id="272" r:id="rId8"/>
    <p:sldId id="268" r:id="rId9"/>
    <p:sldId id="266" r:id="rId10"/>
    <p:sldId id="267" r:id="rId11"/>
    <p:sldId id="27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B6D353-1FAF-48FF-9771-1F0B9E41F01A}">
          <p14:sldIdLst>
            <p14:sldId id="256"/>
            <p14:sldId id="257"/>
          </p14:sldIdLst>
        </p14:section>
        <p14:section name="Josue" id="{825697A4-7A96-4FE5-81A2-12932E64B72E}">
          <p14:sldIdLst>
            <p14:sldId id="259"/>
          </p14:sldIdLst>
        </p14:section>
        <p14:section name="Josue" id="{5BFCEB6A-9FF1-4EDA-B3C3-5A153B1628D9}">
          <p14:sldIdLst>
            <p14:sldId id="271"/>
          </p14:sldIdLst>
        </p14:section>
        <p14:section name="Carlos" id="{1FF8CFE4-09D0-4A2E-A0F8-20AF7ED7F4A3}">
          <p14:sldIdLst>
            <p14:sldId id="260"/>
          </p14:sldIdLst>
        </p14:section>
        <p14:section name="Josue" id="{DE1792CC-905D-4FFF-817C-56CCDDB55888}">
          <p14:sldIdLst>
            <p14:sldId id="262"/>
          </p14:sldIdLst>
        </p14:section>
        <p14:section name="Carlos" id="{810ADCF2-3DE4-4E61-B181-C7FBEE6E75BE}">
          <p14:sldIdLst>
            <p14:sldId id="272"/>
          </p14:sldIdLst>
        </p14:section>
        <p14:section name="Both" id="{0949A05B-B16A-45B2-8C14-6F63658FEDA7}">
          <p14:sldIdLst>
            <p14:sldId id="268"/>
          </p14:sldIdLst>
        </p14:section>
        <p14:section name="Carlos" id="{DABE3E94-E3DE-497A-B773-860A86DB6343}">
          <p14:sldIdLst>
            <p14:sldId id="266"/>
            <p14:sldId id="267"/>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Yearly Revenue (In Millions)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4106092774895"/>
          <c:y val="0.20954418556797574"/>
          <c:w val="0.78938922801399236"/>
          <c:h val="0.58496504211368416"/>
        </c:manualLayout>
      </c:layout>
      <c:barChart>
        <c:barDir val="col"/>
        <c:grouping val="clustered"/>
        <c:varyColors val="0"/>
        <c:ser>
          <c:idx val="0"/>
          <c:order val="0"/>
          <c:tx>
            <c:strRef>
              <c:f>Sheet1!$B$1</c:f>
              <c:strCache>
                <c:ptCount val="1"/>
                <c:pt idx="0">
                  <c:v>Revenue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c:formatCode>
                <c:ptCount val="5"/>
                <c:pt idx="0">
                  <c:v>5147</c:v>
                </c:pt>
                <c:pt idx="1">
                  <c:v>6521</c:v>
                </c:pt>
                <c:pt idx="2">
                  <c:v>11763</c:v>
                </c:pt>
                <c:pt idx="3">
                  <c:v>14869</c:v>
                </c:pt>
                <c:pt idx="4">
                  <c:v>12524</c:v>
                </c:pt>
              </c:numCache>
            </c:numRef>
          </c:val>
          <c:extLst>
            <c:ext xmlns:c16="http://schemas.microsoft.com/office/drawing/2014/chart" uri="{C3380CC4-5D6E-409C-BE32-E72D297353CC}">
              <c16:uniqueId val="{00000000-1C4A-488B-BF89-1A665D689518}"/>
            </c:ext>
          </c:extLst>
        </c:ser>
        <c:dLbls>
          <c:showLegendKey val="0"/>
          <c:showVal val="0"/>
          <c:showCatName val="0"/>
          <c:showSerName val="0"/>
          <c:showPercent val="0"/>
          <c:showBubbleSize val="0"/>
        </c:dLbls>
        <c:gapWidth val="219"/>
        <c:overlap val="-27"/>
        <c:axId val="43499680"/>
        <c:axId val="42832496"/>
      </c:barChart>
      <c:catAx>
        <c:axId val="4349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32496"/>
        <c:crosses val="autoZero"/>
        <c:auto val="1"/>
        <c:lblAlgn val="ctr"/>
        <c:lblOffset val="100"/>
        <c:noMultiLvlLbl val="0"/>
      </c:catAx>
      <c:valAx>
        <c:axId val="42832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99680"/>
        <c:crosses val="autoZero"/>
        <c:crossBetween val="between"/>
      </c:valAx>
      <c:spPr>
        <a:noFill/>
        <a:ln>
          <a:noFill/>
        </a:ln>
        <a:effectLst/>
      </c:spPr>
    </c:plotArea>
    <c:legend>
      <c:legendPos val="b"/>
      <c:layout>
        <c:manualLayout>
          <c:xMode val="edge"/>
          <c:yMode val="edge"/>
          <c:x val="0.41529873931554739"/>
          <c:y val="0.88966977900078703"/>
          <c:w val="0.16940232976678765"/>
          <c:h val="0.110330220999212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Revenue</a:t>
            </a:r>
            <a:r>
              <a:rPr lang="en-US" baseline="0"/>
              <a:t> By Region 2024 (In millions</a:t>
            </a:r>
            <a:r>
              <a:rPr lang="en-US"/>
              <a:t>) </a:t>
            </a:r>
          </a:p>
        </c:rich>
      </c:tx>
      <c:layout>
        <c:manualLayout>
          <c:xMode val="edge"/>
          <c:yMode val="edge"/>
          <c:x val="0.12987987836539683"/>
          <c:y val="2.2990811278748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4106092774895"/>
          <c:y val="0.20954418556797574"/>
          <c:w val="0.78938922801399236"/>
          <c:h val="0.58496504211368416"/>
        </c:manualLayout>
      </c:layout>
      <c:barChart>
        <c:barDir val="col"/>
        <c:grouping val="clustered"/>
        <c:varyColors val="0"/>
        <c:ser>
          <c:idx val="0"/>
          <c:order val="0"/>
          <c:tx>
            <c:strRef>
              <c:f>Sheet1!$B$1</c:f>
              <c:strCache>
                <c:ptCount val="1"/>
                <c:pt idx="0">
                  <c:v>Revenue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 America</c:v>
                </c:pt>
                <c:pt idx="1">
                  <c:v>South America</c:v>
                </c:pt>
                <c:pt idx="2">
                  <c:v>Europe</c:v>
                </c:pt>
                <c:pt idx="3">
                  <c:v>Asia Pacific, Middle East and Africa  </c:v>
                </c:pt>
              </c:strCache>
            </c:strRef>
          </c:cat>
          <c:val>
            <c:numRef>
              <c:f>Sheet1!$B$2:$B$5</c:f>
              <c:numCache>
                <c:formatCode>#,##0</c:formatCode>
                <c:ptCount val="4"/>
                <c:pt idx="0">
                  <c:v>5432</c:v>
                </c:pt>
                <c:pt idx="1">
                  <c:v>2294</c:v>
                </c:pt>
                <c:pt idx="2">
                  <c:v>1143</c:v>
                </c:pt>
                <c:pt idx="3">
                  <c:v>3038</c:v>
                </c:pt>
              </c:numCache>
            </c:numRef>
          </c:val>
          <c:extLst>
            <c:ext xmlns:c16="http://schemas.microsoft.com/office/drawing/2014/chart" uri="{C3380CC4-5D6E-409C-BE32-E72D297353CC}">
              <c16:uniqueId val="{00000000-56A1-475E-B75A-56BDFBE80525}"/>
            </c:ext>
          </c:extLst>
        </c:ser>
        <c:dLbls>
          <c:showLegendKey val="0"/>
          <c:showVal val="0"/>
          <c:showCatName val="0"/>
          <c:showSerName val="0"/>
          <c:showPercent val="0"/>
          <c:showBubbleSize val="0"/>
        </c:dLbls>
        <c:gapWidth val="219"/>
        <c:overlap val="-27"/>
        <c:axId val="43499680"/>
        <c:axId val="42832496"/>
      </c:barChart>
      <c:catAx>
        <c:axId val="4349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32496"/>
        <c:crosses val="autoZero"/>
        <c:auto val="1"/>
        <c:lblAlgn val="ctr"/>
        <c:lblOffset val="100"/>
        <c:noMultiLvlLbl val="0"/>
      </c:catAx>
      <c:valAx>
        <c:axId val="42832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99680"/>
        <c:crosses val="autoZero"/>
        <c:crossBetween val="between"/>
      </c:valAx>
      <c:spPr>
        <a:noFill/>
        <a:ln>
          <a:noFill/>
        </a:ln>
        <a:effectLst/>
      </c:spPr>
    </c:plotArea>
    <c:legend>
      <c:legendPos val="b"/>
      <c:layout>
        <c:manualLayout>
          <c:xMode val="edge"/>
          <c:yMode val="edge"/>
          <c:x val="0.43900356294009735"/>
          <c:y val="0.80014612742412761"/>
          <c:w val="0.17835599625752097"/>
          <c:h val="9.40961406936273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50877-2647-4F38-A6C3-5112D3039144}"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E3435-F90C-4141-BC79-20390B825B77}" type="slidenum">
              <a:rPr lang="en-US" smtClean="0"/>
              <a:t>‹#›</a:t>
            </a:fld>
            <a:endParaRPr lang="en-US"/>
          </a:p>
        </p:txBody>
      </p:sp>
    </p:spTree>
    <p:extLst>
      <p:ext uri="{BB962C8B-B14F-4D97-AF65-F5344CB8AC3E}">
        <p14:creationId xmlns:p14="http://schemas.microsoft.com/office/powerpoint/2010/main" val="88277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naris.com/en/news/2024/irun-casing-consolidates-in-the-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4E3435-F90C-4141-BC79-20390B825B77}" type="slidenum">
              <a:rPr lang="en-US" smtClean="0"/>
              <a:t>1</a:t>
            </a:fld>
            <a:endParaRPr lang="en-US"/>
          </a:p>
        </p:txBody>
      </p:sp>
    </p:spTree>
    <p:extLst>
      <p:ext uri="{BB962C8B-B14F-4D97-AF65-F5344CB8AC3E}">
        <p14:creationId xmlns:p14="http://schemas.microsoft.com/office/powerpoint/2010/main" val="408504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projections we did for our DCF, as we mentioned in our investment thesis we see revenue growing each year due to higher prices and optimized operations, leading to an increase in its EBITDA and cash flow, also important to mention its big increase in capital expenditures in the future like environmental and health efforts, new mill factories and power plants </a:t>
            </a:r>
            <a:r>
              <a:rPr lang="en-US" err="1"/>
              <a:t>gloabally</a:t>
            </a:r>
            <a:r>
              <a:rPr lang="en-US"/>
              <a:t>”</a:t>
            </a:r>
          </a:p>
        </p:txBody>
      </p:sp>
      <p:sp>
        <p:nvSpPr>
          <p:cNvPr id="4" name="Slide Number Placeholder 3"/>
          <p:cNvSpPr>
            <a:spLocks noGrp="1"/>
          </p:cNvSpPr>
          <p:nvPr>
            <p:ph type="sldNum" sz="quarter" idx="5"/>
          </p:nvPr>
        </p:nvSpPr>
        <p:spPr/>
        <p:txBody>
          <a:bodyPr/>
          <a:lstStyle/>
          <a:p>
            <a:fld id="{B74E3435-F90C-4141-BC79-20390B825B77}" type="slidenum">
              <a:rPr lang="en-US" smtClean="0"/>
              <a:t>10</a:t>
            </a:fld>
            <a:endParaRPr lang="en-US"/>
          </a:p>
        </p:txBody>
      </p:sp>
    </p:spTree>
    <p:extLst>
      <p:ext uri="{BB962C8B-B14F-4D97-AF65-F5344CB8AC3E}">
        <p14:creationId xmlns:p14="http://schemas.microsoft.com/office/powerpoint/2010/main" val="155379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9A48-3F29-760A-9C28-089D044A6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354B8-C5CA-A4A1-6875-764DCDC49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B7523-16C7-788C-DA92-831E26BFD76B}"/>
              </a:ext>
            </a:extLst>
          </p:cNvPr>
          <p:cNvSpPr>
            <a:spLocks noGrp="1"/>
          </p:cNvSpPr>
          <p:nvPr>
            <p:ph type="body" idx="1"/>
          </p:nvPr>
        </p:nvSpPr>
        <p:spPr/>
        <p:txBody>
          <a:bodyPr/>
          <a:lstStyle/>
          <a:p>
            <a:r>
              <a:rPr lang="en-US"/>
              <a:t>Here is the projections we did for our DCF, as we mentioned in our investment thesis we see revenue growing each year due to higher prices and optimized operations, leading to an increase in its EBITDA and cash flow, also important to mention its big increase in capital expenditures in the future like environmental and health efforts, new mill factories and power plants </a:t>
            </a:r>
            <a:r>
              <a:rPr lang="en-US" err="1"/>
              <a:t>gloabally</a:t>
            </a:r>
            <a:r>
              <a:rPr lang="en-US"/>
              <a:t>”</a:t>
            </a:r>
          </a:p>
        </p:txBody>
      </p:sp>
      <p:sp>
        <p:nvSpPr>
          <p:cNvPr id="4" name="Slide Number Placeholder 3">
            <a:extLst>
              <a:ext uri="{FF2B5EF4-FFF2-40B4-BE49-F238E27FC236}">
                <a16:creationId xmlns:a16="http://schemas.microsoft.com/office/drawing/2014/main" id="{354AA13F-9481-28AF-2E13-A4D2E015EC08}"/>
              </a:ext>
            </a:extLst>
          </p:cNvPr>
          <p:cNvSpPr>
            <a:spLocks noGrp="1"/>
          </p:cNvSpPr>
          <p:nvPr>
            <p:ph type="sldNum" sz="quarter" idx="5"/>
          </p:nvPr>
        </p:nvSpPr>
        <p:spPr/>
        <p:txBody>
          <a:bodyPr/>
          <a:lstStyle/>
          <a:p>
            <a:fld id="{B74E3435-F90C-4141-BC79-20390B825B77}" type="slidenum">
              <a:rPr lang="en-US" smtClean="0"/>
              <a:t>11</a:t>
            </a:fld>
            <a:endParaRPr lang="en-US"/>
          </a:p>
        </p:txBody>
      </p:sp>
    </p:spTree>
    <p:extLst>
      <p:ext uri="{BB962C8B-B14F-4D97-AF65-F5344CB8AC3E}">
        <p14:creationId xmlns:p14="http://schemas.microsoft.com/office/powerpoint/2010/main" val="408037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8068-7E48-E2E4-83CD-0F171FEE3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116E7-26E7-5A10-0A3B-98A344F0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C8192-650A-89B2-43ED-5BCC62D322B0}"/>
              </a:ext>
            </a:extLst>
          </p:cNvPr>
          <p:cNvSpPr>
            <a:spLocks noGrp="1"/>
          </p:cNvSpPr>
          <p:nvPr>
            <p:ph type="body" idx="1"/>
          </p:nvPr>
        </p:nvSpPr>
        <p:spPr/>
        <p:txBody>
          <a:bodyPr/>
          <a:lstStyle/>
          <a:p>
            <a:r>
              <a:rPr lang="en-US"/>
              <a:t>Here is the projections we did for our DCF, as we mentioned in our investment thesis we see revenue growing each year due to higher prices and optimized operations, leading to an increase in its EBITDA and cash flow, also important to mention its big increase in capital expenditures in the future like environmental and health efforts, new mill factories and power plants </a:t>
            </a:r>
            <a:r>
              <a:rPr lang="en-US" err="1"/>
              <a:t>gloabally</a:t>
            </a:r>
            <a:r>
              <a:rPr lang="en-US"/>
              <a:t>”</a:t>
            </a:r>
          </a:p>
        </p:txBody>
      </p:sp>
      <p:sp>
        <p:nvSpPr>
          <p:cNvPr id="4" name="Slide Number Placeholder 3">
            <a:extLst>
              <a:ext uri="{FF2B5EF4-FFF2-40B4-BE49-F238E27FC236}">
                <a16:creationId xmlns:a16="http://schemas.microsoft.com/office/drawing/2014/main" id="{8B30FD30-2E05-4230-789F-5708B2363A08}"/>
              </a:ext>
            </a:extLst>
          </p:cNvPr>
          <p:cNvSpPr>
            <a:spLocks noGrp="1"/>
          </p:cNvSpPr>
          <p:nvPr>
            <p:ph type="sldNum" sz="quarter" idx="5"/>
          </p:nvPr>
        </p:nvSpPr>
        <p:spPr/>
        <p:txBody>
          <a:bodyPr/>
          <a:lstStyle/>
          <a:p>
            <a:fld id="{B74E3435-F90C-4141-BC79-20390B825B77}" type="slidenum">
              <a:rPr lang="en-US" smtClean="0"/>
              <a:t>12</a:t>
            </a:fld>
            <a:endParaRPr lang="en-US"/>
          </a:p>
        </p:txBody>
      </p:sp>
    </p:spTree>
    <p:extLst>
      <p:ext uri="{BB962C8B-B14F-4D97-AF65-F5344CB8AC3E}">
        <p14:creationId xmlns:p14="http://schemas.microsoft.com/office/powerpoint/2010/main" val="81344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AA54-F189-68D2-C2EF-DCA0C2C57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CCAE5-064F-6BCE-B671-E3281F918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4CE25-8651-C840-D6D6-209779BE567F}"/>
              </a:ext>
            </a:extLst>
          </p:cNvPr>
          <p:cNvSpPr>
            <a:spLocks noGrp="1"/>
          </p:cNvSpPr>
          <p:nvPr>
            <p:ph type="body" idx="1"/>
          </p:nvPr>
        </p:nvSpPr>
        <p:spPr/>
        <p:txBody>
          <a:bodyPr/>
          <a:lstStyle/>
          <a:p>
            <a:r>
              <a:rPr lang="en-US"/>
              <a:t>Here is the projections we did for our DCF, as we mentioned in our investment thesis we see revenue growing each year due to higher prices and optimized operations, leading to an increase in its EBITDA and cash flow, also important to mention its big increase in capital expenditures in the future like environmental and health efforts, new mill factories and power plants </a:t>
            </a:r>
            <a:r>
              <a:rPr lang="en-US" err="1"/>
              <a:t>gloabally</a:t>
            </a:r>
            <a:r>
              <a:rPr lang="en-US"/>
              <a:t>”</a:t>
            </a:r>
          </a:p>
        </p:txBody>
      </p:sp>
      <p:sp>
        <p:nvSpPr>
          <p:cNvPr id="4" name="Slide Number Placeholder 3">
            <a:extLst>
              <a:ext uri="{FF2B5EF4-FFF2-40B4-BE49-F238E27FC236}">
                <a16:creationId xmlns:a16="http://schemas.microsoft.com/office/drawing/2014/main" id="{2854D1F3-1728-438D-C520-3BC55E791A99}"/>
              </a:ext>
            </a:extLst>
          </p:cNvPr>
          <p:cNvSpPr>
            <a:spLocks noGrp="1"/>
          </p:cNvSpPr>
          <p:nvPr>
            <p:ph type="sldNum" sz="quarter" idx="5"/>
          </p:nvPr>
        </p:nvSpPr>
        <p:spPr/>
        <p:txBody>
          <a:bodyPr/>
          <a:lstStyle/>
          <a:p>
            <a:fld id="{B74E3435-F90C-4141-BC79-20390B825B77}" type="slidenum">
              <a:rPr lang="en-US" smtClean="0"/>
              <a:t>13</a:t>
            </a:fld>
            <a:endParaRPr lang="en-US"/>
          </a:p>
        </p:txBody>
      </p:sp>
    </p:spTree>
    <p:extLst>
      <p:ext uri="{BB962C8B-B14F-4D97-AF65-F5344CB8AC3E}">
        <p14:creationId xmlns:p14="http://schemas.microsoft.com/office/powerpoint/2010/main" val="159360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give you all a little bit of context, Tenaris was founded in 2001 in Italy with their headquarters in Luxembourg. They focus on the manufacturing of seamless and welded steel pipes for the oil and gas industry supplying and operating all around the globe”</a:t>
            </a:r>
          </a:p>
          <a:p>
            <a:r>
              <a:rPr lang="en-US"/>
              <a:t>“As we north America being their biggest market, with a 1.13B in EBITDA last year”</a:t>
            </a:r>
          </a:p>
          <a:p>
            <a:r>
              <a:rPr lang="en-US"/>
              <a:t>“This stock can be found on the NYSE, with some really good metrics in relation to its industry such as their P/E ratio of 10.04 or and EV of almost 20 B, which my friend here will talk further later in the presentation”</a:t>
            </a:r>
          </a:p>
        </p:txBody>
      </p:sp>
      <p:sp>
        <p:nvSpPr>
          <p:cNvPr id="4" name="Slide Number Placeholder 3"/>
          <p:cNvSpPr>
            <a:spLocks noGrp="1"/>
          </p:cNvSpPr>
          <p:nvPr>
            <p:ph type="sldNum" sz="quarter" idx="5"/>
          </p:nvPr>
        </p:nvSpPr>
        <p:spPr/>
        <p:txBody>
          <a:bodyPr/>
          <a:lstStyle/>
          <a:p>
            <a:fld id="{B74E3435-F90C-4141-BC79-20390B825B77}" type="slidenum">
              <a:rPr lang="en-US" smtClean="0"/>
              <a:t>2</a:t>
            </a:fld>
            <a:endParaRPr lang="en-US"/>
          </a:p>
        </p:txBody>
      </p:sp>
    </p:spTree>
    <p:extLst>
      <p:ext uri="{BB962C8B-B14F-4D97-AF65-F5344CB8AC3E}">
        <p14:creationId xmlns:p14="http://schemas.microsoft.com/office/powerpoint/2010/main" val="145632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Tenaris’s sales composition.</a:t>
            </a:r>
          </a:p>
          <a:p>
            <a:r>
              <a:rPr lang="en-US"/>
              <a:t>The company primarily sells two types of steel pipes: seamless and welded. </a:t>
            </a:r>
            <a:r>
              <a:rPr lang="en-US" b="1"/>
              <a:t>Seamless pipes</a:t>
            </a:r>
            <a:r>
              <a:rPr lang="en-US"/>
              <a:t>, which make up about </a:t>
            </a:r>
            <a:r>
              <a:rPr lang="en-US" b="1"/>
              <a:t>80% of total sales</a:t>
            </a:r>
            <a:r>
              <a:rPr lang="en-US"/>
              <a:t>, are used in high-pressure environments like deepwater drilling. </a:t>
            </a:r>
            <a:r>
              <a:rPr lang="en-US" b="1"/>
              <a:t>Welded pipes</a:t>
            </a:r>
            <a:r>
              <a:rPr lang="en-US"/>
              <a:t> account for the remaining 20%.</a:t>
            </a:r>
          </a:p>
          <a:p>
            <a:r>
              <a:rPr lang="en-US"/>
              <a:t>In total, Tenaris sold over </a:t>
            </a:r>
            <a:r>
              <a:rPr lang="en-US" b="1"/>
              <a:t>3.9 million metric tons</a:t>
            </a:r>
            <a:r>
              <a:rPr lang="en-US"/>
              <a:t> of pipes in 2024. This demonstrates its scale and ability to meet global demand."*</a:t>
            </a:r>
          </a:p>
          <a:p>
            <a:endParaRPr lang="en-US"/>
          </a:p>
        </p:txBody>
      </p:sp>
      <p:sp>
        <p:nvSpPr>
          <p:cNvPr id="4" name="Slide Number Placeholder 3"/>
          <p:cNvSpPr>
            <a:spLocks noGrp="1"/>
          </p:cNvSpPr>
          <p:nvPr>
            <p:ph type="sldNum" sz="quarter" idx="5"/>
          </p:nvPr>
        </p:nvSpPr>
        <p:spPr/>
        <p:txBody>
          <a:bodyPr/>
          <a:lstStyle/>
          <a:p>
            <a:fld id="{B74E3435-F90C-4141-BC79-20390B825B77}" type="slidenum">
              <a:rPr lang="en-US" smtClean="0"/>
              <a:t>3</a:t>
            </a:fld>
            <a:endParaRPr lang="en-US"/>
          </a:p>
        </p:txBody>
      </p:sp>
    </p:spTree>
    <p:extLst>
      <p:ext uri="{BB962C8B-B14F-4D97-AF65-F5344CB8AC3E}">
        <p14:creationId xmlns:p14="http://schemas.microsoft.com/office/powerpoint/2010/main" val="307729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637A8-EA44-8531-7CB2-7B4EE1920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94075-3004-D53A-4301-9CE3A2E6B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62C41-A915-220B-BCE1-78AA0A2A7515}"/>
              </a:ext>
            </a:extLst>
          </p:cNvPr>
          <p:cNvSpPr>
            <a:spLocks noGrp="1"/>
          </p:cNvSpPr>
          <p:nvPr>
            <p:ph type="body" idx="1"/>
          </p:nvPr>
        </p:nvSpPr>
        <p:spPr/>
        <p:txBody>
          <a:bodyPr/>
          <a:lstStyle/>
          <a:p>
            <a:r>
              <a:rPr lang="en-US"/>
              <a:t>*"Tenaris operates in a highly competitive industry but maintains a leading position.</a:t>
            </a:r>
          </a:p>
          <a:p>
            <a:r>
              <a:rPr lang="en-US"/>
              <a:t>It commands over </a:t>
            </a:r>
            <a:r>
              <a:rPr lang="en-US" b="1"/>
              <a:t>20% of the global OCTG (Oil Country Tubular Goods) market</a:t>
            </a:r>
            <a:r>
              <a:rPr lang="en-US"/>
              <a:t>, outperforming key competitors like Vallourec and ArcelorMittal.</a:t>
            </a:r>
          </a:p>
          <a:p>
            <a:r>
              <a:rPr lang="en-US"/>
              <a:t>What sets Tenaris apart is its </a:t>
            </a:r>
            <a:r>
              <a:rPr lang="en-US" b="1"/>
              <a:t>profitability</a:t>
            </a:r>
            <a:r>
              <a:rPr lang="en-US"/>
              <a:t>. It has the </a:t>
            </a:r>
            <a:r>
              <a:rPr lang="en-US" b="1"/>
              <a:t>highest gross margin at 36.35% and the highest profit margin at 20.23%</a:t>
            </a:r>
            <a:r>
              <a:rPr lang="en-US"/>
              <a:t> among peers.</a:t>
            </a:r>
          </a:p>
          <a:p>
            <a:r>
              <a:rPr lang="en-US"/>
              <a:t>Additionally, Tenaris has delivered a </a:t>
            </a:r>
            <a:r>
              <a:rPr lang="en-US" b="1"/>
              <a:t>42.54% compound annual dividend growth rate since 2020</a:t>
            </a:r>
            <a:r>
              <a:rPr lang="en-US"/>
              <a:t>, making it an attractive stock for income investors."*</a:t>
            </a:r>
          </a:p>
          <a:p>
            <a:endParaRPr lang="en-US"/>
          </a:p>
        </p:txBody>
      </p:sp>
      <p:sp>
        <p:nvSpPr>
          <p:cNvPr id="4" name="Slide Number Placeholder 3">
            <a:extLst>
              <a:ext uri="{FF2B5EF4-FFF2-40B4-BE49-F238E27FC236}">
                <a16:creationId xmlns:a16="http://schemas.microsoft.com/office/drawing/2014/main" id="{881B8AE2-1EBD-9EF0-3064-86A0263F1FA4}"/>
              </a:ext>
            </a:extLst>
          </p:cNvPr>
          <p:cNvSpPr>
            <a:spLocks noGrp="1"/>
          </p:cNvSpPr>
          <p:nvPr>
            <p:ph type="sldNum" sz="quarter" idx="5"/>
          </p:nvPr>
        </p:nvSpPr>
        <p:spPr/>
        <p:txBody>
          <a:bodyPr/>
          <a:lstStyle/>
          <a:p>
            <a:fld id="{B74E3435-F90C-4141-BC79-20390B825B77}" type="slidenum">
              <a:rPr lang="en-US" smtClean="0"/>
              <a:t>4</a:t>
            </a:fld>
            <a:endParaRPr lang="en-US"/>
          </a:p>
        </p:txBody>
      </p:sp>
    </p:spTree>
    <p:extLst>
      <p:ext uri="{BB962C8B-B14F-4D97-AF65-F5344CB8AC3E}">
        <p14:creationId xmlns:p14="http://schemas.microsoft.com/office/powerpoint/2010/main" val="80387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quickly looking into their industry we can see a decent market size of 214.229 and a year to day return, as of the third of February when is when we this data, as a higher return than the S&amp;P 500”</a:t>
            </a:r>
          </a:p>
          <a:p>
            <a:r>
              <a:rPr lang="en-US"/>
              <a:t>“And as Goldman </a:t>
            </a:r>
            <a:r>
              <a:rPr lang="en-US" err="1"/>
              <a:t>sachs</a:t>
            </a:r>
            <a:r>
              <a:rPr lang="en-US"/>
              <a:t> analyst explain, we expect an outstanding 20.1% CAGR in that industry in the next 5 years”</a:t>
            </a:r>
          </a:p>
          <a:p>
            <a:r>
              <a:rPr lang="en-US"/>
              <a:t>“As we can see Tenaris has been </a:t>
            </a:r>
            <a:r>
              <a:rPr lang="en-US" err="1"/>
              <a:t>perfoming</a:t>
            </a:r>
            <a:r>
              <a:rPr lang="en-US"/>
              <a:t> decently with their revenue increasing each year, however yes we see a slight decrease in their revenue last year”</a:t>
            </a:r>
          </a:p>
          <a:p>
            <a:r>
              <a:rPr lang="en-US"/>
              <a:t>“furthermore its true that they operate in a complex regulatory environment, as there is a lot of regulations in terms of health and environment, however TS last year did an investment in sustainability efforts which they expect to reduce 30% of their carbon foot print”</a:t>
            </a:r>
          </a:p>
        </p:txBody>
      </p:sp>
      <p:sp>
        <p:nvSpPr>
          <p:cNvPr id="4" name="Slide Number Placeholder 3"/>
          <p:cNvSpPr>
            <a:spLocks noGrp="1"/>
          </p:cNvSpPr>
          <p:nvPr>
            <p:ph type="sldNum" sz="quarter" idx="5"/>
          </p:nvPr>
        </p:nvSpPr>
        <p:spPr/>
        <p:txBody>
          <a:bodyPr/>
          <a:lstStyle/>
          <a:p>
            <a:fld id="{B74E3435-F90C-4141-BC79-20390B825B77}" type="slidenum">
              <a:rPr lang="en-US" smtClean="0"/>
              <a:t>5</a:t>
            </a:fld>
            <a:endParaRPr lang="en-US"/>
          </a:p>
        </p:txBody>
      </p:sp>
    </p:spTree>
    <p:extLst>
      <p:ext uri="{BB962C8B-B14F-4D97-AF65-F5344CB8AC3E}">
        <p14:creationId xmlns:p14="http://schemas.microsoft.com/office/powerpoint/2010/main" val="155541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break down Tenaris’s latest earnings.</a:t>
            </a:r>
          </a:p>
          <a:p>
            <a:r>
              <a:rPr lang="en-US"/>
              <a:t>In Q4 2024, the company exceeded expectations with </a:t>
            </a:r>
            <a:r>
              <a:rPr lang="en-US" b="1"/>
              <a:t>a 7% earnings beat</a:t>
            </a:r>
            <a:r>
              <a:rPr lang="en-US"/>
              <a:t>, reporting </a:t>
            </a:r>
            <a:r>
              <a:rPr lang="en-US" b="1"/>
              <a:t>$2.85 billion in revenue</a:t>
            </a:r>
            <a:r>
              <a:rPr lang="en-US"/>
              <a:t>, which was </a:t>
            </a:r>
            <a:r>
              <a:rPr lang="en-US" b="1"/>
              <a:t>5% higher than expected</a:t>
            </a:r>
            <a:r>
              <a:rPr lang="en-US"/>
              <a:t>.</a:t>
            </a:r>
          </a:p>
          <a:p>
            <a:r>
              <a:rPr lang="en-US"/>
              <a:t>Its </a:t>
            </a:r>
            <a:r>
              <a:rPr lang="en-US" b="1"/>
              <a:t>EBITDA margin stood at 23.25%</a:t>
            </a:r>
            <a:r>
              <a:rPr lang="en-US"/>
              <a:t>, slightly above projections. Additionally, Tenaris </a:t>
            </a:r>
            <a:r>
              <a:rPr lang="en-US" b="1"/>
              <a:t>increased its dividend to $0.83 per share</a:t>
            </a:r>
            <a:r>
              <a:rPr lang="en-US"/>
              <a:t>, demonstrating confidence in its cash flow.</a:t>
            </a:r>
          </a:p>
          <a:p>
            <a:r>
              <a:rPr lang="en-US"/>
              <a:t>It also maintains a strong </a:t>
            </a:r>
            <a:r>
              <a:rPr lang="en-US" b="1"/>
              <a:t>net cash position of $3.64 billion</a:t>
            </a:r>
            <a:r>
              <a:rPr lang="en-US"/>
              <a:t>, giving it financial flexibility for future investments."*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74E3435-F90C-4141-BC79-20390B825B77}" type="slidenum">
              <a:rPr lang="en-US" smtClean="0"/>
              <a:t>6</a:t>
            </a:fld>
            <a:endParaRPr lang="en-US"/>
          </a:p>
        </p:txBody>
      </p:sp>
    </p:spTree>
    <p:extLst>
      <p:ext uri="{BB962C8B-B14F-4D97-AF65-F5344CB8AC3E}">
        <p14:creationId xmlns:p14="http://schemas.microsoft.com/office/powerpoint/2010/main" val="88303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a technical analysis view we do see TS starting this year has been in a consolidation zone between 40 and 35 with a major resistance level at 40$ however at the time of this analysis we see the death cross where the 50 day MVA is going to cross the 100 MVA indicating a decline in price most likely reaching to that weak support level of 35, this is also indicated by the Relative strength index that shows that currently the stock is being overbought and therefore overvalued at its current price or well the price at the moment and well this was proven actually Friday the stock reached that support level”</a:t>
            </a:r>
          </a:p>
        </p:txBody>
      </p:sp>
      <p:sp>
        <p:nvSpPr>
          <p:cNvPr id="4" name="Slide Number Placeholder 3"/>
          <p:cNvSpPr>
            <a:spLocks noGrp="1"/>
          </p:cNvSpPr>
          <p:nvPr>
            <p:ph type="sldNum" sz="quarter" idx="5"/>
          </p:nvPr>
        </p:nvSpPr>
        <p:spPr/>
        <p:txBody>
          <a:bodyPr/>
          <a:lstStyle/>
          <a:p>
            <a:fld id="{B74E3435-F90C-4141-BC79-20390B825B77}" type="slidenum">
              <a:rPr lang="en-US" smtClean="0"/>
              <a:t>7</a:t>
            </a:fld>
            <a:endParaRPr lang="en-US"/>
          </a:p>
        </p:txBody>
      </p:sp>
    </p:spTree>
    <p:extLst>
      <p:ext uri="{BB962C8B-B14F-4D97-AF65-F5344CB8AC3E}">
        <p14:creationId xmlns:p14="http://schemas.microsoft.com/office/powerpoint/2010/main" val="128572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consider investing in Tenaris?</a:t>
            </a:r>
          </a:p>
          <a:p>
            <a:pPr marL="285750" indent="-285750">
              <a:buFont typeface="Arial"/>
              <a:buChar char="•"/>
            </a:pPr>
            <a:r>
              <a:rPr lang="en-US" b="1"/>
              <a:t>Tariffs &amp; Market Positioning:</a:t>
            </a:r>
            <a:r>
              <a:rPr lang="en-US"/>
              <a:t> U.S. steel tariffs impact 40% of OCTG supply, giving Tenaris a competitive edge due to its U.S.-based manufacturing.</a:t>
            </a:r>
          </a:p>
          <a:p>
            <a:pPr marL="285750" indent="-285750">
              <a:buFont typeface="Arial"/>
              <a:buChar char="•"/>
            </a:pPr>
            <a:r>
              <a:rPr lang="en-US" b="1"/>
              <a:t>Strong Fundamentals:</a:t>
            </a:r>
            <a:r>
              <a:rPr lang="en-US"/>
              <a:t> The company has low debt, high cash flow, and the best financial ratios among competitors.</a:t>
            </a:r>
          </a:p>
          <a:p>
            <a:pPr marL="285750" indent="-285750">
              <a:buFont typeface="Arial"/>
              <a:buChar char="•"/>
            </a:pPr>
            <a:r>
              <a:rPr lang="en-US" b="1"/>
              <a:t>Competitive Edge:</a:t>
            </a:r>
            <a:r>
              <a:rPr lang="en-US"/>
              <a:t> By owning its steel production facilities, Tenaris reduces costs and enhances efficiency.</a:t>
            </a:r>
          </a:p>
          <a:p>
            <a:pPr marL="285750" indent="-285750">
              <a:buFont typeface="Arial"/>
              <a:buChar char="•"/>
            </a:pPr>
            <a:r>
              <a:rPr lang="en-US" b="1"/>
              <a:t>Innovation &amp; Sustainability:</a:t>
            </a:r>
            <a:r>
              <a:rPr lang="en-US"/>
              <a:t> Tenaris continues to develop new technologies like </a:t>
            </a:r>
            <a:r>
              <a:rPr lang="en-US" b="1" err="1"/>
              <a:t>WISer</a:t>
            </a:r>
            <a:r>
              <a:rPr lang="en-US" b="1"/>
              <a:t>™, </a:t>
            </a:r>
            <a:r>
              <a:rPr lang="en-US" b="1" err="1"/>
              <a:t>iRun</a:t>
            </a:r>
            <a:r>
              <a:rPr lang="en-US" b="1"/>
              <a:t> Casing®, and Rig Direct</a:t>
            </a:r>
            <a:r>
              <a:rPr lang="en-US"/>
              <a:t> while also committing to a </a:t>
            </a:r>
            <a:r>
              <a:rPr lang="en-US" b="1"/>
              <a:t>30% CO2 intensity reduction by 2030</a:t>
            </a:r>
            <a:r>
              <a:rPr lang="en-US"/>
              <a:t>.</a:t>
            </a:r>
          </a:p>
          <a:p>
            <a:pPr marL="285750" indent="-285750">
              <a:buFont typeface="Arial"/>
              <a:buChar char="•"/>
            </a:pPr>
            <a:endParaRPr lang="en-US"/>
          </a:p>
          <a:p>
            <a:pPr marL="0" indent="0">
              <a:buFont typeface="Arial"/>
              <a:buNone/>
            </a:pPr>
            <a:r>
              <a:rPr lang="en-US"/>
              <a:t>Carlos: “Looking into the U.S. economy at the time of this analysis, were both conscious that tension and other decisions made by the administration where made last Friday that totally change our analysis but were </a:t>
            </a:r>
            <a:r>
              <a:rPr lang="en-US" err="1"/>
              <a:t>gonna</a:t>
            </a:r>
            <a:r>
              <a:rPr lang="en-US"/>
              <a:t> keep with what we previously did” “a 25% tariff imposed  on steel products will directly impact the OCTG market as more than 40% supplies are imports, however as JP morgan explains the OCTG market will offset the tariff expenses with higher prices. Notwithstanding is important to mention the uncertainty in market right now which is leading the broader market to sell off and ultimately expecting oil prices to rise”</a:t>
            </a:r>
          </a:p>
          <a:p>
            <a:pPr marL="0" indent="0">
              <a:buFont typeface="Arial"/>
              <a:buNone/>
            </a:pPr>
            <a:endParaRPr lang="en-US"/>
          </a:p>
          <a:p>
            <a:pPr marL="0" indent="0">
              <a:buFont typeface="Arial"/>
              <a:buNone/>
            </a:pPr>
            <a:r>
              <a:rPr lang="en-US"/>
              <a:t>“In terms of innovation  we see Tenaris implementing the latest in </a:t>
            </a:r>
            <a:r>
              <a:rPr lang="en-US" err="1"/>
              <a:t>tehchnology</a:t>
            </a:r>
            <a:r>
              <a:rPr lang="en-US"/>
              <a:t> in this case named Rig Direct which enhances their supply chain, they can </a:t>
            </a:r>
            <a:r>
              <a:rPr lang="en-US" sz="1800" b="0" i="0" u="none" strike="noStrike">
                <a:solidFill>
                  <a:srgbClr val="232A31"/>
                </a:solidFill>
                <a:effectLst/>
                <a:latin typeface="Arial" panose="020B0604020202020204" pitchFamily="34" charset="0"/>
              </a:rPr>
              <a:t>manage the entirety of well operators ’ tubular supply chains, from steel procurement to well installation, besides that it increases efficiency and demand planning. Within Rig direct we see a new addition called </a:t>
            </a:r>
            <a:r>
              <a:rPr lang="en-US" sz="1800" b="0" i="0" u="none" strike="noStrike" err="1">
                <a:solidFill>
                  <a:srgbClr val="232A31"/>
                </a:solidFill>
                <a:effectLst/>
                <a:latin typeface="Arial" panose="020B0604020202020204" pitchFamily="34" charset="0"/>
              </a:rPr>
              <a:t>WISer</a:t>
            </a:r>
            <a:r>
              <a:rPr lang="en-US" sz="1800" b="0" i="0" u="none" strike="noStrike">
                <a:solidFill>
                  <a:srgbClr val="232A31"/>
                </a:solidFill>
                <a:effectLst/>
                <a:latin typeface="Arial" panose="020B0604020202020204" pitchFamily="34" charset="0"/>
              </a:rPr>
              <a:t> which basically just enhances well construction operations, and within it we find two technologies, one called </a:t>
            </a:r>
            <a:r>
              <a:rPr lang="en-US" sz="1800" b="0" i="0" u="none" strike="noStrike" err="1">
                <a:solidFill>
                  <a:srgbClr val="232A31"/>
                </a:solidFill>
                <a:effectLst/>
                <a:latin typeface="Arial" panose="020B0604020202020204" pitchFamily="34" charset="0"/>
              </a:rPr>
              <a:t>iRun</a:t>
            </a:r>
            <a:r>
              <a:rPr lang="en-US" sz="1800" b="0" i="0" u="none" strike="noStrike">
                <a:solidFill>
                  <a:srgbClr val="232A31"/>
                </a:solidFill>
                <a:effectLst/>
                <a:latin typeface="Arial" panose="020B0604020202020204" pitchFamily="34" charset="0"/>
              </a:rPr>
              <a:t> casing which is a cloud based tool </a:t>
            </a:r>
            <a:r>
              <a:rPr lang="en-US" b="0" i="0" u="sng">
                <a:effectLst/>
                <a:latin typeface="FrutigerRoman"/>
                <a:hlinkClick r:id="rId3"/>
              </a:rPr>
              <a:t>real-time monitoring of casing installation</a:t>
            </a:r>
            <a:r>
              <a:rPr lang="en-US" b="0" i="0">
                <a:solidFill>
                  <a:srgbClr val="666666"/>
                </a:solidFill>
                <a:effectLst/>
                <a:latin typeface="FrutigerRoman"/>
              </a:rPr>
              <a:t> to minimize the risk of lost lateral length and production and a Torque Monitoring system which analyzes real-time torque data to prevent errors”</a:t>
            </a:r>
          </a:p>
          <a:p>
            <a:pPr marL="0" indent="0">
              <a:buFont typeface="Arial"/>
              <a:buNone/>
            </a:pPr>
            <a:endParaRPr lang="en-US" b="0" i="0">
              <a:solidFill>
                <a:srgbClr val="666666"/>
              </a:solidFill>
              <a:effectLst/>
              <a:latin typeface="FrutigerRoman"/>
            </a:endParaRPr>
          </a:p>
          <a:p>
            <a:pPr marL="0" indent="0">
              <a:buFont typeface="Arial"/>
              <a:buNone/>
            </a:pPr>
            <a:r>
              <a:rPr lang="en-US" b="0" i="0">
                <a:solidFill>
                  <a:srgbClr val="666666"/>
                </a:solidFill>
                <a:effectLst/>
                <a:latin typeface="FrutigerRoman"/>
              </a:rPr>
              <a:t>“From our view with these high tariffs, Tenaris can offset them with their US production sites and their own global steel manufacturers that satisfy demands in each of the regions so wouldn’t have to worry if there is any retaliation from any other country because of the tariffs, this tariffs would also benefit Tenaris as higher prices would lead to an increase in revenue cause as we know oil is essential and inelastic so a changer in their price would lead to a proportionately smaller change in their quantity demanded”</a:t>
            </a:r>
          </a:p>
          <a:p>
            <a:pPr marL="0" indent="0">
              <a:buFont typeface="Arial"/>
              <a:buNone/>
            </a:pPr>
            <a:r>
              <a:rPr lang="en-US"/>
              <a:t>“second with their digital solutions, which as stated by the company they plan on growing in terms of innovation, manufacturing and production facilities,  will ultimately lead to a reduction in the costs of the good sold which would lead to a higher gross profit margin and a reduction in their operation costs which together lead to a higher net income in the long run”</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74E3435-F90C-4141-BC79-20390B825B77}" type="slidenum">
              <a:rPr lang="en-US" smtClean="0"/>
              <a:t>8</a:t>
            </a:fld>
            <a:endParaRPr lang="en-US"/>
          </a:p>
        </p:txBody>
      </p:sp>
    </p:spTree>
    <p:extLst>
      <p:ext uri="{BB962C8B-B14F-4D97-AF65-F5344CB8AC3E}">
        <p14:creationId xmlns:p14="http://schemas.microsoft.com/office/powerpoint/2010/main" val="128221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DCF suggests that Tenaris is currently trading near its intrinsic value, making it a hold. If market conditions shift or our assumptions change say a resolution with the whole tariffs imposed we may reconsider the investment stance” </a:t>
            </a:r>
          </a:p>
          <a:p>
            <a:r>
              <a:rPr lang="en-US"/>
              <a:t>“This </a:t>
            </a:r>
            <a:r>
              <a:rPr lang="en-US" err="1"/>
              <a:t>dcf</a:t>
            </a:r>
            <a:r>
              <a:rPr lang="en-US"/>
              <a:t> was made when the stock price was at 36.72, as seen our projections for its free cash flow increase each year until 2028 where we expect a decrease in their </a:t>
            </a:r>
            <a:r>
              <a:rPr lang="en-US" err="1"/>
              <a:t>fcf</a:t>
            </a:r>
            <a:r>
              <a:rPr lang="en-US"/>
              <a:t> for the last two years. Now moving the WACC we calculated a WACC of 8.1% given its cost of debt and equity, which ultimately leads us to the terminal value, we estimated a long term growth rate of 5.0% given its past performance and good outlook of the OCTG industry, it ultimately leads us to the present value of the terminal value of ….finally to get the equity value per share we just divided its equity value with its diluted shares outstanding which lead us to a price of 35.69”</a:t>
            </a:r>
          </a:p>
        </p:txBody>
      </p:sp>
      <p:sp>
        <p:nvSpPr>
          <p:cNvPr id="4" name="Slide Number Placeholder 3"/>
          <p:cNvSpPr>
            <a:spLocks noGrp="1"/>
          </p:cNvSpPr>
          <p:nvPr>
            <p:ph type="sldNum" sz="quarter" idx="5"/>
          </p:nvPr>
        </p:nvSpPr>
        <p:spPr/>
        <p:txBody>
          <a:bodyPr/>
          <a:lstStyle/>
          <a:p>
            <a:fld id="{B74E3435-F90C-4141-BC79-20390B825B77}" type="slidenum">
              <a:rPr lang="en-US" smtClean="0"/>
              <a:t>9</a:t>
            </a:fld>
            <a:endParaRPr lang="en-US"/>
          </a:p>
        </p:txBody>
      </p:sp>
    </p:spTree>
    <p:extLst>
      <p:ext uri="{BB962C8B-B14F-4D97-AF65-F5344CB8AC3E}">
        <p14:creationId xmlns:p14="http://schemas.microsoft.com/office/powerpoint/2010/main" val="83912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BDB3-48AE-885A-1C09-EC90AFDE8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4627D-34FD-2BDE-3193-001A30910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0EFD8E-CCFE-2426-3625-963994EDE44D}"/>
              </a:ext>
            </a:extLst>
          </p:cNvPr>
          <p:cNvSpPr>
            <a:spLocks noGrp="1"/>
          </p:cNvSpPr>
          <p:nvPr>
            <p:ph type="dt" sz="half" idx="10"/>
          </p:nvPr>
        </p:nvSpPr>
        <p:spPr/>
        <p:txBody>
          <a:bodyPr/>
          <a:lstStyle/>
          <a:p>
            <a:fld id="{E5E87042-3E88-4D49-9AA5-959C29D3DAC3}" type="datetime1">
              <a:rPr lang="en-US" smtClean="0"/>
              <a:t>2/5/2026</a:t>
            </a:fld>
            <a:endParaRPr lang="en-US"/>
          </a:p>
        </p:txBody>
      </p:sp>
      <p:sp>
        <p:nvSpPr>
          <p:cNvPr id="5" name="Footer Placeholder 4">
            <a:extLst>
              <a:ext uri="{FF2B5EF4-FFF2-40B4-BE49-F238E27FC236}">
                <a16:creationId xmlns:a16="http://schemas.microsoft.com/office/drawing/2014/main" id="{39FE45C8-415B-4D8B-47BC-EB0F55F5F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CF5BB-3668-BD51-7EBD-31D698DD6B48}"/>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101711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40A7-2390-C6A1-5F74-4475E68C7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CBFBD4-C686-5CAA-9FF6-2FB6C55E58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A7AA8-4528-64FC-150B-239F368AA2ED}"/>
              </a:ext>
            </a:extLst>
          </p:cNvPr>
          <p:cNvSpPr>
            <a:spLocks noGrp="1"/>
          </p:cNvSpPr>
          <p:nvPr>
            <p:ph type="dt" sz="half" idx="10"/>
          </p:nvPr>
        </p:nvSpPr>
        <p:spPr/>
        <p:txBody>
          <a:bodyPr/>
          <a:lstStyle/>
          <a:p>
            <a:fld id="{B92E2802-87A3-4473-9690-CB254C2656EC}" type="datetime1">
              <a:rPr lang="en-US" smtClean="0"/>
              <a:t>2/5/2026</a:t>
            </a:fld>
            <a:endParaRPr lang="en-US"/>
          </a:p>
        </p:txBody>
      </p:sp>
      <p:sp>
        <p:nvSpPr>
          <p:cNvPr id="5" name="Footer Placeholder 4">
            <a:extLst>
              <a:ext uri="{FF2B5EF4-FFF2-40B4-BE49-F238E27FC236}">
                <a16:creationId xmlns:a16="http://schemas.microsoft.com/office/drawing/2014/main" id="{E99BEAAD-76DF-489C-0981-DF6061BC2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07998-6D53-55E0-287E-EE11D2A6375E}"/>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263140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667E3-5106-6653-631C-E8A7087558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2FB31B-5D3A-9500-BFB4-20BC8CD97F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09A1B-98C6-A2F9-3B5A-959992A9E585}"/>
              </a:ext>
            </a:extLst>
          </p:cNvPr>
          <p:cNvSpPr>
            <a:spLocks noGrp="1"/>
          </p:cNvSpPr>
          <p:nvPr>
            <p:ph type="dt" sz="half" idx="10"/>
          </p:nvPr>
        </p:nvSpPr>
        <p:spPr/>
        <p:txBody>
          <a:bodyPr/>
          <a:lstStyle/>
          <a:p>
            <a:fld id="{4C9060EE-F34C-4D49-A6E8-0196A2C9935C}" type="datetime1">
              <a:rPr lang="en-US" smtClean="0"/>
              <a:t>2/5/2026</a:t>
            </a:fld>
            <a:endParaRPr lang="en-US"/>
          </a:p>
        </p:txBody>
      </p:sp>
      <p:sp>
        <p:nvSpPr>
          <p:cNvPr id="5" name="Footer Placeholder 4">
            <a:extLst>
              <a:ext uri="{FF2B5EF4-FFF2-40B4-BE49-F238E27FC236}">
                <a16:creationId xmlns:a16="http://schemas.microsoft.com/office/drawing/2014/main" id="{C567E87A-A426-246D-B2D9-21E234C35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DBCE0-870A-FEEB-AF99-CDF380CE549E}"/>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339082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2092-87D2-855B-89F7-D3480E138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2708B-7F9A-9751-2984-DCB7822879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F400F-748B-0B29-87F2-A67327F5E0F9}"/>
              </a:ext>
            </a:extLst>
          </p:cNvPr>
          <p:cNvSpPr>
            <a:spLocks noGrp="1"/>
          </p:cNvSpPr>
          <p:nvPr>
            <p:ph type="dt" sz="half" idx="10"/>
          </p:nvPr>
        </p:nvSpPr>
        <p:spPr/>
        <p:txBody>
          <a:bodyPr/>
          <a:lstStyle/>
          <a:p>
            <a:fld id="{137A73CA-D06A-4D64-AB08-5202B943A921}" type="datetime1">
              <a:rPr lang="en-US" smtClean="0"/>
              <a:t>2/5/2026</a:t>
            </a:fld>
            <a:endParaRPr lang="en-US"/>
          </a:p>
        </p:txBody>
      </p:sp>
      <p:sp>
        <p:nvSpPr>
          <p:cNvPr id="5" name="Footer Placeholder 4">
            <a:extLst>
              <a:ext uri="{FF2B5EF4-FFF2-40B4-BE49-F238E27FC236}">
                <a16:creationId xmlns:a16="http://schemas.microsoft.com/office/drawing/2014/main" id="{B626D47D-18D4-4BAA-0E35-06C7AF2E0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E2E9C-8910-D06F-E1EE-EB3AF087B2D4}"/>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169724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CDA-D34D-3F78-3386-4A54E6F71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608D1-0485-8281-57A2-80A8D6AB2D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2913B-ACF1-5D0A-16C7-C4781FD3F7D5}"/>
              </a:ext>
            </a:extLst>
          </p:cNvPr>
          <p:cNvSpPr>
            <a:spLocks noGrp="1"/>
          </p:cNvSpPr>
          <p:nvPr>
            <p:ph type="dt" sz="half" idx="10"/>
          </p:nvPr>
        </p:nvSpPr>
        <p:spPr/>
        <p:txBody>
          <a:bodyPr/>
          <a:lstStyle/>
          <a:p>
            <a:fld id="{64EB06AF-1A37-43F6-8826-629DC47D1155}" type="datetime1">
              <a:rPr lang="en-US" smtClean="0"/>
              <a:t>2/5/2026</a:t>
            </a:fld>
            <a:endParaRPr lang="en-US"/>
          </a:p>
        </p:txBody>
      </p:sp>
      <p:sp>
        <p:nvSpPr>
          <p:cNvPr id="5" name="Footer Placeholder 4">
            <a:extLst>
              <a:ext uri="{FF2B5EF4-FFF2-40B4-BE49-F238E27FC236}">
                <a16:creationId xmlns:a16="http://schemas.microsoft.com/office/drawing/2014/main" id="{42BFC7D6-FBC0-D83B-A953-04BB6389A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BCF59-8AA9-E70A-840A-DA66C00D4E52}"/>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92761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3924-8EBB-C839-C763-073428B32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62072-BAD0-E61B-7826-C31095220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207140-1502-36AD-77F1-6A3A058E9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B1941-9138-2C4B-C996-50492229A2D8}"/>
              </a:ext>
            </a:extLst>
          </p:cNvPr>
          <p:cNvSpPr>
            <a:spLocks noGrp="1"/>
          </p:cNvSpPr>
          <p:nvPr>
            <p:ph type="dt" sz="half" idx="10"/>
          </p:nvPr>
        </p:nvSpPr>
        <p:spPr/>
        <p:txBody>
          <a:bodyPr/>
          <a:lstStyle/>
          <a:p>
            <a:fld id="{6DA87D0B-B928-4563-9397-8AB51517A501}" type="datetime1">
              <a:rPr lang="en-US" smtClean="0"/>
              <a:t>2/5/2026</a:t>
            </a:fld>
            <a:endParaRPr lang="en-US"/>
          </a:p>
        </p:txBody>
      </p:sp>
      <p:sp>
        <p:nvSpPr>
          <p:cNvPr id="6" name="Footer Placeholder 5">
            <a:extLst>
              <a:ext uri="{FF2B5EF4-FFF2-40B4-BE49-F238E27FC236}">
                <a16:creationId xmlns:a16="http://schemas.microsoft.com/office/drawing/2014/main" id="{A7BE6F73-44FA-7EDC-F2BF-95FFD68EA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ABA5F-809C-5840-FBCF-069749091176}"/>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305230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5B23-2254-5496-3A17-8895B3FBF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92F21C-30B0-0D21-B639-03D87F0F3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8BF2A-FE9A-BD44-21E2-46A578BB5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C0656-0AE6-107D-51B7-52F30AA15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660FD-94DF-4D4F-23C9-650503787C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059261-A7F0-3DBA-D883-F211A0562739}"/>
              </a:ext>
            </a:extLst>
          </p:cNvPr>
          <p:cNvSpPr>
            <a:spLocks noGrp="1"/>
          </p:cNvSpPr>
          <p:nvPr>
            <p:ph type="dt" sz="half" idx="10"/>
          </p:nvPr>
        </p:nvSpPr>
        <p:spPr/>
        <p:txBody>
          <a:bodyPr/>
          <a:lstStyle/>
          <a:p>
            <a:fld id="{A8FC256C-5990-4946-A57E-78F3E273FE84}" type="datetime1">
              <a:rPr lang="en-US" smtClean="0"/>
              <a:t>2/5/2026</a:t>
            </a:fld>
            <a:endParaRPr lang="en-US"/>
          </a:p>
        </p:txBody>
      </p:sp>
      <p:sp>
        <p:nvSpPr>
          <p:cNvPr id="8" name="Footer Placeholder 7">
            <a:extLst>
              <a:ext uri="{FF2B5EF4-FFF2-40B4-BE49-F238E27FC236}">
                <a16:creationId xmlns:a16="http://schemas.microsoft.com/office/drawing/2014/main" id="{C74A9A0F-9B7E-E322-91DD-6726A9410F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5516A3-2FB2-D814-F74B-9572DFAFE134}"/>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5285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BF47-1AC5-242F-7C78-DC0D8B91E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4B3B8-0B60-3891-59F1-45E62B2D0EB9}"/>
              </a:ext>
            </a:extLst>
          </p:cNvPr>
          <p:cNvSpPr>
            <a:spLocks noGrp="1"/>
          </p:cNvSpPr>
          <p:nvPr>
            <p:ph type="dt" sz="half" idx="10"/>
          </p:nvPr>
        </p:nvSpPr>
        <p:spPr/>
        <p:txBody>
          <a:bodyPr/>
          <a:lstStyle/>
          <a:p>
            <a:fld id="{611EB83D-A346-4966-8662-948B541167CC}" type="datetime1">
              <a:rPr lang="en-US" smtClean="0"/>
              <a:t>2/5/2026</a:t>
            </a:fld>
            <a:endParaRPr lang="en-US"/>
          </a:p>
        </p:txBody>
      </p:sp>
      <p:sp>
        <p:nvSpPr>
          <p:cNvPr id="4" name="Footer Placeholder 3">
            <a:extLst>
              <a:ext uri="{FF2B5EF4-FFF2-40B4-BE49-F238E27FC236}">
                <a16:creationId xmlns:a16="http://schemas.microsoft.com/office/drawing/2014/main" id="{E6194AA3-603E-84CB-7724-1E787D9D3C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5A5AC-8F85-4A76-9E3E-0C2027790F89}"/>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190929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6B370-46EE-375B-FB45-FBD3BBCF2A7B}"/>
              </a:ext>
            </a:extLst>
          </p:cNvPr>
          <p:cNvSpPr>
            <a:spLocks noGrp="1"/>
          </p:cNvSpPr>
          <p:nvPr>
            <p:ph type="dt" sz="half" idx="10"/>
          </p:nvPr>
        </p:nvSpPr>
        <p:spPr/>
        <p:txBody>
          <a:bodyPr/>
          <a:lstStyle/>
          <a:p>
            <a:fld id="{AB0497AF-6679-4298-9918-791CE1786725}" type="datetime1">
              <a:rPr lang="en-US" smtClean="0"/>
              <a:t>2/5/2026</a:t>
            </a:fld>
            <a:endParaRPr lang="en-US"/>
          </a:p>
        </p:txBody>
      </p:sp>
      <p:sp>
        <p:nvSpPr>
          <p:cNvPr id="3" name="Footer Placeholder 2">
            <a:extLst>
              <a:ext uri="{FF2B5EF4-FFF2-40B4-BE49-F238E27FC236}">
                <a16:creationId xmlns:a16="http://schemas.microsoft.com/office/drawing/2014/main" id="{38AEF1CA-2A88-70CE-889A-5A948F9663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DEF14-4560-1AB7-A220-9CA8B8622237}"/>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48275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AD9D-453E-A91D-6592-660F86B0B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68ABCA-61CF-CDFB-601B-8B81E0210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932088-C9F6-5489-B437-C9F077DB0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5410A-30A5-E30A-AE1F-64ED87D6A6FD}"/>
              </a:ext>
            </a:extLst>
          </p:cNvPr>
          <p:cNvSpPr>
            <a:spLocks noGrp="1"/>
          </p:cNvSpPr>
          <p:nvPr>
            <p:ph type="dt" sz="half" idx="10"/>
          </p:nvPr>
        </p:nvSpPr>
        <p:spPr/>
        <p:txBody>
          <a:bodyPr/>
          <a:lstStyle/>
          <a:p>
            <a:fld id="{FC9FE1E5-3901-4886-B864-641EFF982999}" type="datetime1">
              <a:rPr lang="en-US" smtClean="0"/>
              <a:t>2/5/2026</a:t>
            </a:fld>
            <a:endParaRPr lang="en-US"/>
          </a:p>
        </p:txBody>
      </p:sp>
      <p:sp>
        <p:nvSpPr>
          <p:cNvPr id="6" name="Footer Placeholder 5">
            <a:extLst>
              <a:ext uri="{FF2B5EF4-FFF2-40B4-BE49-F238E27FC236}">
                <a16:creationId xmlns:a16="http://schemas.microsoft.com/office/drawing/2014/main" id="{3B1A41A6-3C96-04ED-080B-08CD9B3CA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5F2FC-8C4B-6420-98FA-E59F3BDBE6FB}"/>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238245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821-6ED3-BC9E-4297-52ACB2B18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A2D3B7-2325-C905-7F56-8DB2E1A97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A9C9A-4D40-8AE9-12DE-A0279BD80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B9DE0-512F-2045-CBB3-71225B93EE4A}"/>
              </a:ext>
            </a:extLst>
          </p:cNvPr>
          <p:cNvSpPr>
            <a:spLocks noGrp="1"/>
          </p:cNvSpPr>
          <p:nvPr>
            <p:ph type="dt" sz="half" idx="10"/>
          </p:nvPr>
        </p:nvSpPr>
        <p:spPr/>
        <p:txBody>
          <a:bodyPr/>
          <a:lstStyle/>
          <a:p>
            <a:fld id="{6DE15EF0-BD26-48A0-B715-4D9D51DAD1BC}" type="datetime1">
              <a:rPr lang="en-US" smtClean="0"/>
              <a:t>2/5/2026</a:t>
            </a:fld>
            <a:endParaRPr lang="en-US"/>
          </a:p>
        </p:txBody>
      </p:sp>
      <p:sp>
        <p:nvSpPr>
          <p:cNvPr id="6" name="Footer Placeholder 5">
            <a:extLst>
              <a:ext uri="{FF2B5EF4-FFF2-40B4-BE49-F238E27FC236}">
                <a16:creationId xmlns:a16="http://schemas.microsoft.com/office/drawing/2014/main" id="{AD9F91DB-B67D-7DE4-1BC7-0B5936109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C66A8-2E34-8DB6-BC94-A96231481071}"/>
              </a:ext>
            </a:extLst>
          </p:cNvPr>
          <p:cNvSpPr>
            <a:spLocks noGrp="1"/>
          </p:cNvSpPr>
          <p:nvPr>
            <p:ph type="sldNum" sz="quarter" idx="12"/>
          </p:nvPr>
        </p:nvSpPr>
        <p:spPr/>
        <p:txBody>
          <a:bodyPr/>
          <a:lstStyle/>
          <a:p>
            <a:fld id="{7180A5C1-A5C9-4B91-9391-A63E454F36CF}" type="slidenum">
              <a:rPr lang="en-US" smtClean="0"/>
              <a:t>‹#›</a:t>
            </a:fld>
            <a:endParaRPr lang="en-US"/>
          </a:p>
        </p:txBody>
      </p:sp>
    </p:spTree>
    <p:extLst>
      <p:ext uri="{BB962C8B-B14F-4D97-AF65-F5344CB8AC3E}">
        <p14:creationId xmlns:p14="http://schemas.microsoft.com/office/powerpoint/2010/main" val="20738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13819-69B2-A5AE-7353-637064F07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11118-A928-A401-C440-59C6CD44FA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31DC8-953B-5D99-7FF1-1D720E41A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953608-B7F2-4624-B6EB-CC90EFD71BBD}" type="datetime1">
              <a:rPr lang="en-US" smtClean="0"/>
              <a:t>2/5/2026</a:t>
            </a:fld>
            <a:endParaRPr lang="en-US"/>
          </a:p>
        </p:txBody>
      </p:sp>
      <p:sp>
        <p:nvSpPr>
          <p:cNvPr id="5" name="Footer Placeholder 4">
            <a:extLst>
              <a:ext uri="{FF2B5EF4-FFF2-40B4-BE49-F238E27FC236}">
                <a16:creationId xmlns:a16="http://schemas.microsoft.com/office/drawing/2014/main" id="{38C2019C-7B08-EC37-153B-FBA5FB6BB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622D94-1EE1-DEB1-60D6-A1FA7E0DD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80A5C1-A5C9-4B91-9391-A63E454F36CF}" type="slidenum">
              <a:rPr lang="en-US" smtClean="0"/>
              <a:t>‹#›</a:t>
            </a:fld>
            <a:endParaRPr lang="en-US"/>
          </a:p>
        </p:txBody>
      </p:sp>
    </p:spTree>
    <p:extLst>
      <p:ext uri="{BB962C8B-B14F-4D97-AF65-F5344CB8AC3E}">
        <p14:creationId xmlns:p14="http://schemas.microsoft.com/office/powerpoint/2010/main" val="3954094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4.jpe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6.jpe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www.goldmansachs.com/insights/articles/peak-oil-demand-is-still-a-decade-away" TargetMode="External"/><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hard hat and safety vest sitting on a floor with pipes in the background&#10;&#10;AI-generated content may be incorrect.">
            <a:extLst>
              <a:ext uri="{FF2B5EF4-FFF2-40B4-BE49-F238E27FC236}">
                <a16:creationId xmlns:a16="http://schemas.microsoft.com/office/drawing/2014/main" id="{A3E3A9D8-3185-5043-2FAC-4BE2891B7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3" y="0"/>
            <a:ext cx="12260826" cy="6858000"/>
          </a:xfrm>
          <a:prstGeom prst="rect">
            <a:avLst/>
          </a:prstGeom>
        </p:spPr>
      </p:pic>
      <p:pic>
        <p:nvPicPr>
          <p:cNvPr id="9" name="Picture 8" descr="A close up of a logo&#10;&#10;AI-generated content may be incorrect.">
            <a:extLst>
              <a:ext uri="{FF2B5EF4-FFF2-40B4-BE49-F238E27FC236}">
                <a16:creationId xmlns:a16="http://schemas.microsoft.com/office/drawing/2014/main" id="{A2297EBF-F9E9-CBB9-9F74-D3E8B09D9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57" y="453770"/>
            <a:ext cx="4591665" cy="1357846"/>
          </a:xfrm>
          <a:prstGeom prst="rect">
            <a:avLst/>
          </a:prstGeom>
        </p:spPr>
      </p:pic>
      <p:sp>
        <p:nvSpPr>
          <p:cNvPr id="10" name="Flowchart: Off-page Connector 9">
            <a:extLst>
              <a:ext uri="{FF2B5EF4-FFF2-40B4-BE49-F238E27FC236}">
                <a16:creationId xmlns:a16="http://schemas.microsoft.com/office/drawing/2014/main" id="{5C46504B-0428-DCFE-0818-987A65332A7F}"/>
              </a:ext>
            </a:extLst>
          </p:cNvPr>
          <p:cNvSpPr/>
          <p:nvPr/>
        </p:nvSpPr>
        <p:spPr>
          <a:xfrm>
            <a:off x="825910" y="1811616"/>
            <a:ext cx="4606412" cy="4906296"/>
          </a:xfrm>
          <a:prstGeom prst="flowChartOffpageConnector">
            <a:avLst/>
          </a:prstGeom>
          <a:ln>
            <a:noFill/>
          </a:ln>
          <a:effectLst>
            <a:reflection blurRad="6350" stA="50000" endA="295" endPos="92000" dist="1016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9FD747C2-6BCC-1A1C-369A-7519B440BD6F}"/>
              </a:ext>
            </a:extLst>
          </p:cNvPr>
          <p:cNvSpPr txBox="1"/>
          <p:nvPr/>
        </p:nvSpPr>
        <p:spPr>
          <a:xfrm>
            <a:off x="1071716" y="1902255"/>
            <a:ext cx="4114800" cy="2279719"/>
          </a:xfrm>
          <a:prstGeom prst="rect">
            <a:avLst/>
          </a:prstGeom>
          <a:noFill/>
        </p:spPr>
        <p:txBody>
          <a:bodyPr wrap="square" lIns="91440" tIns="45720" rIns="91440" bIns="45720" rtlCol="0" anchor="t">
            <a:spAutoFit/>
          </a:bodyPr>
          <a:lstStyle/>
          <a:p>
            <a:r>
              <a:rPr lang="en-US" sz="2000" dirty="0">
                <a:cs typeface="Times New Roman" panose="02020603050405020304" pitchFamily="18" charset="0"/>
              </a:rPr>
              <a:t>Tenaris S.A. (NYE: TS)</a:t>
            </a:r>
          </a:p>
          <a:p>
            <a:endParaRPr lang="en-US" sz="2000" dirty="0">
              <a:cs typeface="Times New Roman" panose="02020603050405020304" pitchFamily="18" charset="0"/>
            </a:endParaRPr>
          </a:p>
          <a:p>
            <a:r>
              <a:rPr lang="en-US" sz="2000" dirty="0">
                <a:cs typeface="Times New Roman"/>
              </a:rPr>
              <a:t>Hold: Target price of $27 to buy</a:t>
            </a:r>
            <a:endParaRPr lang="en-US" sz="2000" dirty="0">
              <a:cs typeface="Times New Roman" panose="02020603050405020304" pitchFamily="18" charset="0"/>
            </a:endParaRPr>
          </a:p>
          <a:p>
            <a:endParaRPr lang="en-US" sz="2000" dirty="0">
              <a:cs typeface="Times New Roman"/>
            </a:endParaRPr>
          </a:p>
          <a:p>
            <a:r>
              <a:rPr lang="en-US" sz="2000" dirty="0">
                <a:cs typeface="Times New Roman"/>
              </a:rPr>
              <a:t>Josue Beltran &amp; Carlos Corado</a:t>
            </a:r>
            <a:endParaRPr lang="en-US" dirty="0">
              <a:cs typeface="Times New Roman"/>
            </a:endParaRPr>
          </a:p>
          <a:p>
            <a:endParaRPr lang="en-US" sz="2000" dirty="0">
              <a:cs typeface="Times New Roman" panose="02020603050405020304" pitchFamily="18" charset="0"/>
            </a:endParaRPr>
          </a:p>
          <a:p>
            <a:r>
              <a:rPr lang="en-US" sz="2000" dirty="0">
                <a:cs typeface="Times New Roman"/>
              </a:rPr>
              <a:t>March 6, 2025</a:t>
            </a:r>
          </a:p>
        </p:txBody>
      </p:sp>
      <p:sp>
        <p:nvSpPr>
          <p:cNvPr id="2" name="Slide Number Placeholder 1">
            <a:extLst>
              <a:ext uri="{FF2B5EF4-FFF2-40B4-BE49-F238E27FC236}">
                <a16:creationId xmlns:a16="http://schemas.microsoft.com/office/drawing/2014/main" id="{8EDD6EA8-76E8-739F-220F-1D7F5AA6975C}"/>
              </a:ext>
            </a:extLst>
          </p:cNvPr>
          <p:cNvSpPr>
            <a:spLocks noGrp="1"/>
          </p:cNvSpPr>
          <p:nvPr>
            <p:ph type="sldNum" sz="quarter" idx="12"/>
          </p:nvPr>
        </p:nvSpPr>
        <p:spPr/>
        <p:txBody>
          <a:bodyPr/>
          <a:lstStyle/>
          <a:p>
            <a:fld id="{7180A5C1-A5C9-4B91-9391-A63E454F36CF}" type="slidenum">
              <a:rPr lang="en-US" smtClean="0"/>
              <a:t>1</a:t>
            </a:fld>
            <a:endParaRPr lang="en-US"/>
          </a:p>
        </p:txBody>
      </p:sp>
      <p:sp>
        <p:nvSpPr>
          <p:cNvPr id="3" name="Footer Placeholder 2">
            <a:extLst>
              <a:ext uri="{FF2B5EF4-FFF2-40B4-BE49-F238E27FC236}">
                <a16:creationId xmlns:a16="http://schemas.microsoft.com/office/drawing/2014/main" id="{D7A8EE5D-10EA-0568-C737-F31CF9C7C3C6}"/>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CCF7CA7C-6CBE-47E8-81F1-39C707F62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336" y="4044484"/>
            <a:ext cx="1949106" cy="1949106"/>
          </a:xfrm>
          <a:prstGeom prst="rect">
            <a:avLst/>
          </a:prstGeom>
        </p:spPr>
      </p:pic>
    </p:spTree>
    <p:extLst>
      <p:ext uri="{BB962C8B-B14F-4D97-AF65-F5344CB8AC3E}">
        <p14:creationId xmlns:p14="http://schemas.microsoft.com/office/powerpoint/2010/main" val="194604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8599-4656-5662-F28D-AC4E24CE2A9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4FCDEB-5C21-26EC-7D8D-2096BF9D5498}"/>
              </a:ext>
            </a:extLst>
          </p:cNvPr>
          <p:cNvSpPr>
            <a:spLocks noGrp="1"/>
          </p:cNvSpPr>
          <p:nvPr>
            <p:ph type="sldNum" sz="quarter" idx="12"/>
          </p:nvPr>
        </p:nvSpPr>
        <p:spPr/>
        <p:txBody>
          <a:bodyPr/>
          <a:lstStyle/>
          <a:p>
            <a:fld id="{7180A5C1-A5C9-4B91-9391-A63E454F36CF}" type="slidenum">
              <a:rPr lang="en-US" smtClean="0"/>
              <a:t>10</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4C8EF6E3-52F2-C167-FE87-9F636C9B78B1}"/>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E07E3C5E-07B9-5494-11D1-4D92E0F19258}"/>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369A57-DBB8-A699-F703-F12996406E5E}"/>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F30120-2D48-76EA-0CBF-B1D6E0F75BE8}"/>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91FF4C-5198-1DF2-BDD2-21A6B1E4BE55}"/>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0A76ED37-853A-14D6-3A0C-C53F57FE5DD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268DF0C3-C22F-1C96-7066-493D79C19033}"/>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DCF Projections</a:t>
            </a:r>
          </a:p>
        </p:txBody>
      </p:sp>
      <p:pic>
        <p:nvPicPr>
          <p:cNvPr id="4" name="Picture 3">
            <a:extLst>
              <a:ext uri="{FF2B5EF4-FFF2-40B4-BE49-F238E27FC236}">
                <a16:creationId xmlns:a16="http://schemas.microsoft.com/office/drawing/2014/main" id="{95DC2B17-1072-2EC0-B07D-EB3F025EA98C}"/>
              </a:ext>
            </a:extLst>
          </p:cNvPr>
          <p:cNvPicPr>
            <a:picLocks noChangeAspect="1"/>
          </p:cNvPicPr>
          <p:nvPr/>
        </p:nvPicPr>
        <p:blipFill>
          <a:blip r:embed="rId6"/>
          <a:stretch>
            <a:fillRect/>
          </a:stretch>
        </p:blipFill>
        <p:spPr>
          <a:xfrm>
            <a:off x="1137828" y="1150498"/>
            <a:ext cx="9213576" cy="2286965"/>
          </a:xfrm>
          <a:prstGeom prst="rect">
            <a:avLst/>
          </a:prstGeom>
        </p:spPr>
      </p:pic>
      <p:pic>
        <p:nvPicPr>
          <p:cNvPr id="16" name="Picture 15">
            <a:extLst>
              <a:ext uri="{FF2B5EF4-FFF2-40B4-BE49-F238E27FC236}">
                <a16:creationId xmlns:a16="http://schemas.microsoft.com/office/drawing/2014/main" id="{0A7F8E53-0069-F35C-6718-296D9EC0F208}"/>
              </a:ext>
            </a:extLst>
          </p:cNvPr>
          <p:cNvPicPr>
            <a:picLocks noChangeAspect="1"/>
          </p:cNvPicPr>
          <p:nvPr/>
        </p:nvPicPr>
        <p:blipFill>
          <a:blip r:embed="rId7"/>
          <a:stretch>
            <a:fillRect/>
          </a:stretch>
        </p:blipFill>
        <p:spPr>
          <a:xfrm>
            <a:off x="1252328" y="3429000"/>
            <a:ext cx="8984976" cy="3310928"/>
          </a:xfrm>
          <a:prstGeom prst="rect">
            <a:avLst/>
          </a:prstGeom>
        </p:spPr>
      </p:pic>
    </p:spTree>
    <p:extLst>
      <p:ext uri="{BB962C8B-B14F-4D97-AF65-F5344CB8AC3E}">
        <p14:creationId xmlns:p14="http://schemas.microsoft.com/office/powerpoint/2010/main" val="275267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4971E-CBE9-A200-7D60-9F490D64586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07625E-1511-7525-65EE-B39DC62EA7B9}"/>
              </a:ext>
            </a:extLst>
          </p:cNvPr>
          <p:cNvSpPr>
            <a:spLocks noGrp="1"/>
          </p:cNvSpPr>
          <p:nvPr>
            <p:ph type="sldNum" sz="quarter" idx="12"/>
          </p:nvPr>
        </p:nvSpPr>
        <p:spPr/>
        <p:txBody>
          <a:bodyPr/>
          <a:lstStyle/>
          <a:p>
            <a:fld id="{7180A5C1-A5C9-4B91-9391-A63E454F36CF}" type="slidenum">
              <a:rPr lang="en-US" smtClean="0"/>
              <a:t>11</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338A046F-F853-B205-A64A-CC4D25A5C0E0}"/>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E0E1EF96-B6D2-E441-693D-78ABA9CFC935}"/>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DD2643-8E61-BC33-1FC7-43D3A6053057}"/>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13FB9-D02D-F382-BF7C-32EDC4FE3C88}"/>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5BFD6D-26A1-0CC4-DF2C-C7C99350A39C}"/>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D11972FC-5605-AC74-04A1-0CAC78855F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25D8C5B8-58BE-2555-96A1-CE3AEE3119E2}"/>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Income Statement</a:t>
            </a:r>
            <a:endParaRPr lang="en-US"/>
          </a:p>
        </p:txBody>
      </p:sp>
      <p:pic>
        <p:nvPicPr>
          <p:cNvPr id="2" name="Picture 1" descr="A screenshot of a report&#10;&#10;AI-generated content may be incorrect.">
            <a:extLst>
              <a:ext uri="{FF2B5EF4-FFF2-40B4-BE49-F238E27FC236}">
                <a16:creationId xmlns:a16="http://schemas.microsoft.com/office/drawing/2014/main" id="{27487A0B-E2EC-AC67-254F-ABEC3BA04900}"/>
              </a:ext>
            </a:extLst>
          </p:cNvPr>
          <p:cNvPicPr>
            <a:picLocks noChangeAspect="1"/>
          </p:cNvPicPr>
          <p:nvPr/>
        </p:nvPicPr>
        <p:blipFill>
          <a:blip r:embed="rId6"/>
          <a:stretch>
            <a:fillRect/>
          </a:stretch>
        </p:blipFill>
        <p:spPr>
          <a:xfrm>
            <a:off x="2236355" y="1397144"/>
            <a:ext cx="7719291" cy="5148985"/>
          </a:xfrm>
          <a:prstGeom prst="rect">
            <a:avLst/>
          </a:prstGeom>
        </p:spPr>
      </p:pic>
    </p:spTree>
    <p:extLst>
      <p:ext uri="{BB962C8B-B14F-4D97-AF65-F5344CB8AC3E}">
        <p14:creationId xmlns:p14="http://schemas.microsoft.com/office/powerpoint/2010/main" val="221814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256C-640A-E88D-E961-DB49DA4E76C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32B06E-361A-98E0-2AC2-9409D32AB38B}"/>
              </a:ext>
            </a:extLst>
          </p:cNvPr>
          <p:cNvSpPr>
            <a:spLocks noGrp="1"/>
          </p:cNvSpPr>
          <p:nvPr>
            <p:ph type="sldNum" sz="quarter" idx="12"/>
          </p:nvPr>
        </p:nvSpPr>
        <p:spPr/>
        <p:txBody>
          <a:bodyPr/>
          <a:lstStyle/>
          <a:p>
            <a:fld id="{7180A5C1-A5C9-4B91-9391-A63E454F36CF}" type="slidenum">
              <a:rPr lang="en-US" smtClean="0"/>
              <a:t>12</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559154F5-47A1-F6B3-4984-6FBAC9CE62FF}"/>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99729B97-9532-6C45-3181-521DB630838F}"/>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DA127E-01A8-384C-D9CA-AA5B6F47483E}"/>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9F1548-BB1D-60E5-C141-52B07CB55884}"/>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C59C9C-8496-5B1C-6B3F-745C25C372B8}"/>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DA326C38-A86E-0B1F-BB01-E0C7B4D72B4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9E257E6B-F5CC-4A8D-E056-5AAA0FB8E9E4}"/>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Balance Sheet</a:t>
            </a:r>
            <a:endParaRPr lang="en-US"/>
          </a:p>
        </p:txBody>
      </p:sp>
      <p:pic>
        <p:nvPicPr>
          <p:cNvPr id="3" name="Picture 2" descr="A screenshot of a document&#10;&#10;AI-generated content may be incorrect.">
            <a:extLst>
              <a:ext uri="{FF2B5EF4-FFF2-40B4-BE49-F238E27FC236}">
                <a16:creationId xmlns:a16="http://schemas.microsoft.com/office/drawing/2014/main" id="{EB066D6E-1589-4ACE-55F3-E1A66E8A28C0}"/>
              </a:ext>
            </a:extLst>
          </p:cNvPr>
          <p:cNvPicPr>
            <a:picLocks noChangeAspect="1"/>
          </p:cNvPicPr>
          <p:nvPr/>
        </p:nvPicPr>
        <p:blipFill>
          <a:blip r:embed="rId6"/>
          <a:stretch>
            <a:fillRect/>
          </a:stretch>
        </p:blipFill>
        <p:spPr>
          <a:xfrm>
            <a:off x="3662408" y="1108364"/>
            <a:ext cx="4867186" cy="5426364"/>
          </a:xfrm>
          <a:prstGeom prst="rect">
            <a:avLst/>
          </a:prstGeom>
        </p:spPr>
      </p:pic>
    </p:spTree>
    <p:extLst>
      <p:ext uri="{BB962C8B-B14F-4D97-AF65-F5344CB8AC3E}">
        <p14:creationId xmlns:p14="http://schemas.microsoft.com/office/powerpoint/2010/main" val="357622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83CAF-3522-1A83-E1B9-03C710697C4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3F9E89-3BBD-4D1D-ECF0-F5B5337EE54A}"/>
              </a:ext>
            </a:extLst>
          </p:cNvPr>
          <p:cNvSpPr>
            <a:spLocks noGrp="1"/>
          </p:cNvSpPr>
          <p:nvPr>
            <p:ph type="sldNum" sz="quarter" idx="12"/>
          </p:nvPr>
        </p:nvSpPr>
        <p:spPr/>
        <p:txBody>
          <a:bodyPr/>
          <a:lstStyle/>
          <a:p>
            <a:fld id="{7180A5C1-A5C9-4B91-9391-A63E454F36CF}" type="slidenum">
              <a:rPr lang="en-US" smtClean="0"/>
              <a:t>13</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CBDD064C-E7AB-1A16-F0A2-52A672697439}"/>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F7FBCF0D-8158-CF59-7309-9371DEA366AD}"/>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07EC34-1DF2-DFAA-A6CB-F00E679B7945}"/>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1AAFFF-FF3F-95DE-A2A2-693930C47D22}"/>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A816BB-42CC-C93D-B9DB-8F5C61DD84A9}"/>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665F98BB-BC7A-6F91-04D4-CC971DFCF86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6B7092BC-034A-0E9E-8815-ACD0D8EA2DD3}"/>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Cash Flow</a:t>
            </a:r>
            <a:endParaRPr lang="en-US"/>
          </a:p>
        </p:txBody>
      </p:sp>
      <p:pic>
        <p:nvPicPr>
          <p:cNvPr id="2" name="Picture 1">
            <a:extLst>
              <a:ext uri="{FF2B5EF4-FFF2-40B4-BE49-F238E27FC236}">
                <a16:creationId xmlns:a16="http://schemas.microsoft.com/office/drawing/2014/main" id="{0203ABE5-0A4D-3A88-ABAC-8B69C705A6A9}"/>
              </a:ext>
            </a:extLst>
          </p:cNvPr>
          <p:cNvPicPr>
            <a:picLocks noChangeAspect="1"/>
          </p:cNvPicPr>
          <p:nvPr/>
        </p:nvPicPr>
        <p:blipFill>
          <a:blip r:embed="rId6"/>
          <a:stretch>
            <a:fillRect/>
          </a:stretch>
        </p:blipFill>
        <p:spPr>
          <a:xfrm>
            <a:off x="3133773" y="1239212"/>
            <a:ext cx="5916757" cy="5480243"/>
          </a:xfrm>
          <a:prstGeom prst="rect">
            <a:avLst/>
          </a:prstGeom>
        </p:spPr>
      </p:pic>
    </p:spTree>
    <p:extLst>
      <p:ext uri="{BB962C8B-B14F-4D97-AF65-F5344CB8AC3E}">
        <p14:creationId xmlns:p14="http://schemas.microsoft.com/office/powerpoint/2010/main" val="331135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parks flying from a machine&#10;&#10;AI-generated content may be incorrect.">
            <a:extLst>
              <a:ext uri="{FF2B5EF4-FFF2-40B4-BE49-F238E27FC236}">
                <a16:creationId xmlns:a16="http://schemas.microsoft.com/office/drawing/2014/main" id="{1C49C3E6-BA37-853C-91E9-BC3E41F9F63A}"/>
              </a:ext>
            </a:extLst>
          </p:cNvPr>
          <p:cNvPicPr>
            <a:picLocks noGrp="1" noChangeAspect="1"/>
          </p:cNvPicPr>
          <p:nvPr>
            <p:ph idx="1"/>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p:spPr>
      </p:pic>
      <p:sp>
        <p:nvSpPr>
          <p:cNvPr id="19" name="Rectangle 18">
            <a:extLst>
              <a:ext uri="{FF2B5EF4-FFF2-40B4-BE49-F238E27FC236}">
                <a16:creationId xmlns:a16="http://schemas.microsoft.com/office/drawing/2014/main" id="{53DCCEC3-BE29-014F-F55B-F820854AE4F7}"/>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DD915E-1750-282E-84CB-F0087473FD7C}"/>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7A6665-EC2F-F347-B198-7B593F219612}"/>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9EB756C-B557-F177-3C7D-A6DEF1735B24}"/>
              </a:ext>
            </a:extLst>
          </p:cNvPr>
          <p:cNvSpPr txBox="1"/>
          <p:nvPr/>
        </p:nvSpPr>
        <p:spPr>
          <a:xfrm>
            <a:off x="367747" y="183194"/>
            <a:ext cx="5516217" cy="646331"/>
          </a:xfrm>
          <a:prstGeom prst="rect">
            <a:avLst/>
          </a:prstGeom>
          <a:noFill/>
        </p:spPr>
        <p:txBody>
          <a:bodyPr wrap="square" rtlCol="0">
            <a:spAutoFit/>
          </a:bodyPr>
          <a:lstStyle/>
          <a:p>
            <a:r>
              <a:rPr lang="en-US" sz="3600">
                <a:solidFill>
                  <a:schemeClr val="bg1"/>
                </a:solidFill>
                <a:cs typeface="Times New Roman" panose="02020603050405020304" pitchFamily="18" charset="0"/>
              </a:rPr>
              <a:t>Welcome to Tenaris</a:t>
            </a:r>
          </a:p>
        </p:txBody>
      </p:sp>
      <p:pic>
        <p:nvPicPr>
          <p:cNvPr id="24" name="Picture 23" descr="A colorful stripes on a white background&#10;&#10;AI-generated content may be incorrect.">
            <a:extLst>
              <a:ext uri="{FF2B5EF4-FFF2-40B4-BE49-F238E27FC236}">
                <a16:creationId xmlns:a16="http://schemas.microsoft.com/office/drawing/2014/main" id="{55B4F4CE-8C95-D4AD-5DD0-1F396AAD8EE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pic>
        <p:nvPicPr>
          <p:cNvPr id="28" name="Picture 27" descr="A large warehouse with many metal pipes&#10;&#10;AI-generated content may be incorrect.">
            <a:extLst>
              <a:ext uri="{FF2B5EF4-FFF2-40B4-BE49-F238E27FC236}">
                <a16:creationId xmlns:a16="http://schemas.microsoft.com/office/drawing/2014/main" id="{A673437B-4B47-4D6C-B58D-7199B11E00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2470" y="1116494"/>
            <a:ext cx="4993910" cy="1489612"/>
          </a:xfrm>
          <a:prstGeom prst="rect">
            <a:avLst/>
          </a:prstGeom>
        </p:spPr>
      </p:pic>
      <p:sp>
        <p:nvSpPr>
          <p:cNvPr id="29" name="Rectangle 28">
            <a:extLst>
              <a:ext uri="{FF2B5EF4-FFF2-40B4-BE49-F238E27FC236}">
                <a16:creationId xmlns:a16="http://schemas.microsoft.com/office/drawing/2014/main" id="{65C30AAE-24F0-22C2-CB66-A1970D67B422}"/>
              </a:ext>
            </a:extLst>
          </p:cNvPr>
          <p:cNvSpPr/>
          <p:nvPr/>
        </p:nvSpPr>
        <p:spPr>
          <a:xfrm>
            <a:off x="2862470" y="1082600"/>
            <a:ext cx="4993910" cy="151548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D344D2D-A414-9E4C-BE0F-4C4DF7934B40}"/>
              </a:ext>
            </a:extLst>
          </p:cNvPr>
          <p:cNvSpPr txBox="1"/>
          <p:nvPr/>
        </p:nvSpPr>
        <p:spPr>
          <a:xfrm>
            <a:off x="2985631" y="1182756"/>
            <a:ext cx="4747588" cy="1323439"/>
          </a:xfrm>
          <a:prstGeom prst="rect">
            <a:avLst/>
          </a:prstGeom>
          <a:noFill/>
        </p:spPr>
        <p:txBody>
          <a:bodyPr wrap="square" rtlCol="0">
            <a:spAutoFit/>
          </a:bodyPr>
          <a:lstStyle/>
          <a:p>
            <a:pPr algn="ctr"/>
            <a:r>
              <a:rPr lang="en-US" sz="1600" b="0" i="0" u="none" strike="noStrike">
                <a:solidFill>
                  <a:schemeClr val="bg1"/>
                </a:solidFill>
                <a:effectLst/>
                <a:cs typeface="Times New Roman" panose="02020603050405020304" pitchFamily="18" charset="0"/>
              </a:rPr>
              <a:t>Tenaris, founded in 2001 in Italy, with headquarters in Luxembourg, manufactures seamless and welded steel pipes for the oil &amp; gas, energy and industrial sectors across North America, South America, Europe, the Middle East and Africa.</a:t>
            </a:r>
            <a:endParaRPr lang="en-US" sz="1600">
              <a:solidFill>
                <a:schemeClr val="bg1"/>
              </a:solidFill>
              <a:cs typeface="Times New Roman" panose="02020603050405020304" pitchFamily="18" charset="0"/>
            </a:endParaRPr>
          </a:p>
        </p:txBody>
      </p:sp>
      <p:graphicFrame>
        <p:nvGraphicFramePr>
          <p:cNvPr id="9" name="Table 8">
            <a:extLst>
              <a:ext uri="{FF2B5EF4-FFF2-40B4-BE49-F238E27FC236}">
                <a16:creationId xmlns:a16="http://schemas.microsoft.com/office/drawing/2014/main" id="{793B6BD6-B754-271D-CC3D-E0AE9CE858ED}"/>
              </a:ext>
            </a:extLst>
          </p:cNvPr>
          <p:cNvGraphicFramePr>
            <a:graphicFrameLocks noGrp="1"/>
          </p:cNvGraphicFramePr>
          <p:nvPr>
            <p:extLst>
              <p:ext uri="{D42A27DB-BD31-4B8C-83A1-F6EECF244321}">
                <p14:modId xmlns:p14="http://schemas.microsoft.com/office/powerpoint/2010/main" val="1212047699"/>
              </p:ext>
            </p:extLst>
          </p:nvPr>
        </p:nvGraphicFramePr>
        <p:xfrm>
          <a:off x="8068919" y="1496244"/>
          <a:ext cx="3632748" cy="4836348"/>
        </p:xfrm>
        <a:graphic>
          <a:graphicData uri="http://schemas.openxmlformats.org/drawingml/2006/table">
            <a:tbl>
              <a:tblPr firstRow="1" firstCol="1" bandRow="1">
                <a:tableStyleId>{D7AC3CCA-C797-4891-BE02-D94E43425B78}</a:tableStyleId>
              </a:tblPr>
              <a:tblGrid>
                <a:gridCol w="1946963">
                  <a:extLst>
                    <a:ext uri="{9D8B030D-6E8A-4147-A177-3AD203B41FA5}">
                      <a16:colId xmlns:a16="http://schemas.microsoft.com/office/drawing/2014/main" val="3809139633"/>
                    </a:ext>
                  </a:extLst>
                </a:gridCol>
                <a:gridCol w="1685785">
                  <a:extLst>
                    <a:ext uri="{9D8B030D-6E8A-4147-A177-3AD203B41FA5}">
                      <a16:colId xmlns:a16="http://schemas.microsoft.com/office/drawing/2014/main" val="3945152385"/>
                    </a:ext>
                  </a:extLst>
                </a:gridCol>
              </a:tblGrid>
              <a:tr h="270565">
                <a:tc>
                  <a:txBody>
                    <a:bodyPr/>
                    <a:lstStyle/>
                    <a:p>
                      <a:pPr algn="l" fontAlgn="ctr"/>
                      <a:r>
                        <a:rPr lang="en-US" sz="1100" u="none" strike="noStrike">
                          <a:effectLst/>
                        </a:rPr>
                        <a:t>Ticker</a:t>
                      </a:r>
                      <a:endParaRPr lang="en-US" sz="1100" b="0" i="0" u="none" strike="noStrike">
                        <a:solidFill>
                          <a:srgbClr val="000000"/>
                        </a:solidFill>
                        <a:effectLst/>
                        <a:latin typeface="Aptos Narrow" panose="020B00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l" fontAlgn="b"/>
                      <a:r>
                        <a:rPr lang="en-US" sz="1100" b="0" u="none" strike="noStrike">
                          <a:effectLst/>
                        </a:rPr>
                        <a:t>TS</a:t>
                      </a:r>
                      <a:endParaRPr lang="en-US" sz="1100" b="0" i="0" u="none" strike="noStrike">
                        <a:solidFill>
                          <a:srgbClr val="000000"/>
                        </a:solidFill>
                        <a:effectLst/>
                        <a:latin typeface="Aptos Narrow" panose="020B00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28482452"/>
                  </a:ext>
                </a:extLst>
              </a:tr>
              <a:tr h="270565">
                <a:tc>
                  <a:txBody>
                    <a:bodyPr/>
                    <a:lstStyle/>
                    <a:p>
                      <a:pPr algn="l" fontAlgn="ctr"/>
                      <a:r>
                        <a:rPr lang="en-US" sz="1100" u="none" strike="noStrike">
                          <a:effectLst/>
                        </a:rPr>
                        <a:t>Exchange</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NYSE</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040947314"/>
                  </a:ext>
                </a:extLst>
              </a:tr>
              <a:tr h="507308">
                <a:tc>
                  <a:txBody>
                    <a:bodyPr/>
                    <a:lstStyle/>
                    <a:p>
                      <a:pPr algn="l" fontAlgn="ctr"/>
                      <a:r>
                        <a:rPr lang="en-US" sz="1100" u="none" strike="noStrike">
                          <a:effectLst/>
                        </a:rPr>
                        <a:t>Industry</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Oil &amp; Gas Equipment &amp; Services</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34175293"/>
                  </a:ext>
                </a:extLst>
              </a:tr>
              <a:tr h="270565">
                <a:tc>
                  <a:txBody>
                    <a:bodyPr/>
                    <a:lstStyle/>
                    <a:p>
                      <a:pPr algn="l" fontAlgn="ctr"/>
                      <a:r>
                        <a:rPr lang="en-US" sz="1100" u="none" strike="noStrike">
                          <a:effectLst/>
                        </a:rPr>
                        <a:t>Last Close (04/04/25)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$33.17</a:t>
                      </a:r>
                      <a:endParaRPr lang="en-US" sz="1100" b="0" i="0" u="none" strike="noStrike">
                        <a:solidFill>
                          <a:srgbClr val="000000"/>
                        </a:solidFill>
                        <a:effectLst/>
                        <a:latin typeface="Aptos Narrow" panose="020B0004020202020204" pitchFamily="34" charset="0"/>
                      </a:endParaRPr>
                    </a:p>
                  </a:txBody>
                  <a:tcPr marL="68580" marR="7620" marT="7620" marB="0" anchor="b"/>
                </a:tc>
                <a:extLst>
                  <a:ext uri="{0D108BD9-81ED-4DB2-BD59-A6C34878D82A}">
                    <a16:rowId xmlns:a16="http://schemas.microsoft.com/office/drawing/2014/main" val="762039044"/>
                  </a:ext>
                </a:extLst>
              </a:tr>
              <a:tr h="270565">
                <a:tc>
                  <a:txBody>
                    <a:bodyPr/>
                    <a:lstStyle/>
                    <a:p>
                      <a:pPr algn="l" fontAlgn="ctr"/>
                      <a:r>
                        <a:rPr lang="en-US" sz="1100" u="none" strike="noStrike">
                          <a:effectLst/>
                        </a:rPr>
                        <a:t>Market Cap</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$20.374b</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862390309"/>
                  </a:ext>
                </a:extLst>
              </a:tr>
              <a:tr h="270565">
                <a:tc>
                  <a:txBody>
                    <a:bodyPr/>
                    <a:lstStyle/>
                    <a:p>
                      <a:pPr algn="l" fontAlgn="ctr"/>
                      <a:r>
                        <a:rPr lang="en-US" sz="1100" u="none" strike="noStrike">
                          <a:effectLst/>
                        </a:rPr>
                        <a:t>Total Debt</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$652,138 </a:t>
                      </a:r>
                      <a:endParaRPr lang="en-US" sz="1100" b="0" i="0" u="none" strike="noStrike">
                        <a:solidFill>
                          <a:srgbClr val="000000"/>
                        </a:solidFill>
                        <a:effectLst/>
                        <a:latin typeface="Aptos Narrow" panose="020B0004020202020204" pitchFamily="34" charset="0"/>
                      </a:endParaRPr>
                    </a:p>
                  </a:txBody>
                  <a:tcPr marL="68580" marR="7620" marT="7620" marB="0" anchor="b"/>
                </a:tc>
                <a:extLst>
                  <a:ext uri="{0D108BD9-81ED-4DB2-BD59-A6C34878D82A}">
                    <a16:rowId xmlns:a16="http://schemas.microsoft.com/office/drawing/2014/main" val="702478687"/>
                  </a:ext>
                </a:extLst>
              </a:tr>
              <a:tr h="270565">
                <a:tc>
                  <a:txBody>
                    <a:bodyPr/>
                    <a:lstStyle/>
                    <a:p>
                      <a:pPr algn="l" fontAlgn="ctr"/>
                      <a:r>
                        <a:rPr lang="en-US" sz="1100" u="none" strike="noStrike">
                          <a:effectLst/>
                        </a:rPr>
                        <a:t>Cash</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3,513,835</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81394111"/>
                  </a:ext>
                </a:extLst>
              </a:tr>
              <a:tr h="270565">
                <a:tc>
                  <a:txBody>
                    <a:bodyPr/>
                    <a:lstStyle/>
                    <a:p>
                      <a:pPr algn="l" fontAlgn="ctr"/>
                      <a:r>
                        <a:rPr lang="en-US" sz="1100" u="none" strike="noStrike">
                          <a:effectLst/>
                        </a:rPr>
                        <a:t>Enterprise Value</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$19.99b</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826474399"/>
                  </a:ext>
                </a:extLst>
              </a:tr>
              <a:tr h="270565">
                <a:tc>
                  <a:txBody>
                    <a:bodyPr/>
                    <a:lstStyle/>
                    <a:p>
                      <a:pPr algn="l" fontAlgn="ctr"/>
                      <a:r>
                        <a:rPr lang="en-US" sz="1100" u="none" strike="noStrike">
                          <a:effectLst/>
                        </a:rPr>
                        <a:t>P/E</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10.04</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891751550"/>
                  </a:ext>
                </a:extLst>
              </a:tr>
              <a:tr h="270565">
                <a:tc>
                  <a:txBody>
                    <a:bodyPr/>
                    <a:lstStyle/>
                    <a:p>
                      <a:pPr algn="l" fontAlgn="ctr"/>
                      <a:r>
                        <a:rPr lang="en-US" sz="1100" u="none" strike="noStrike">
                          <a:effectLst/>
                        </a:rPr>
                        <a:t>Current Ratio</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3.65x</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35017568"/>
                  </a:ext>
                </a:extLst>
              </a:tr>
              <a:tr h="270565">
                <a:tc>
                  <a:txBody>
                    <a:bodyPr/>
                    <a:lstStyle/>
                    <a:p>
                      <a:pPr algn="l" fontAlgn="ctr"/>
                      <a:r>
                        <a:rPr lang="en-US" sz="1100" u="none" strike="noStrike">
                          <a:effectLst/>
                        </a:rPr>
                        <a:t>Total Debt/EBITDA</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0.20x</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49202535"/>
                  </a:ext>
                </a:extLst>
              </a:tr>
              <a:tr h="270565">
                <a:tc>
                  <a:txBody>
                    <a:bodyPr/>
                    <a:lstStyle/>
                    <a:p>
                      <a:pPr algn="l" fontAlgn="ctr"/>
                      <a:r>
                        <a:rPr lang="en-US" sz="1100" u="none" strike="noStrike">
                          <a:effectLst/>
                        </a:rPr>
                        <a:t>ROA</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7.60%</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91534105"/>
                  </a:ext>
                </a:extLst>
              </a:tr>
              <a:tr h="270565">
                <a:tc>
                  <a:txBody>
                    <a:bodyPr/>
                    <a:lstStyle/>
                    <a:p>
                      <a:pPr algn="l" fontAlgn="ctr"/>
                      <a:r>
                        <a:rPr lang="en-US" sz="1100" u="none" strike="noStrike">
                          <a:effectLst/>
                        </a:rPr>
                        <a:t>ROIC</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14.67%</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59266370"/>
                  </a:ext>
                </a:extLst>
              </a:tr>
              <a:tr h="270565">
                <a:tc>
                  <a:txBody>
                    <a:bodyPr/>
                    <a:lstStyle/>
                    <a:p>
                      <a:pPr algn="l" fontAlgn="ctr"/>
                      <a:r>
                        <a:rPr lang="en-US" sz="1100" u="none" strike="noStrike">
                          <a:effectLst/>
                        </a:rPr>
                        <a:t>Credit Rating</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28941660"/>
                  </a:ext>
                </a:extLst>
              </a:tr>
              <a:tr h="270565">
                <a:tc>
                  <a:txBody>
                    <a:bodyPr/>
                    <a:lstStyle/>
                    <a:p>
                      <a:pPr algn="l" fontAlgn="ctr"/>
                      <a:r>
                        <a:rPr lang="en-US" sz="1100" u="none" strike="noStrike">
                          <a:effectLst/>
                        </a:rPr>
                        <a:t>Next Fyend</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12/31/2025</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61068667"/>
                  </a:ext>
                </a:extLst>
              </a:tr>
              <a:tr h="270565">
                <a:tc>
                  <a:txBody>
                    <a:bodyPr/>
                    <a:lstStyle/>
                    <a:p>
                      <a:pPr algn="l" fontAlgn="ctr"/>
                      <a:r>
                        <a:rPr lang="en-US" sz="1100" u="none" strike="noStrike">
                          <a:effectLst/>
                        </a:rPr>
                        <a:t>Latest Report</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02/19/2025 (2024 Q4)</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19712905"/>
                  </a:ext>
                </a:extLst>
              </a:tr>
              <a:tr h="270565">
                <a:tc>
                  <a:txBody>
                    <a:bodyPr/>
                    <a:lstStyle/>
                    <a:p>
                      <a:pPr algn="l" fontAlgn="ctr"/>
                      <a:r>
                        <a:rPr lang="en-US" sz="1100" u="none" strike="noStrike">
                          <a:effectLst/>
                        </a:rPr>
                        <a:t>Next Earnings Date</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b"/>
                      <a:r>
                        <a:rPr lang="en-US" sz="1100" u="none" strike="noStrike">
                          <a:effectLst/>
                        </a:rPr>
                        <a:t>4/30/2025</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35217260"/>
                  </a:ext>
                </a:extLst>
              </a:tr>
            </a:tbl>
          </a:graphicData>
        </a:graphic>
      </p:graphicFrame>
      <p:graphicFrame>
        <p:nvGraphicFramePr>
          <p:cNvPr id="12" name="Table 11">
            <a:extLst>
              <a:ext uri="{FF2B5EF4-FFF2-40B4-BE49-F238E27FC236}">
                <a16:creationId xmlns:a16="http://schemas.microsoft.com/office/drawing/2014/main" id="{CF063CDC-DBC1-FF2E-8029-1A1EA1386457}"/>
              </a:ext>
            </a:extLst>
          </p:cNvPr>
          <p:cNvGraphicFramePr>
            <a:graphicFrameLocks noGrp="1"/>
          </p:cNvGraphicFramePr>
          <p:nvPr>
            <p:extLst>
              <p:ext uri="{D42A27DB-BD31-4B8C-83A1-F6EECF244321}">
                <p14:modId xmlns:p14="http://schemas.microsoft.com/office/powerpoint/2010/main" val="715667"/>
              </p:ext>
            </p:extLst>
          </p:nvPr>
        </p:nvGraphicFramePr>
        <p:xfrm>
          <a:off x="8068919" y="1101397"/>
          <a:ext cx="3632748" cy="365760"/>
        </p:xfrm>
        <a:graphic>
          <a:graphicData uri="http://schemas.openxmlformats.org/drawingml/2006/table">
            <a:tbl>
              <a:tblPr/>
              <a:tblGrid>
                <a:gridCol w="3632748">
                  <a:extLst>
                    <a:ext uri="{9D8B030D-6E8A-4147-A177-3AD203B41FA5}">
                      <a16:colId xmlns:a16="http://schemas.microsoft.com/office/drawing/2014/main" val="3111259674"/>
                    </a:ext>
                  </a:extLst>
                </a:gridCol>
              </a:tblGrid>
              <a:tr h="238539">
                <a:tc>
                  <a:txBody>
                    <a:bodyPr/>
                    <a:lstStyle/>
                    <a:p>
                      <a:r>
                        <a:rPr lang="en-US">
                          <a:solidFill>
                            <a:schemeClr val="bg1"/>
                          </a:solidFill>
                        </a:rPr>
                        <a:t>Important Company Information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solidFill>
                  </a:tcPr>
                </a:tc>
                <a:extLst>
                  <a:ext uri="{0D108BD9-81ED-4DB2-BD59-A6C34878D82A}">
                    <a16:rowId xmlns:a16="http://schemas.microsoft.com/office/drawing/2014/main" val="3767698471"/>
                  </a:ext>
                </a:extLst>
              </a:tr>
            </a:tbl>
          </a:graphicData>
        </a:graphic>
      </p:graphicFrame>
      <p:sp>
        <p:nvSpPr>
          <p:cNvPr id="16" name="Rectangle 15">
            <a:extLst>
              <a:ext uri="{FF2B5EF4-FFF2-40B4-BE49-F238E27FC236}">
                <a16:creationId xmlns:a16="http://schemas.microsoft.com/office/drawing/2014/main" id="{D4E36F1D-AD48-0E22-CCB5-413C2F04BA97}"/>
              </a:ext>
            </a:extLst>
          </p:cNvPr>
          <p:cNvSpPr/>
          <p:nvPr/>
        </p:nvSpPr>
        <p:spPr>
          <a:xfrm>
            <a:off x="2862471" y="2680550"/>
            <a:ext cx="4993909" cy="3150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Geographic EBITDA</a:t>
            </a:r>
          </a:p>
        </p:txBody>
      </p:sp>
      <p:sp>
        <p:nvSpPr>
          <p:cNvPr id="23" name="Rectangle 22">
            <a:extLst>
              <a:ext uri="{FF2B5EF4-FFF2-40B4-BE49-F238E27FC236}">
                <a16:creationId xmlns:a16="http://schemas.microsoft.com/office/drawing/2014/main" id="{F19A5714-09FD-DBBC-897C-28FEF6A80AEA}"/>
              </a:ext>
            </a:extLst>
          </p:cNvPr>
          <p:cNvSpPr/>
          <p:nvPr/>
        </p:nvSpPr>
        <p:spPr>
          <a:xfrm>
            <a:off x="2862470" y="3054316"/>
            <a:ext cx="1867372" cy="546762"/>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North America</a:t>
            </a:r>
          </a:p>
        </p:txBody>
      </p:sp>
      <p:sp>
        <p:nvSpPr>
          <p:cNvPr id="26" name="Slide Number Placeholder 25">
            <a:extLst>
              <a:ext uri="{FF2B5EF4-FFF2-40B4-BE49-F238E27FC236}">
                <a16:creationId xmlns:a16="http://schemas.microsoft.com/office/drawing/2014/main" id="{92550D3C-2AE6-D588-5AA4-EB2963F408A1}"/>
              </a:ext>
            </a:extLst>
          </p:cNvPr>
          <p:cNvSpPr>
            <a:spLocks noGrp="1"/>
          </p:cNvSpPr>
          <p:nvPr>
            <p:ph type="sldNum" sz="quarter" idx="12"/>
          </p:nvPr>
        </p:nvSpPr>
        <p:spPr/>
        <p:txBody>
          <a:bodyPr/>
          <a:lstStyle/>
          <a:p>
            <a:fld id="{7180A5C1-A5C9-4B91-9391-A63E454F36CF}" type="slidenum">
              <a:rPr lang="en-US" smtClean="0"/>
              <a:t>2</a:t>
            </a:fld>
            <a:endParaRPr lang="en-US"/>
          </a:p>
        </p:txBody>
      </p:sp>
      <p:sp>
        <p:nvSpPr>
          <p:cNvPr id="27" name="Footer Placeholder 26">
            <a:extLst>
              <a:ext uri="{FF2B5EF4-FFF2-40B4-BE49-F238E27FC236}">
                <a16:creationId xmlns:a16="http://schemas.microsoft.com/office/drawing/2014/main" id="{73F6DEC0-3442-F761-04FD-E953779BC9D8}"/>
              </a:ext>
            </a:extLst>
          </p:cNvPr>
          <p:cNvSpPr>
            <a:spLocks noGrp="1"/>
          </p:cNvSpPr>
          <p:nvPr>
            <p:ph type="ftr" sz="quarter" idx="11"/>
          </p:nvPr>
        </p:nvSpPr>
        <p:spPr/>
        <p:txBody>
          <a:bodyPr/>
          <a:lstStyle/>
          <a:p>
            <a:r>
              <a:rPr lang="en-US"/>
              <a:t>Sources: Yahoo Finance, Tenaris </a:t>
            </a:r>
          </a:p>
        </p:txBody>
      </p:sp>
      <p:sp>
        <p:nvSpPr>
          <p:cNvPr id="31" name="Rectangle 30">
            <a:extLst>
              <a:ext uri="{FF2B5EF4-FFF2-40B4-BE49-F238E27FC236}">
                <a16:creationId xmlns:a16="http://schemas.microsoft.com/office/drawing/2014/main" id="{44F04E00-FF15-BC63-B837-06EFB8986438}"/>
              </a:ext>
            </a:extLst>
          </p:cNvPr>
          <p:cNvSpPr/>
          <p:nvPr/>
        </p:nvSpPr>
        <p:spPr>
          <a:xfrm>
            <a:off x="2847059" y="4587787"/>
            <a:ext cx="1867372" cy="557649"/>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Europe</a:t>
            </a:r>
          </a:p>
        </p:txBody>
      </p:sp>
      <p:sp>
        <p:nvSpPr>
          <p:cNvPr id="32" name="Rectangle 31">
            <a:extLst>
              <a:ext uri="{FF2B5EF4-FFF2-40B4-BE49-F238E27FC236}">
                <a16:creationId xmlns:a16="http://schemas.microsoft.com/office/drawing/2014/main" id="{00B5B184-4B13-EF1C-4DE2-B7BC92FB026D}"/>
              </a:ext>
            </a:extLst>
          </p:cNvPr>
          <p:cNvSpPr/>
          <p:nvPr/>
        </p:nvSpPr>
        <p:spPr>
          <a:xfrm>
            <a:off x="2862470" y="5361378"/>
            <a:ext cx="1867372" cy="971214"/>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Asia Pacific, Middle East &amp; Africa</a:t>
            </a:r>
          </a:p>
        </p:txBody>
      </p:sp>
      <p:sp>
        <p:nvSpPr>
          <p:cNvPr id="33" name="Rectangle 32">
            <a:extLst>
              <a:ext uri="{FF2B5EF4-FFF2-40B4-BE49-F238E27FC236}">
                <a16:creationId xmlns:a16="http://schemas.microsoft.com/office/drawing/2014/main" id="{45043EC4-64D8-2836-465A-7DBB5979B3E7}"/>
              </a:ext>
            </a:extLst>
          </p:cNvPr>
          <p:cNvSpPr/>
          <p:nvPr/>
        </p:nvSpPr>
        <p:spPr>
          <a:xfrm>
            <a:off x="2847059" y="3791517"/>
            <a:ext cx="1867372" cy="546761"/>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South America</a:t>
            </a:r>
          </a:p>
        </p:txBody>
      </p:sp>
      <p:sp>
        <p:nvSpPr>
          <p:cNvPr id="34" name="Rectangle 33">
            <a:extLst>
              <a:ext uri="{FF2B5EF4-FFF2-40B4-BE49-F238E27FC236}">
                <a16:creationId xmlns:a16="http://schemas.microsoft.com/office/drawing/2014/main" id="{5CC95DBF-B855-56E4-1AB9-9059256614E3}"/>
              </a:ext>
            </a:extLst>
          </p:cNvPr>
          <p:cNvSpPr/>
          <p:nvPr/>
        </p:nvSpPr>
        <p:spPr>
          <a:xfrm>
            <a:off x="4827102" y="3054316"/>
            <a:ext cx="1400826" cy="546762"/>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EBITDA value</a:t>
            </a:r>
          </a:p>
        </p:txBody>
      </p:sp>
      <p:sp>
        <p:nvSpPr>
          <p:cNvPr id="35" name="Rectangle 34">
            <a:extLst>
              <a:ext uri="{FF2B5EF4-FFF2-40B4-BE49-F238E27FC236}">
                <a16:creationId xmlns:a16="http://schemas.microsoft.com/office/drawing/2014/main" id="{1890528F-7F24-6647-B137-5FB7A9AE3743}"/>
              </a:ext>
            </a:extLst>
          </p:cNvPr>
          <p:cNvSpPr/>
          <p:nvPr/>
        </p:nvSpPr>
        <p:spPr>
          <a:xfrm>
            <a:off x="6325188" y="3054316"/>
            <a:ext cx="1531192" cy="546762"/>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0" i="0" u="none" strike="noStrike">
                <a:solidFill>
                  <a:srgbClr val="000000"/>
                </a:solidFill>
                <a:effectLst/>
                <a:cs typeface="Arial" panose="020B0604020202020204" pitchFamily="34" charset="0"/>
              </a:rPr>
              <a:t>$1.13 Billion</a:t>
            </a:r>
            <a:endParaRPr lang="en-US">
              <a:solidFill>
                <a:schemeClr val="tx1"/>
              </a:solidFill>
              <a:cs typeface="Arial" panose="020B0604020202020204" pitchFamily="34" charset="0"/>
            </a:endParaRPr>
          </a:p>
        </p:txBody>
      </p:sp>
      <p:sp>
        <p:nvSpPr>
          <p:cNvPr id="36" name="Rectangle 35">
            <a:extLst>
              <a:ext uri="{FF2B5EF4-FFF2-40B4-BE49-F238E27FC236}">
                <a16:creationId xmlns:a16="http://schemas.microsoft.com/office/drawing/2014/main" id="{29097758-72AA-A7B1-DADA-C04ED4DBB970}"/>
              </a:ext>
            </a:extLst>
          </p:cNvPr>
          <p:cNvSpPr/>
          <p:nvPr/>
        </p:nvSpPr>
        <p:spPr>
          <a:xfrm>
            <a:off x="4821544" y="4616148"/>
            <a:ext cx="1400826" cy="546762"/>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EBITDA value</a:t>
            </a:r>
          </a:p>
        </p:txBody>
      </p:sp>
      <p:sp>
        <p:nvSpPr>
          <p:cNvPr id="37" name="Rectangle 36">
            <a:extLst>
              <a:ext uri="{FF2B5EF4-FFF2-40B4-BE49-F238E27FC236}">
                <a16:creationId xmlns:a16="http://schemas.microsoft.com/office/drawing/2014/main" id="{056BA0CE-0EA8-4140-1129-72427A991116}"/>
              </a:ext>
            </a:extLst>
          </p:cNvPr>
          <p:cNvSpPr/>
          <p:nvPr/>
        </p:nvSpPr>
        <p:spPr>
          <a:xfrm>
            <a:off x="4821544" y="3853394"/>
            <a:ext cx="1400826" cy="546762"/>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EBITDA value</a:t>
            </a:r>
          </a:p>
        </p:txBody>
      </p:sp>
      <p:sp>
        <p:nvSpPr>
          <p:cNvPr id="38" name="Rectangle 37">
            <a:extLst>
              <a:ext uri="{FF2B5EF4-FFF2-40B4-BE49-F238E27FC236}">
                <a16:creationId xmlns:a16="http://schemas.microsoft.com/office/drawing/2014/main" id="{9707F0AF-E53C-D79B-3767-7512F6BBCD52}"/>
              </a:ext>
            </a:extLst>
          </p:cNvPr>
          <p:cNvSpPr/>
          <p:nvPr/>
        </p:nvSpPr>
        <p:spPr>
          <a:xfrm>
            <a:off x="4821544" y="5477459"/>
            <a:ext cx="1400826" cy="546762"/>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EBITDA value</a:t>
            </a:r>
          </a:p>
        </p:txBody>
      </p:sp>
      <p:sp>
        <p:nvSpPr>
          <p:cNvPr id="39" name="Rectangle 38">
            <a:extLst>
              <a:ext uri="{FF2B5EF4-FFF2-40B4-BE49-F238E27FC236}">
                <a16:creationId xmlns:a16="http://schemas.microsoft.com/office/drawing/2014/main" id="{CAB5B782-E07D-2F17-57A6-6CE7649BD1DE}"/>
              </a:ext>
            </a:extLst>
          </p:cNvPr>
          <p:cNvSpPr/>
          <p:nvPr/>
        </p:nvSpPr>
        <p:spPr>
          <a:xfrm>
            <a:off x="6307295" y="3829790"/>
            <a:ext cx="1531192" cy="546762"/>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cs typeface="Arial" panose="020B0604020202020204" pitchFamily="34" charset="0"/>
              </a:rPr>
              <a:t>$595 Million</a:t>
            </a:r>
          </a:p>
        </p:txBody>
      </p:sp>
      <p:sp>
        <p:nvSpPr>
          <p:cNvPr id="40" name="Rectangle 39">
            <a:extLst>
              <a:ext uri="{FF2B5EF4-FFF2-40B4-BE49-F238E27FC236}">
                <a16:creationId xmlns:a16="http://schemas.microsoft.com/office/drawing/2014/main" id="{21E5C263-3AC0-2587-BE23-A894D72DA67D}"/>
              </a:ext>
            </a:extLst>
          </p:cNvPr>
          <p:cNvSpPr/>
          <p:nvPr/>
        </p:nvSpPr>
        <p:spPr>
          <a:xfrm>
            <a:off x="6325188" y="4577886"/>
            <a:ext cx="1531192" cy="546762"/>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0" i="0" u="none" strike="noStrike">
                <a:solidFill>
                  <a:srgbClr val="000000"/>
                </a:solidFill>
                <a:effectLst/>
                <a:cs typeface="Arial" panose="020B0604020202020204" pitchFamily="34" charset="0"/>
              </a:rPr>
              <a:t>$341 </a:t>
            </a:r>
            <a:r>
              <a:rPr lang="en-US">
                <a:solidFill>
                  <a:srgbClr val="000000"/>
                </a:solidFill>
                <a:cs typeface="Arial" panose="020B0604020202020204" pitchFamily="34" charset="0"/>
              </a:rPr>
              <a:t>M</a:t>
            </a:r>
            <a:r>
              <a:rPr lang="en-US" sz="1800" b="0" i="0" u="none" strike="noStrike">
                <a:solidFill>
                  <a:srgbClr val="000000"/>
                </a:solidFill>
                <a:effectLst/>
                <a:cs typeface="Arial" panose="020B0604020202020204" pitchFamily="34" charset="0"/>
              </a:rPr>
              <a:t>illion</a:t>
            </a:r>
            <a:endParaRPr lang="en-US">
              <a:solidFill>
                <a:schemeClr val="tx1"/>
              </a:solidFill>
              <a:cs typeface="Arial" panose="020B0604020202020204" pitchFamily="34" charset="0"/>
            </a:endParaRPr>
          </a:p>
        </p:txBody>
      </p:sp>
      <p:sp>
        <p:nvSpPr>
          <p:cNvPr id="41" name="Rectangle 40">
            <a:extLst>
              <a:ext uri="{FF2B5EF4-FFF2-40B4-BE49-F238E27FC236}">
                <a16:creationId xmlns:a16="http://schemas.microsoft.com/office/drawing/2014/main" id="{5058B195-F02A-DAAA-3097-578C2ACC0332}"/>
              </a:ext>
            </a:extLst>
          </p:cNvPr>
          <p:cNvSpPr/>
          <p:nvPr/>
        </p:nvSpPr>
        <p:spPr>
          <a:xfrm>
            <a:off x="6325188" y="5447987"/>
            <a:ext cx="1531192" cy="546762"/>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0" i="0" u="none" strike="noStrike">
                <a:solidFill>
                  <a:srgbClr val="000000"/>
                </a:solidFill>
                <a:effectLst/>
                <a:cs typeface="Arial" panose="020B0604020202020204" pitchFamily="34" charset="0"/>
              </a:rPr>
              <a:t>$629 Million</a:t>
            </a:r>
            <a:endParaRPr lang="en-US">
              <a:solidFill>
                <a:schemeClr val="tx1"/>
              </a:solidFill>
              <a:cs typeface="Arial" panose="020B0604020202020204" pitchFamily="34" charset="0"/>
            </a:endParaRPr>
          </a:p>
        </p:txBody>
      </p:sp>
      <p:pic>
        <p:nvPicPr>
          <p:cNvPr id="3" name="Content Placeholder 13">
            <a:extLst>
              <a:ext uri="{FF2B5EF4-FFF2-40B4-BE49-F238E27FC236}">
                <a16:creationId xmlns:a16="http://schemas.microsoft.com/office/drawing/2014/main" id="{F27D0002-BE49-BC18-8A29-96943B015DC6}"/>
              </a:ext>
            </a:extLst>
          </p:cNvPr>
          <p:cNvPicPr>
            <a:picLocks noChangeAspect="1"/>
          </p:cNvPicPr>
          <p:nvPr/>
        </p:nvPicPr>
        <p:blipFill>
          <a:blip r:embed="rId7"/>
          <a:stretch>
            <a:fillRect/>
          </a:stretch>
        </p:blipFill>
        <p:spPr>
          <a:xfrm>
            <a:off x="361936" y="4726318"/>
            <a:ext cx="2385318" cy="1502282"/>
          </a:xfrm>
          <a:prstGeom prst="rect">
            <a:avLst/>
          </a:prstGeom>
        </p:spPr>
      </p:pic>
      <p:pic>
        <p:nvPicPr>
          <p:cNvPr id="8" name="Picture 7" descr="Aerial view of a factory&#10;&#10;AI-generated content may be incorrect.">
            <a:extLst>
              <a:ext uri="{FF2B5EF4-FFF2-40B4-BE49-F238E27FC236}">
                <a16:creationId xmlns:a16="http://schemas.microsoft.com/office/drawing/2014/main" id="{B7390EDA-01F7-5052-B52F-441F595E59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865" y="2737366"/>
            <a:ext cx="2399269" cy="1782454"/>
          </a:xfrm>
          <a:prstGeom prst="rect">
            <a:avLst/>
          </a:prstGeom>
        </p:spPr>
      </p:pic>
      <p:pic>
        <p:nvPicPr>
          <p:cNvPr id="13" name="Picture 12" descr="A large factory with yellow structures&#10;&#10;AI-generated content may be incorrect.">
            <a:extLst>
              <a:ext uri="{FF2B5EF4-FFF2-40B4-BE49-F238E27FC236}">
                <a16:creationId xmlns:a16="http://schemas.microsoft.com/office/drawing/2014/main" id="{CC2CC4E1-A2C9-2E18-DAEB-718360EDD4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936" y="1136841"/>
            <a:ext cx="2373741" cy="1369353"/>
          </a:xfrm>
          <a:prstGeom prst="rect">
            <a:avLst/>
          </a:prstGeom>
        </p:spPr>
      </p:pic>
      <p:sp>
        <p:nvSpPr>
          <p:cNvPr id="15" name="Rectangle 14">
            <a:extLst>
              <a:ext uri="{FF2B5EF4-FFF2-40B4-BE49-F238E27FC236}">
                <a16:creationId xmlns:a16="http://schemas.microsoft.com/office/drawing/2014/main" id="{7C52DB09-50D7-9B77-7923-11A93E68D461}"/>
              </a:ext>
            </a:extLst>
          </p:cNvPr>
          <p:cNvSpPr/>
          <p:nvPr/>
        </p:nvSpPr>
        <p:spPr>
          <a:xfrm>
            <a:off x="361936" y="1136841"/>
            <a:ext cx="2373741" cy="13693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Headquarters:</a:t>
            </a:r>
          </a:p>
          <a:p>
            <a:pPr algn="ctr"/>
            <a:r>
              <a:rPr lang="en-US"/>
              <a:t>Luxembourg</a:t>
            </a:r>
          </a:p>
        </p:txBody>
      </p:sp>
      <p:sp>
        <p:nvSpPr>
          <p:cNvPr id="42" name="Rectangle 41">
            <a:extLst>
              <a:ext uri="{FF2B5EF4-FFF2-40B4-BE49-F238E27FC236}">
                <a16:creationId xmlns:a16="http://schemas.microsoft.com/office/drawing/2014/main" id="{677516FB-0C86-5C48-28C3-DCAD6C4D6856}"/>
              </a:ext>
            </a:extLst>
          </p:cNvPr>
          <p:cNvSpPr/>
          <p:nvPr/>
        </p:nvSpPr>
        <p:spPr>
          <a:xfrm>
            <a:off x="361936" y="2737365"/>
            <a:ext cx="2415609" cy="17824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Manufacturing facilities:</a:t>
            </a:r>
          </a:p>
          <a:p>
            <a:pPr algn="ctr"/>
            <a:r>
              <a:rPr lang="en-US"/>
              <a:t>Latin America, Europe and Nort America</a:t>
            </a:r>
          </a:p>
        </p:txBody>
      </p:sp>
      <p:sp>
        <p:nvSpPr>
          <p:cNvPr id="43" name="Rectangle 42">
            <a:extLst>
              <a:ext uri="{FF2B5EF4-FFF2-40B4-BE49-F238E27FC236}">
                <a16:creationId xmlns:a16="http://schemas.microsoft.com/office/drawing/2014/main" id="{B9C8D90D-2652-8218-893B-CC00BCF5EF7D}"/>
              </a:ext>
            </a:extLst>
          </p:cNvPr>
          <p:cNvSpPr/>
          <p:nvPr/>
        </p:nvSpPr>
        <p:spPr>
          <a:xfrm>
            <a:off x="361936" y="4726317"/>
            <a:ext cx="2400198" cy="151814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Global Presence: </a:t>
            </a:r>
          </a:p>
          <a:p>
            <a:pPr algn="ctr"/>
            <a:r>
              <a:rPr lang="en-US"/>
              <a:t>+25 countries</a:t>
            </a:r>
          </a:p>
        </p:txBody>
      </p:sp>
    </p:spTree>
    <p:extLst>
      <p:ext uri="{BB962C8B-B14F-4D97-AF65-F5344CB8AC3E}">
        <p14:creationId xmlns:p14="http://schemas.microsoft.com/office/powerpoint/2010/main" val="7415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close-up of a sign&#10;&#10;AI-generated content may be incorrect.">
            <a:extLst>
              <a:ext uri="{FF2B5EF4-FFF2-40B4-BE49-F238E27FC236}">
                <a16:creationId xmlns:a16="http://schemas.microsoft.com/office/drawing/2014/main" id="{6F87AE8D-536C-D422-88C7-B6539C30CC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3779" y="1194648"/>
            <a:ext cx="4544574" cy="496038"/>
          </a:xfrm>
        </p:spPr>
      </p:pic>
      <p:sp>
        <p:nvSpPr>
          <p:cNvPr id="4" name="Footer Placeholder 3">
            <a:extLst>
              <a:ext uri="{FF2B5EF4-FFF2-40B4-BE49-F238E27FC236}">
                <a16:creationId xmlns:a16="http://schemas.microsoft.com/office/drawing/2014/main" id="{5C75619C-B70A-0228-C890-97254C1A15CE}"/>
              </a:ext>
            </a:extLst>
          </p:cNvPr>
          <p:cNvSpPr>
            <a:spLocks noGrp="1"/>
          </p:cNvSpPr>
          <p:nvPr>
            <p:ph type="ftr" sz="quarter" idx="11"/>
          </p:nvPr>
        </p:nvSpPr>
        <p:spPr/>
        <p:txBody>
          <a:bodyPr/>
          <a:lstStyle/>
          <a:p>
            <a:r>
              <a:rPr lang="en-US"/>
              <a:t>Sources: Tenaris</a:t>
            </a:r>
          </a:p>
        </p:txBody>
      </p:sp>
      <p:sp>
        <p:nvSpPr>
          <p:cNvPr id="5" name="Slide Number Placeholder 4">
            <a:extLst>
              <a:ext uri="{FF2B5EF4-FFF2-40B4-BE49-F238E27FC236}">
                <a16:creationId xmlns:a16="http://schemas.microsoft.com/office/drawing/2014/main" id="{BFFDCF10-F22D-B936-BAE0-5ADE139D7414}"/>
              </a:ext>
            </a:extLst>
          </p:cNvPr>
          <p:cNvSpPr>
            <a:spLocks noGrp="1"/>
          </p:cNvSpPr>
          <p:nvPr>
            <p:ph type="sldNum" sz="quarter" idx="12"/>
          </p:nvPr>
        </p:nvSpPr>
        <p:spPr/>
        <p:txBody>
          <a:bodyPr/>
          <a:lstStyle/>
          <a:p>
            <a:fld id="{7180A5C1-A5C9-4B91-9391-A63E454F36CF}" type="slidenum">
              <a:rPr lang="en-US" smtClean="0"/>
              <a:t>3</a:t>
            </a:fld>
            <a:endParaRPr lang="en-US"/>
          </a:p>
        </p:txBody>
      </p:sp>
      <p:pic>
        <p:nvPicPr>
          <p:cNvPr id="8" name="Content Placeholder 10" descr="Sparks flying from a machine&#10;&#10;AI-generated content may be incorrect.">
            <a:extLst>
              <a:ext uri="{FF2B5EF4-FFF2-40B4-BE49-F238E27FC236}">
                <a16:creationId xmlns:a16="http://schemas.microsoft.com/office/drawing/2014/main" id="{0A43316C-AAC3-4FEE-CA86-199D8E00FC5B}"/>
              </a:ext>
            </a:extLst>
          </p:cNvPr>
          <p:cNvPicPr>
            <a:picLocks noChangeAspect="1"/>
          </p:cNvPicPr>
          <p:nvPr/>
        </p:nvPicPr>
        <p:blipFill>
          <a:blip r:embed="rId4">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9" name="Rectangle 8">
            <a:extLst>
              <a:ext uri="{FF2B5EF4-FFF2-40B4-BE49-F238E27FC236}">
                <a16:creationId xmlns:a16="http://schemas.microsoft.com/office/drawing/2014/main" id="{6262EC56-674A-BE95-0CC0-6930BF3CD8BA}"/>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F13D1B-3A94-19F4-50F8-518A626AE4AF}"/>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BF0972-81EE-7BD1-A375-EEA76A3AC2AC}"/>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descr="A colorful stripes on a white background&#10;&#10;AI-generated content may be incorrect.">
            <a:extLst>
              <a:ext uri="{FF2B5EF4-FFF2-40B4-BE49-F238E27FC236}">
                <a16:creationId xmlns:a16="http://schemas.microsoft.com/office/drawing/2014/main" id="{934979FF-9FA5-2973-1A47-A7D47FA6D1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4" name="TextBox 13">
            <a:extLst>
              <a:ext uri="{FF2B5EF4-FFF2-40B4-BE49-F238E27FC236}">
                <a16:creationId xmlns:a16="http://schemas.microsoft.com/office/drawing/2014/main" id="{A31653CC-CBB5-3571-B326-824E1316AFE4}"/>
              </a:ext>
            </a:extLst>
          </p:cNvPr>
          <p:cNvSpPr txBox="1"/>
          <p:nvPr/>
        </p:nvSpPr>
        <p:spPr>
          <a:xfrm>
            <a:off x="367747" y="183194"/>
            <a:ext cx="5516217" cy="646331"/>
          </a:xfrm>
          <a:prstGeom prst="rect">
            <a:avLst/>
          </a:prstGeom>
          <a:noFill/>
        </p:spPr>
        <p:txBody>
          <a:bodyPr wrap="square" rtlCol="0">
            <a:spAutoFit/>
          </a:bodyPr>
          <a:lstStyle/>
          <a:p>
            <a:r>
              <a:rPr lang="en-US" sz="3600">
                <a:solidFill>
                  <a:schemeClr val="bg1"/>
                </a:solidFill>
                <a:cs typeface="Times New Roman" panose="02020603050405020304" pitchFamily="18" charset="0"/>
              </a:rPr>
              <a:t>Company Overview</a:t>
            </a:r>
          </a:p>
        </p:txBody>
      </p:sp>
      <p:sp>
        <p:nvSpPr>
          <p:cNvPr id="17" name="Rectangle 16">
            <a:extLst>
              <a:ext uri="{FF2B5EF4-FFF2-40B4-BE49-F238E27FC236}">
                <a16:creationId xmlns:a16="http://schemas.microsoft.com/office/drawing/2014/main" id="{31BC7615-D5E2-0F8C-7B32-E1CBEC32BA6B}"/>
              </a:ext>
            </a:extLst>
          </p:cNvPr>
          <p:cNvSpPr/>
          <p:nvPr/>
        </p:nvSpPr>
        <p:spPr>
          <a:xfrm>
            <a:off x="7153778" y="1194649"/>
            <a:ext cx="4544575" cy="4960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Management Team</a:t>
            </a:r>
          </a:p>
        </p:txBody>
      </p:sp>
      <p:sp>
        <p:nvSpPr>
          <p:cNvPr id="18" name="TextBox 17">
            <a:extLst>
              <a:ext uri="{FF2B5EF4-FFF2-40B4-BE49-F238E27FC236}">
                <a16:creationId xmlns:a16="http://schemas.microsoft.com/office/drawing/2014/main" id="{B83BE8C4-177C-B492-C4E2-FB98180495C7}"/>
              </a:ext>
            </a:extLst>
          </p:cNvPr>
          <p:cNvSpPr txBox="1"/>
          <p:nvPr/>
        </p:nvSpPr>
        <p:spPr>
          <a:xfrm>
            <a:off x="8806069" y="1872611"/>
            <a:ext cx="3250095" cy="2846933"/>
          </a:xfrm>
          <a:prstGeom prst="rect">
            <a:avLst/>
          </a:prstGeom>
          <a:noFill/>
        </p:spPr>
        <p:txBody>
          <a:bodyPr wrap="square" rtlCol="0">
            <a:spAutoFit/>
          </a:bodyPr>
          <a:lstStyle/>
          <a:p>
            <a:r>
              <a:rPr lang="en-US" sz="1600"/>
              <a:t>CEO: Paolo Rocco</a:t>
            </a:r>
          </a:p>
          <a:p>
            <a:r>
              <a:rPr lang="en-US" sz="900"/>
              <a:t>Mr. Rocca has been Tenaris's Chairman since 2002 and also serves as Chairman of Ternium, President of San Faustin, and a member of the World Steel Association's executive committee</a:t>
            </a:r>
          </a:p>
          <a:p>
            <a:endParaRPr lang="pt-BR" sz="1600"/>
          </a:p>
          <a:p>
            <a:r>
              <a:rPr lang="pt-BR" sz="1600"/>
              <a:t>CFO: Carlos Gomez </a:t>
            </a:r>
            <a:r>
              <a:rPr lang="pt-BR" sz="1600" err="1"/>
              <a:t>Alzaga</a:t>
            </a:r>
            <a:endParaRPr lang="pt-BR" sz="1600"/>
          </a:p>
          <a:p>
            <a:r>
              <a:rPr lang="en-US" sz="900"/>
              <a:t>Gómez </a:t>
            </a:r>
            <a:r>
              <a:rPr lang="en-US" sz="900" err="1"/>
              <a:t>Alzaga</a:t>
            </a:r>
            <a:r>
              <a:rPr lang="en-US" sz="900"/>
              <a:t> will become Tenaris's CFO on May 2, 2025, bringing 20+ years of finance experience, including Regional CFO roles and Economic and Financial Planning Director.</a:t>
            </a:r>
            <a:endParaRPr lang="pt-BR" sz="900"/>
          </a:p>
          <a:p>
            <a:endParaRPr lang="en-US" sz="1600" b="0" i="0" u="none" strike="noStrike">
              <a:solidFill>
                <a:srgbClr val="000000"/>
              </a:solidFill>
              <a:effectLst/>
              <a:latin typeface="Arial" panose="020B0604020202020204" pitchFamily="34" charset="0"/>
            </a:endParaRPr>
          </a:p>
          <a:p>
            <a:r>
              <a:rPr lang="en-US" sz="1600" b="0" i="0" u="none" strike="noStrike">
                <a:solidFill>
                  <a:srgbClr val="000000"/>
                </a:solidFill>
                <a:effectLst/>
                <a:latin typeface="Arial" panose="020B0604020202020204" pitchFamily="34" charset="0"/>
              </a:rPr>
              <a:t>COO: Gabriel </a:t>
            </a:r>
            <a:r>
              <a:rPr lang="en-US" sz="1600" b="0" i="0" u="none" strike="noStrike" err="1">
                <a:solidFill>
                  <a:srgbClr val="000000"/>
                </a:solidFill>
                <a:effectLst/>
                <a:latin typeface="Arial" panose="020B0604020202020204" pitchFamily="34" charset="0"/>
              </a:rPr>
              <a:t>Podskubka</a:t>
            </a:r>
            <a:endParaRPr lang="en-US" sz="1600" b="0" i="0" u="none" strike="noStrike">
              <a:solidFill>
                <a:srgbClr val="000000"/>
              </a:solidFill>
              <a:effectLst/>
              <a:latin typeface="Arial" panose="020B0604020202020204" pitchFamily="34" charset="0"/>
            </a:endParaRPr>
          </a:p>
          <a:p>
            <a:r>
              <a:rPr lang="en-US" sz="900"/>
              <a:t>Gabriel </a:t>
            </a:r>
            <a:r>
              <a:rPr lang="en-US" sz="900" err="1"/>
              <a:t>Podskubka</a:t>
            </a:r>
            <a:r>
              <a:rPr lang="en-US" sz="900"/>
              <a:t>, Tenaris's COO since April 2023, oversees global sales, marketing, supply chain, and production. An industrial engineer from Argentina, he joined Tenaris in 1995 and has held key leadership roles across regions.</a:t>
            </a:r>
            <a:endParaRPr lang="en-US" sz="900" b="1"/>
          </a:p>
        </p:txBody>
      </p:sp>
      <p:pic>
        <p:nvPicPr>
          <p:cNvPr id="20" name="Picture 19">
            <a:extLst>
              <a:ext uri="{FF2B5EF4-FFF2-40B4-BE49-F238E27FC236}">
                <a16:creationId xmlns:a16="http://schemas.microsoft.com/office/drawing/2014/main" id="{D1E922B2-3969-9166-3A27-13A461883EF1}"/>
              </a:ext>
            </a:extLst>
          </p:cNvPr>
          <p:cNvPicPr>
            <a:picLocks noChangeAspect="1"/>
          </p:cNvPicPr>
          <p:nvPr/>
        </p:nvPicPr>
        <p:blipFill>
          <a:blip r:embed="rId7"/>
          <a:stretch>
            <a:fillRect/>
          </a:stretch>
        </p:blipFill>
        <p:spPr>
          <a:xfrm>
            <a:off x="7231719" y="1878098"/>
            <a:ext cx="1559931" cy="824605"/>
          </a:xfrm>
          <a:prstGeom prst="rect">
            <a:avLst/>
          </a:prstGeom>
        </p:spPr>
      </p:pic>
      <p:pic>
        <p:nvPicPr>
          <p:cNvPr id="22" name="Picture 21">
            <a:extLst>
              <a:ext uri="{FF2B5EF4-FFF2-40B4-BE49-F238E27FC236}">
                <a16:creationId xmlns:a16="http://schemas.microsoft.com/office/drawing/2014/main" id="{E50FC77D-AD26-4197-D7FB-026CCAC1A251}"/>
              </a:ext>
            </a:extLst>
          </p:cNvPr>
          <p:cNvPicPr>
            <a:picLocks noChangeAspect="1"/>
          </p:cNvPicPr>
          <p:nvPr/>
        </p:nvPicPr>
        <p:blipFill>
          <a:blip r:embed="rId8"/>
          <a:stretch>
            <a:fillRect/>
          </a:stretch>
        </p:blipFill>
        <p:spPr>
          <a:xfrm>
            <a:off x="7231720" y="3784498"/>
            <a:ext cx="1559930" cy="824605"/>
          </a:xfrm>
          <a:prstGeom prst="rect">
            <a:avLst/>
          </a:prstGeom>
        </p:spPr>
      </p:pic>
      <p:pic>
        <p:nvPicPr>
          <p:cNvPr id="32" name="Picture 31" descr="A large warehouse with many metal pipes&#10;&#10;AI-generated content may be incorrect.">
            <a:extLst>
              <a:ext uri="{FF2B5EF4-FFF2-40B4-BE49-F238E27FC236}">
                <a16:creationId xmlns:a16="http://schemas.microsoft.com/office/drawing/2014/main" id="{9EA34F9A-BFAE-4897-AF47-DA6A6E147A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747" y="1209684"/>
            <a:ext cx="6530010" cy="496037"/>
          </a:xfrm>
          <a:prstGeom prst="rect">
            <a:avLst/>
          </a:prstGeom>
        </p:spPr>
      </p:pic>
      <p:sp>
        <p:nvSpPr>
          <p:cNvPr id="34" name="Rectangle 33">
            <a:extLst>
              <a:ext uri="{FF2B5EF4-FFF2-40B4-BE49-F238E27FC236}">
                <a16:creationId xmlns:a16="http://schemas.microsoft.com/office/drawing/2014/main" id="{57032B62-D2B9-B4DD-F82B-196B047CBF86}"/>
              </a:ext>
            </a:extLst>
          </p:cNvPr>
          <p:cNvSpPr/>
          <p:nvPr/>
        </p:nvSpPr>
        <p:spPr>
          <a:xfrm>
            <a:off x="367747" y="1194648"/>
            <a:ext cx="6530010" cy="5110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Sales Breakdown 2024</a:t>
            </a:r>
          </a:p>
        </p:txBody>
      </p:sp>
      <p:sp>
        <p:nvSpPr>
          <p:cNvPr id="35" name="Rectangle 34">
            <a:extLst>
              <a:ext uri="{FF2B5EF4-FFF2-40B4-BE49-F238E27FC236}">
                <a16:creationId xmlns:a16="http://schemas.microsoft.com/office/drawing/2014/main" id="{AEEB1E17-D99A-E1BE-6432-D872E367D78E}"/>
              </a:ext>
            </a:extLst>
          </p:cNvPr>
          <p:cNvSpPr/>
          <p:nvPr/>
        </p:nvSpPr>
        <p:spPr>
          <a:xfrm>
            <a:off x="367747" y="1782190"/>
            <a:ext cx="6530010" cy="5060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Tubes Sales volume (thousand metric tons) 2024</a:t>
            </a:r>
          </a:p>
        </p:txBody>
      </p:sp>
      <p:sp>
        <p:nvSpPr>
          <p:cNvPr id="36" name="Rectangle 35">
            <a:extLst>
              <a:ext uri="{FF2B5EF4-FFF2-40B4-BE49-F238E27FC236}">
                <a16:creationId xmlns:a16="http://schemas.microsoft.com/office/drawing/2014/main" id="{6D21F49B-521C-78FA-13A5-086B2CD5DA66}"/>
              </a:ext>
            </a:extLst>
          </p:cNvPr>
          <p:cNvSpPr/>
          <p:nvPr/>
        </p:nvSpPr>
        <p:spPr>
          <a:xfrm>
            <a:off x="367747" y="2335696"/>
            <a:ext cx="2146853" cy="874643"/>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Seamless</a:t>
            </a:r>
          </a:p>
        </p:txBody>
      </p:sp>
      <p:sp>
        <p:nvSpPr>
          <p:cNvPr id="37" name="Rectangle 36">
            <a:extLst>
              <a:ext uri="{FF2B5EF4-FFF2-40B4-BE49-F238E27FC236}">
                <a16:creationId xmlns:a16="http://schemas.microsoft.com/office/drawing/2014/main" id="{E455C4C3-57C3-C46A-123E-9EC5C90D9025}"/>
              </a:ext>
            </a:extLst>
          </p:cNvPr>
          <p:cNvSpPr/>
          <p:nvPr/>
        </p:nvSpPr>
        <p:spPr>
          <a:xfrm>
            <a:off x="2559326" y="2330024"/>
            <a:ext cx="2146852" cy="874643"/>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Welded</a:t>
            </a:r>
          </a:p>
        </p:txBody>
      </p:sp>
      <p:sp>
        <p:nvSpPr>
          <p:cNvPr id="39" name="Rectangle 38">
            <a:extLst>
              <a:ext uri="{FF2B5EF4-FFF2-40B4-BE49-F238E27FC236}">
                <a16:creationId xmlns:a16="http://schemas.microsoft.com/office/drawing/2014/main" id="{61046FE5-D6DD-6315-6510-50A8129C173C}"/>
              </a:ext>
            </a:extLst>
          </p:cNvPr>
          <p:cNvSpPr/>
          <p:nvPr/>
        </p:nvSpPr>
        <p:spPr>
          <a:xfrm>
            <a:off x="367746" y="3246437"/>
            <a:ext cx="2146853" cy="3651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Volume</a:t>
            </a:r>
          </a:p>
        </p:txBody>
      </p:sp>
      <p:sp>
        <p:nvSpPr>
          <p:cNvPr id="40" name="Rectangle 39">
            <a:extLst>
              <a:ext uri="{FF2B5EF4-FFF2-40B4-BE49-F238E27FC236}">
                <a16:creationId xmlns:a16="http://schemas.microsoft.com/office/drawing/2014/main" id="{4EE857CD-4D56-DA3C-9F68-2C315CD6F11B}"/>
              </a:ext>
            </a:extLst>
          </p:cNvPr>
          <p:cNvSpPr/>
          <p:nvPr/>
        </p:nvSpPr>
        <p:spPr>
          <a:xfrm>
            <a:off x="2559324" y="3246437"/>
            <a:ext cx="2146853" cy="3651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Volume</a:t>
            </a:r>
          </a:p>
        </p:txBody>
      </p:sp>
      <p:sp>
        <p:nvSpPr>
          <p:cNvPr id="42" name="Rectangle 41">
            <a:extLst>
              <a:ext uri="{FF2B5EF4-FFF2-40B4-BE49-F238E27FC236}">
                <a16:creationId xmlns:a16="http://schemas.microsoft.com/office/drawing/2014/main" id="{5958CD87-A0AE-D314-1488-4A386F8A01D5}"/>
              </a:ext>
            </a:extLst>
          </p:cNvPr>
          <p:cNvSpPr/>
          <p:nvPr/>
        </p:nvSpPr>
        <p:spPr>
          <a:xfrm>
            <a:off x="367745" y="3647661"/>
            <a:ext cx="2146853" cy="874643"/>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3,077</a:t>
            </a:r>
          </a:p>
        </p:txBody>
      </p:sp>
      <p:sp>
        <p:nvSpPr>
          <p:cNvPr id="43" name="Rectangle 42">
            <a:extLst>
              <a:ext uri="{FF2B5EF4-FFF2-40B4-BE49-F238E27FC236}">
                <a16:creationId xmlns:a16="http://schemas.microsoft.com/office/drawing/2014/main" id="{EF1A1B72-E473-A735-DC25-637230FA71D5}"/>
              </a:ext>
            </a:extLst>
          </p:cNvPr>
          <p:cNvSpPr/>
          <p:nvPr/>
        </p:nvSpPr>
        <p:spPr>
          <a:xfrm>
            <a:off x="2559324" y="3637721"/>
            <a:ext cx="2146853" cy="874643"/>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852</a:t>
            </a:r>
          </a:p>
        </p:txBody>
      </p:sp>
      <p:sp>
        <p:nvSpPr>
          <p:cNvPr id="45" name="Rectangle 44">
            <a:extLst>
              <a:ext uri="{FF2B5EF4-FFF2-40B4-BE49-F238E27FC236}">
                <a16:creationId xmlns:a16="http://schemas.microsoft.com/office/drawing/2014/main" id="{716DC410-D027-52D2-023E-F6846A383FFA}"/>
              </a:ext>
            </a:extLst>
          </p:cNvPr>
          <p:cNvSpPr/>
          <p:nvPr/>
        </p:nvSpPr>
        <p:spPr>
          <a:xfrm>
            <a:off x="367745" y="4657552"/>
            <a:ext cx="2276040" cy="7582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Competitors</a:t>
            </a:r>
          </a:p>
        </p:txBody>
      </p:sp>
      <p:sp>
        <p:nvSpPr>
          <p:cNvPr id="46" name="Rectangle 45">
            <a:extLst>
              <a:ext uri="{FF2B5EF4-FFF2-40B4-BE49-F238E27FC236}">
                <a16:creationId xmlns:a16="http://schemas.microsoft.com/office/drawing/2014/main" id="{51C35338-FFC3-97C1-E7C1-7C014383701D}"/>
              </a:ext>
            </a:extLst>
          </p:cNvPr>
          <p:cNvSpPr/>
          <p:nvPr/>
        </p:nvSpPr>
        <p:spPr>
          <a:xfrm>
            <a:off x="367745" y="5496339"/>
            <a:ext cx="907774"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Market</a:t>
            </a:r>
          </a:p>
          <a:p>
            <a:pPr algn="ctr"/>
            <a:r>
              <a:rPr lang="en-US"/>
              <a:t>Cap</a:t>
            </a:r>
          </a:p>
        </p:txBody>
      </p:sp>
      <p:sp>
        <p:nvSpPr>
          <p:cNvPr id="47" name="Rectangle 46">
            <a:extLst>
              <a:ext uri="{FF2B5EF4-FFF2-40B4-BE49-F238E27FC236}">
                <a16:creationId xmlns:a16="http://schemas.microsoft.com/office/drawing/2014/main" id="{A7C9D271-F1B5-6C85-D175-29175682124F}"/>
              </a:ext>
            </a:extLst>
          </p:cNvPr>
          <p:cNvSpPr/>
          <p:nvPr/>
        </p:nvSpPr>
        <p:spPr>
          <a:xfrm>
            <a:off x="1351694" y="5492285"/>
            <a:ext cx="1292091"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EV/EBITDA</a:t>
            </a:r>
          </a:p>
        </p:txBody>
      </p:sp>
      <p:sp>
        <p:nvSpPr>
          <p:cNvPr id="48" name="Rectangle 47">
            <a:extLst>
              <a:ext uri="{FF2B5EF4-FFF2-40B4-BE49-F238E27FC236}">
                <a16:creationId xmlns:a16="http://schemas.microsoft.com/office/drawing/2014/main" id="{08AB1233-A5B2-20D5-56EE-596A47BA2890}"/>
              </a:ext>
            </a:extLst>
          </p:cNvPr>
          <p:cNvSpPr/>
          <p:nvPr/>
        </p:nvSpPr>
        <p:spPr>
          <a:xfrm>
            <a:off x="2745766" y="5492284"/>
            <a:ext cx="1104699"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21.76B</a:t>
            </a:r>
          </a:p>
        </p:txBody>
      </p:sp>
      <p:sp>
        <p:nvSpPr>
          <p:cNvPr id="54" name="Rectangle 53">
            <a:extLst>
              <a:ext uri="{FF2B5EF4-FFF2-40B4-BE49-F238E27FC236}">
                <a16:creationId xmlns:a16="http://schemas.microsoft.com/office/drawing/2014/main" id="{B6096399-65F6-A7FB-026B-CFF79CFE4E81}"/>
              </a:ext>
            </a:extLst>
          </p:cNvPr>
          <p:cNvSpPr/>
          <p:nvPr/>
        </p:nvSpPr>
        <p:spPr>
          <a:xfrm>
            <a:off x="3898898" y="5496493"/>
            <a:ext cx="907775"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5.83x</a:t>
            </a:r>
          </a:p>
        </p:txBody>
      </p:sp>
      <p:sp>
        <p:nvSpPr>
          <p:cNvPr id="55" name="Rectangle 54">
            <a:extLst>
              <a:ext uri="{FF2B5EF4-FFF2-40B4-BE49-F238E27FC236}">
                <a16:creationId xmlns:a16="http://schemas.microsoft.com/office/drawing/2014/main" id="{2ACCC2AD-5F1B-72A6-461C-8900CDF9813E}"/>
              </a:ext>
            </a:extLst>
          </p:cNvPr>
          <p:cNvSpPr/>
          <p:nvPr/>
        </p:nvSpPr>
        <p:spPr>
          <a:xfrm>
            <a:off x="6195937" y="5528539"/>
            <a:ext cx="907775"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7.84x</a:t>
            </a:r>
          </a:p>
        </p:txBody>
      </p:sp>
      <p:sp>
        <p:nvSpPr>
          <p:cNvPr id="56" name="Rectangle 55">
            <a:extLst>
              <a:ext uri="{FF2B5EF4-FFF2-40B4-BE49-F238E27FC236}">
                <a16:creationId xmlns:a16="http://schemas.microsoft.com/office/drawing/2014/main" id="{A4EA7E24-E0B6-7629-3F9B-B424FC667A3F}"/>
              </a:ext>
            </a:extLst>
          </p:cNvPr>
          <p:cNvSpPr/>
          <p:nvPr/>
        </p:nvSpPr>
        <p:spPr>
          <a:xfrm>
            <a:off x="5012965" y="5512565"/>
            <a:ext cx="1104699"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55.89B</a:t>
            </a:r>
          </a:p>
        </p:txBody>
      </p:sp>
      <p:sp>
        <p:nvSpPr>
          <p:cNvPr id="57" name="Rectangle 56">
            <a:extLst>
              <a:ext uri="{FF2B5EF4-FFF2-40B4-BE49-F238E27FC236}">
                <a16:creationId xmlns:a16="http://schemas.microsoft.com/office/drawing/2014/main" id="{67ECD8EB-50EB-13D8-545F-AE49CC125A49}"/>
              </a:ext>
            </a:extLst>
          </p:cNvPr>
          <p:cNvSpPr/>
          <p:nvPr/>
        </p:nvSpPr>
        <p:spPr>
          <a:xfrm>
            <a:off x="8538459" y="5532258"/>
            <a:ext cx="907775"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9.80X</a:t>
            </a:r>
          </a:p>
        </p:txBody>
      </p:sp>
      <p:sp>
        <p:nvSpPr>
          <p:cNvPr id="58" name="Rectangle 57">
            <a:extLst>
              <a:ext uri="{FF2B5EF4-FFF2-40B4-BE49-F238E27FC236}">
                <a16:creationId xmlns:a16="http://schemas.microsoft.com/office/drawing/2014/main" id="{9394D142-E67B-A3FB-2CDB-6E316E1CACAA}"/>
              </a:ext>
            </a:extLst>
          </p:cNvPr>
          <p:cNvSpPr/>
          <p:nvPr/>
        </p:nvSpPr>
        <p:spPr>
          <a:xfrm>
            <a:off x="7377412" y="5529730"/>
            <a:ext cx="1093299"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42.42B</a:t>
            </a:r>
          </a:p>
        </p:txBody>
      </p:sp>
      <p:sp>
        <p:nvSpPr>
          <p:cNvPr id="59" name="Rectangle 58">
            <a:extLst>
              <a:ext uri="{FF2B5EF4-FFF2-40B4-BE49-F238E27FC236}">
                <a16:creationId xmlns:a16="http://schemas.microsoft.com/office/drawing/2014/main" id="{707F4EC3-B269-B8A0-0476-02BBF12412AA}"/>
              </a:ext>
            </a:extLst>
          </p:cNvPr>
          <p:cNvSpPr/>
          <p:nvPr/>
        </p:nvSpPr>
        <p:spPr>
          <a:xfrm>
            <a:off x="9627334" y="5543636"/>
            <a:ext cx="1093299"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US"/>
              <a:t>4.07B</a:t>
            </a:r>
          </a:p>
        </p:txBody>
      </p:sp>
      <p:sp>
        <p:nvSpPr>
          <p:cNvPr id="60" name="Rectangle 59">
            <a:extLst>
              <a:ext uri="{FF2B5EF4-FFF2-40B4-BE49-F238E27FC236}">
                <a16:creationId xmlns:a16="http://schemas.microsoft.com/office/drawing/2014/main" id="{4764A81C-1BDB-A2C1-374F-72BCF8A8CC5D}"/>
              </a:ext>
            </a:extLst>
          </p:cNvPr>
          <p:cNvSpPr/>
          <p:nvPr/>
        </p:nvSpPr>
        <p:spPr>
          <a:xfrm>
            <a:off x="10790578" y="5528539"/>
            <a:ext cx="907775" cy="860011"/>
          </a:xfrm>
          <a:prstGeom prst="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US"/>
              <a:t>4.63x</a:t>
            </a:r>
          </a:p>
        </p:txBody>
      </p:sp>
      <p:pic>
        <p:nvPicPr>
          <p:cNvPr id="3" name="Picture 2" descr="A black background with red text&#10;&#10;AI-generated content may be incorrect.">
            <a:extLst>
              <a:ext uri="{FF2B5EF4-FFF2-40B4-BE49-F238E27FC236}">
                <a16:creationId xmlns:a16="http://schemas.microsoft.com/office/drawing/2014/main" id="{B15CEB3D-AB25-CEED-440D-D838DA31F0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3330" y="4239803"/>
            <a:ext cx="2374951" cy="1593762"/>
          </a:xfrm>
          <a:prstGeom prst="rect">
            <a:avLst/>
          </a:prstGeom>
        </p:spPr>
      </p:pic>
      <p:pic>
        <p:nvPicPr>
          <p:cNvPr id="7" name="Picture 6" descr="A blue and white logo&#10;&#10;AI-generated content may be incorrect.">
            <a:extLst>
              <a:ext uri="{FF2B5EF4-FFF2-40B4-BE49-F238E27FC236}">
                <a16:creationId xmlns:a16="http://schemas.microsoft.com/office/drawing/2014/main" id="{3019D637-51AA-3DBE-4FAD-FB6027C3BF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0972" y="4840967"/>
            <a:ext cx="2090747" cy="454974"/>
          </a:xfrm>
          <a:prstGeom prst="rect">
            <a:avLst/>
          </a:prstGeom>
        </p:spPr>
      </p:pic>
      <p:sp>
        <p:nvSpPr>
          <p:cNvPr id="6" name="Rectangle 5">
            <a:extLst>
              <a:ext uri="{FF2B5EF4-FFF2-40B4-BE49-F238E27FC236}">
                <a16:creationId xmlns:a16="http://schemas.microsoft.com/office/drawing/2014/main" id="{0302D98F-B714-18FF-B4F4-297884BD89C4}"/>
              </a:ext>
            </a:extLst>
          </p:cNvPr>
          <p:cNvSpPr/>
          <p:nvPr/>
        </p:nvSpPr>
        <p:spPr>
          <a:xfrm>
            <a:off x="4765323" y="2321064"/>
            <a:ext cx="2146852" cy="874643"/>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chemeClr val="tx1"/>
                </a:solidFill>
              </a:rPr>
              <a:t>Total</a:t>
            </a:r>
          </a:p>
        </p:txBody>
      </p:sp>
      <p:sp>
        <p:nvSpPr>
          <p:cNvPr id="21" name="Rectangle 20">
            <a:extLst>
              <a:ext uri="{FF2B5EF4-FFF2-40B4-BE49-F238E27FC236}">
                <a16:creationId xmlns:a16="http://schemas.microsoft.com/office/drawing/2014/main" id="{C4A06DB8-C09B-64F2-FA71-1B8C4E1692FE}"/>
              </a:ext>
            </a:extLst>
          </p:cNvPr>
          <p:cNvSpPr/>
          <p:nvPr/>
        </p:nvSpPr>
        <p:spPr>
          <a:xfrm>
            <a:off x="4759420" y="3238436"/>
            <a:ext cx="2146853" cy="3651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Volume</a:t>
            </a:r>
          </a:p>
        </p:txBody>
      </p:sp>
      <p:sp>
        <p:nvSpPr>
          <p:cNvPr id="23" name="Rectangle 22">
            <a:extLst>
              <a:ext uri="{FF2B5EF4-FFF2-40B4-BE49-F238E27FC236}">
                <a16:creationId xmlns:a16="http://schemas.microsoft.com/office/drawing/2014/main" id="{2C015E9E-3B51-9657-F654-9EA11FC47B4E}"/>
              </a:ext>
            </a:extLst>
          </p:cNvPr>
          <p:cNvSpPr/>
          <p:nvPr/>
        </p:nvSpPr>
        <p:spPr>
          <a:xfrm>
            <a:off x="4759419" y="3640947"/>
            <a:ext cx="2146853" cy="874643"/>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3,928</a:t>
            </a:r>
          </a:p>
        </p:txBody>
      </p:sp>
      <p:pic>
        <p:nvPicPr>
          <p:cNvPr id="29" name="Picture 28">
            <a:extLst>
              <a:ext uri="{FF2B5EF4-FFF2-40B4-BE49-F238E27FC236}">
                <a16:creationId xmlns:a16="http://schemas.microsoft.com/office/drawing/2014/main" id="{18C7F2E1-6BE4-5150-2A12-F14BB78CB8C5}"/>
              </a:ext>
            </a:extLst>
          </p:cNvPr>
          <p:cNvPicPr>
            <a:picLocks noChangeAspect="1"/>
          </p:cNvPicPr>
          <p:nvPr/>
        </p:nvPicPr>
        <p:blipFill>
          <a:blip r:embed="rId12"/>
          <a:stretch>
            <a:fillRect/>
          </a:stretch>
        </p:blipFill>
        <p:spPr>
          <a:xfrm>
            <a:off x="7208107" y="2863871"/>
            <a:ext cx="1612379" cy="824606"/>
          </a:xfrm>
          <a:prstGeom prst="rect">
            <a:avLst/>
          </a:prstGeom>
        </p:spPr>
      </p:pic>
      <p:pic>
        <p:nvPicPr>
          <p:cNvPr id="13" name="Picture 12" descr="Vallourec SA (VK.PA) latest stock news and headlines – Yahoo Finance">
            <a:extLst>
              <a:ext uri="{FF2B5EF4-FFF2-40B4-BE49-F238E27FC236}">
                <a16:creationId xmlns:a16="http://schemas.microsoft.com/office/drawing/2014/main" id="{500423D9-C4F4-CA4E-3A6F-CD2A56A7C7A3}"/>
              </a:ext>
            </a:extLst>
          </p:cNvPr>
          <p:cNvPicPr>
            <a:picLocks noChangeAspect="1"/>
          </p:cNvPicPr>
          <p:nvPr/>
        </p:nvPicPr>
        <p:blipFill>
          <a:blip r:embed="rId13"/>
          <a:srcRect l="237" t="32094" r="3333" b="32098"/>
          <a:stretch/>
        </p:blipFill>
        <p:spPr>
          <a:xfrm>
            <a:off x="9643341" y="4716040"/>
            <a:ext cx="2079514" cy="769485"/>
          </a:xfrm>
          <a:prstGeom prst="rect">
            <a:avLst/>
          </a:prstGeom>
        </p:spPr>
      </p:pic>
      <p:pic>
        <p:nvPicPr>
          <p:cNvPr id="19" name="Picture 18" descr="Glenfarne Energy Transition's Texas LNG Selects Baker Hughes Gas Technology  | Glenfarne Group">
            <a:extLst>
              <a:ext uri="{FF2B5EF4-FFF2-40B4-BE49-F238E27FC236}">
                <a16:creationId xmlns:a16="http://schemas.microsoft.com/office/drawing/2014/main" id="{5242BD93-14FE-F05E-6BF9-798270188F8C}"/>
              </a:ext>
            </a:extLst>
          </p:cNvPr>
          <p:cNvPicPr>
            <a:picLocks noChangeAspect="1"/>
          </p:cNvPicPr>
          <p:nvPr/>
        </p:nvPicPr>
        <p:blipFill>
          <a:blip r:embed="rId14"/>
          <a:stretch>
            <a:fillRect/>
          </a:stretch>
        </p:blipFill>
        <p:spPr>
          <a:xfrm>
            <a:off x="7367855" y="4358559"/>
            <a:ext cx="2139351" cy="1369444"/>
          </a:xfrm>
          <a:prstGeom prst="rect">
            <a:avLst/>
          </a:prstGeom>
        </p:spPr>
      </p:pic>
    </p:spTree>
    <p:extLst>
      <p:ext uri="{BB962C8B-B14F-4D97-AF65-F5344CB8AC3E}">
        <p14:creationId xmlns:p14="http://schemas.microsoft.com/office/powerpoint/2010/main" val="402071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325B-0076-AD26-522B-9F81EBFD0436}"/>
            </a:ext>
          </a:extLst>
        </p:cNvPr>
        <p:cNvGrpSpPr/>
        <p:nvPr/>
      </p:nvGrpSpPr>
      <p:grpSpPr>
        <a:xfrm>
          <a:off x="0" y="0"/>
          <a:ext cx="0" cy="0"/>
          <a:chOff x="0" y="0"/>
          <a:chExt cx="0" cy="0"/>
        </a:xfrm>
      </p:grpSpPr>
      <p:pic>
        <p:nvPicPr>
          <p:cNvPr id="8" name="Content Placeholder 10" descr="Sparks flying from a machine&#10;&#10;AI-generated content may be incorrect.">
            <a:extLst>
              <a:ext uri="{FF2B5EF4-FFF2-40B4-BE49-F238E27FC236}">
                <a16:creationId xmlns:a16="http://schemas.microsoft.com/office/drawing/2014/main" id="{C4BAFFA4-2B31-28BA-AC4F-73E4DE2F1E03}"/>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9" name="Rectangle 8">
            <a:extLst>
              <a:ext uri="{FF2B5EF4-FFF2-40B4-BE49-F238E27FC236}">
                <a16:creationId xmlns:a16="http://schemas.microsoft.com/office/drawing/2014/main" id="{7AB940A2-F82A-DB9E-A6E1-BBB548B9915A}"/>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E32D25-3148-E5F1-32AC-8A5D99150FC5}"/>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D19BF7-837A-7EBD-C01D-0A09B418D1C8}"/>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descr="A colorful stripes on a white background&#10;&#10;AI-generated content may be incorrect.">
            <a:extLst>
              <a:ext uri="{FF2B5EF4-FFF2-40B4-BE49-F238E27FC236}">
                <a16:creationId xmlns:a16="http://schemas.microsoft.com/office/drawing/2014/main" id="{89FF2FE9-8330-0FC6-F10B-FCC214E7A1C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4" name="TextBox 13">
            <a:extLst>
              <a:ext uri="{FF2B5EF4-FFF2-40B4-BE49-F238E27FC236}">
                <a16:creationId xmlns:a16="http://schemas.microsoft.com/office/drawing/2014/main" id="{859FB472-04C6-189F-3AA6-DB4EBCB2FFA9}"/>
              </a:ext>
            </a:extLst>
          </p:cNvPr>
          <p:cNvSpPr txBox="1"/>
          <p:nvPr/>
        </p:nvSpPr>
        <p:spPr>
          <a:xfrm>
            <a:off x="367747" y="183194"/>
            <a:ext cx="5516217" cy="646331"/>
          </a:xfrm>
          <a:prstGeom prst="rect">
            <a:avLst/>
          </a:prstGeom>
          <a:noFill/>
        </p:spPr>
        <p:txBody>
          <a:bodyPr wrap="square" rtlCol="0">
            <a:spAutoFit/>
          </a:bodyPr>
          <a:lstStyle/>
          <a:p>
            <a:r>
              <a:rPr lang="en-US" sz="3600">
                <a:solidFill>
                  <a:schemeClr val="bg1"/>
                </a:solidFill>
                <a:cs typeface="Times New Roman" panose="02020603050405020304" pitchFamily="18" charset="0"/>
              </a:rPr>
              <a:t>Competition</a:t>
            </a:r>
          </a:p>
        </p:txBody>
      </p:sp>
      <p:sp>
        <p:nvSpPr>
          <p:cNvPr id="4" name="TextBox 3">
            <a:extLst>
              <a:ext uri="{FF2B5EF4-FFF2-40B4-BE49-F238E27FC236}">
                <a16:creationId xmlns:a16="http://schemas.microsoft.com/office/drawing/2014/main" id="{DDE28A71-6EB4-DCD6-2C0D-A30287488335}"/>
              </a:ext>
            </a:extLst>
          </p:cNvPr>
          <p:cNvSpPr txBox="1"/>
          <p:nvPr/>
        </p:nvSpPr>
        <p:spPr>
          <a:xfrm>
            <a:off x="358366" y="3439773"/>
            <a:ext cx="1156003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Best Profitability:</a:t>
            </a:r>
            <a:r>
              <a:rPr lang="en-US">
                <a:ea typeface="+mn-lt"/>
                <a:cs typeface="+mn-lt"/>
              </a:rPr>
              <a:t> Highest </a:t>
            </a:r>
            <a:r>
              <a:rPr lang="en-US" b="1">
                <a:ea typeface="+mn-lt"/>
                <a:cs typeface="+mn-lt"/>
              </a:rPr>
              <a:t>gross margin (36.35%)</a:t>
            </a:r>
            <a:r>
              <a:rPr lang="en-US">
                <a:ea typeface="+mn-lt"/>
                <a:cs typeface="+mn-lt"/>
              </a:rPr>
              <a:t> and </a:t>
            </a:r>
            <a:r>
              <a:rPr lang="en-US" b="1">
                <a:ea typeface="+mn-lt"/>
                <a:cs typeface="+mn-lt"/>
              </a:rPr>
              <a:t>profit margin (20.23%)</a:t>
            </a:r>
            <a:r>
              <a:rPr lang="en-US">
                <a:ea typeface="+mn-lt"/>
                <a:cs typeface="+mn-lt"/>
              </a:rPr>
              <a:t>, ensuring strong earnings power.</a:t>
            </a:r>
          </a:p>
          <a:p>
            <a:pPr marL="285750" indent="-285750">
              <a:buFont typeface="Arial"/>
              <a:buChar char="•"/>
            </a:pPr>
            <a:r>
              <a:rPr lang="en-US" b="1">
                <a:ea typeface="+mn-lt"/>
                <a:cs typeface="+mn-lt"/>
              </a:rPr>
              <a:t>Strong Financials:</a:t>
            </a:r>
            <a:r>
              <a:rPr lang="en-US">
                <a:ea typeface="+mn-lt"/>
                <a:cs typeface="+mn-lt"/>
              </a:rPr>
              <a:t> High </a:t>
            </a:r>
            <a:r>
              <a:rPr lang="en-US" b="1">
                <a:ea typeface="+mn-lt"/>
                <a:cs typeface="+mn-lt"/>
              </a:rPr>
              <a:t>Return on Assets (9.81%)</a:t>
            </a:r>
            <a:r>
              <a:rPr lang="en-US">
                <a:ea typeface="+mn-lt"/>
                <a:cs typeface="+mn-lt"/>
              </a:rPr>
              <a:t> and competitive </a:t>
            </a:r>
          </a:p>
          <a:p>
            <a:pPr marL="285750" indent="-285750">
              <a:buFont typeface="Arial"/>
              <a:buChar char="•"/>
            </a:pPr>
            <a:r>
              <a:rPr lang="en-US" b="1">
                <a:ea typeface="+mn-lt"/>
                <a:cs typeface="+mn-lt"/>
              </a:rPr>
              <a:t>Return on Capital (10.94%)</a:t>
            </a:r>
            <a:r>
              <a:rPr lang="en-US">
                <a:ea typeface="+mn-lt"/>
                <a:cs typeface="+mn-lt"/>
              </a:rPr>
              <a:t>, showing efficient capital use, only metric where it doesn't come first</a:t>
            </a:r>
            <a:endParaRPr lang="en-US"/>
          </a:p>
          <a:p>
            <a:pPr marL="285750" indent="-285750">
              <a:buFont typeface="Arial"/>
              <a:buChar char="•"/>
            </a:pPr>
            <a:r>
              <a:rPr lang="en-US" b="1">
                <a:ea typeface="+mn-lt"/>
                <a:cs typeface="+mn-lt"/>
              </a:rPr>
              <a:t>Outstanding Dividend Growth:</a:t>
            </a:r>
            <a:r>
              <a:rPr lang="en-US">
                <a:ea typeface="+mn-lt"/>
                <a:cs typeface="+mn-lt"/>
              </a:rPr>
              <a:t> </a:t>
            </a:r>
            <a:r>
              <a:rPr lang="en-US" b="1">
                <a:ea typeface="+mn-lt"/>
                <a:cs typeface="+mn-lt"/>
              </a:rPr>
              <a:t>42.54% CAGR</a:t>
            </a:r>
            <a:r>
              <a:rPr lang="en-US">
                <a:ea typeface="+mn-lt"/>
                <a:cs typeface="+mn-lt"/>
              </a:rPr>
              <a:t> since 2020, outpacing competitors.</a:t>
            </a:r>
          </a:p>
          <a:p>
            <a:pPr marL="285750" indent="-285750">
              <a:buFont typeface="Arial"/>
              <a:buChar char="•"/>
            </a:pPr>
            <a:r>
              <a:rPr lang="en-US" b="1">
                <a:ea typeface="+mn-lt"/>
                <a:cs typeface="+mn-lt"/>
              </a:rPr>
              <a:t>Solid Stock Performance:</a:t>
            </a:r>
            <a:r>
              <a:rPr lang="en-US">
                <a:ea typeface="+mn-lt"/>
                <a:cs typeface="+mn-lt"/>
              </a:rPr>
              <a:t> </a:t>
            </a:r>
            <a:r>
              <a:rPr lang="en-US" b="1">
                <a:ea typeface="+mn-lt"/>
                <a:cs typeface="+mn-lt"/>
              </a:rPr>
              <a:t>224.47% price growth in 5 years</a:t>
            </a:r>
            <a:r>
              <a:rPr lang="en-US">
                <a:ea typeface="+mn-lt"/>
                <a:cs typeface="+mn-lt"/>
              </a:rPr>
              <a:t>, making it one of the best-performing stocks in the sector.</a:t>
            </a:r>
            <a:endParaRPr lang="en-US"/>
          </a:p>
        </p:txBody>
      </p:sp>
      <p:pic>
        <p:nvPicPr>
          <p:cNvPr id="2" name="Picture 1" descr="A table with numbers and a number of percentages&#10;&#10;AI-generated content may be incorrect.">
            <a:extLst>
              <a:ext uri="{FF2B5EF4-FFF2-40B4-BE49-F238E27FC236}">
                <a16:creationId xmlns:a16="http://schemas.microsoft.com/office/drawing/2014/main" id="{DAB83A96-EA02-D872-19D4-ADDAA0B403DB}"/>
              </a:ext>
            </a:extLst>
          </p:cNvPr>
          <p:cNvPicPr>
            <a:picLocks noChangeAspect="1"/>
          </p:cNvPicPr>
          <p:nvPr/>
        </p:nvPicPr>
        <p:blipFill>
          <a:blip r:embed="rId6"/>
          <a:stretch>
            <a:fillRect/>
          </a:stretch>
        </p:blipFill>
        <p:spPr>
          <a:xfrm>
            <a:off x="500303" y="1346289"/>
            <a:ext cx="11183697" cy="1763970"/>
          </a:xfrm>
          <a:prstGeom prst="rect">
            <a:avLst/>
          </a:prstGeom>
        </p:spPr>
      </p:pic>
    </p:spTree>
    <p:extLst>
      <p:ext uri="{BB962C8B-B14F-4D97-AF65-F5344CB8AC3E}">
        <p14:creationId xmlns:p14="http://schemas.microsoft.com/office/powerpoint/2010/main" val="80296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922CDD-4F41-A1D8-F891-3343BF674E07}"/>
              </a:ext>
            </a:extLst>
          </p:cNvPr>
          <p:cNvSpPr>
            <a:spLocks noGrp="1"/>
          </p:cNvSpPr>
          <p:nvPr>
            <p:ph type="ftr" sz="quarter" idx="11"/>
          </p:nvPr>
        </p:nvSpPr>
        <p:spPr>
          <a:xfrm>
            <a:off x="2912165" y="6356350"/>
            <a:ext cx="6345583" cy="365125"/>
          </a:xfrm>
        </p:spPr>
        <p:txBody>
          <a:bodyPr/>
          <a:lstStyle/>
          <a:p>
            <a:r>
              <a:rPr lang="en-US">
                <a:solidFill>
                  <a:schemeClr val="bg1"/>
                </a:solidFill>
                <a:cs typeface="Arial" panose="020B0604020202020204" pitchFamily="34" charset="0"/>
                <a:hlinkClick r:id="rId3"/>
              </a:rPr>
              <a:t>Sources: Goldman Sachs</a:t>
            </a:r>
            <a:r>
              <a:rPr lang="en-US">
                <a:solidFill>
                  <a:schemeClr val="tx1"/>
                </a:solidFill>
                <a:cs typeface="Arial" panose="020B0604020202020204" pitchFamily="34" charset="0"/>
              </a:rPr>
              <a:t>; *As of 2/3/2025</a:t>
            </a:r>
            <a:endParaRPr lang="en-US"/>
          </a:p>
        </p:txBody>
      </p:sp>
      <p:sp>
        <p:nvSpPr>
          <p:cNvPr id="5" name="Slide Number Placeholder 4">
            <a:extLst>
              <a:ext uri="{FF2B5EF4-FFF2-40B4-BE49-F238E27FC236}">
                <a16:creationId xmlns:a16="http://schemas.microsoft.com/office/drawing/2014/main" id="{792914AB-8D53-5391-7114-5ADDF12F8FD8}"/>
              </a:ext>
            </a:extLst>
          </p:cNvPr>
          <p:cNvSpPr>
            <a:spLocks noGrp="1"/>
          </p:cNvSpPr>
          <p:nvPr>
            <p:ph type="sldNum" sz="quarter" idx="12"/>
          </p:nvPr>
        </p:nvSpPr>
        <p:spPr/>
        <p:txBody>
          <a:bodyPr/>
          <a:lstStyle/>
          <a:p>
            <a:fld id="{7180A5C1-A5C9-4B91-9391-A63E454F36CF}" type="slidenum">
              <a:rPr lang="en-US" smtClean="0"/>
              <a:t>5</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D80B8C93-E8F5-C34B-91AC-F62D19A61769}"/>
              </a:ext>
            </a:extLst>
          </p:cNvPr>
          <p:cNvPicPr>
            <a:picLocks noChangeAspect="1"/>
          </p:cNvPicPr>
          <p:nvPr/>
        </p:nvPicPr>
        <p:blipFill>
          <a:blip r:embed="rId4">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F8798BC9-AA3B-1E04-E9DF-070D96594C96}"/>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9DC87D-BC40-37F1-250B-07CB074CE352}"/>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003D06-7469-5DEA-D19A-2E64202DE5A3}"/>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5578F8-CD33-187A-8D7F-69B5191ADC21}"/>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D5D79263-D647-90A9-F5A5-1B5ED9D07DA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8CAF47C9-A542-E552-07D8-3CD7A3455B30}"/>
              </a:ext>
            </a:extLst>
          </p:cNvPr>
          <p:cNvSpPr txBox="1"/>
          <p:nvPr/>
        </p:nvSpPr>
        <p:spPr>
          <a:xfrm>
            <a:off x="408327" y="183192"/>
            <a:ext cx="5516217" cy="646331"/>
          </a:xfrm>
          <a:prstGeom prst="rect">
            <a:avLst/>
          </a:prstGeom>
          <a:noFill/>
        </p:spPr>
        <p:txBody>
          <a:bodyPr wrap="square" rtlCol="0">
            <a:spAutoFit/>
          </a:bodyPr>
          <a:lstStyle/>
          <a:p>
            <a:r>
              <a:rPr lang="en-US" sz="3600">
                <a:solidFill>
                  <a:schemeClr val="bg1"/>
                </a:solidFill>
                <a:cs typeface="Times New Roman" panose="02020603050405020304" pitchFamily="18" charset="0"/>
              </a:rPr>
              <a:t>US industry overview</a:t>
            </a:r>
          </a:p>
        </p:txBody>
      </p:sp>
      <p:pic>
        <p:nvPicPr>
          <p:cNvPr id="15" name="Picture 14" descr="A large warehouse with many metal pipes&#10;&#10;AI-generated content may be incorrect.">
            <a:extLst>
              <a:ext uri="{FF2B5EF4-FFF2-40B4-BE49-F238E27FC236}">
                <a16:creationId xmlns:a16="http://schemas.microsoft.com/office/drawing/2014/main" id="{505DF2B1-D2B5-FB09-E973-EBC9444DBD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748" y="1276144"/>
            <a:ext cx="3170584" cy="592414"/>
          </a:xfrm>
          <a:prstGeom prst="rect">
            <a:avLst/>
          </a:prstGeom>
        </p:spPr>
      </p:pic>
      <p:sp>
        <p:nvSpPr>
          <p:cNvPr id="16" name="Rectangle 15">
            <a:extLst>
              <a:ext uri="{FF2B5EF4-FFF2-40B4-BE49-F238E27FC236}">
                <a16:creationId xmlns:a16="http://schemas.microsoft.com/office/drawing/2014/main" id="{1883CE7C-2ADE-41FD-EB06-BC09BD7CB7BC}"/>
              </a:ext>
            </a:extLst>
          </p:cNvPr>
          <p:cNvSpPr/>
          <p:nvPr/>
        </p:nvSpPr>
        <p:spPr>
          <a:xfrm>
            <a:off x="387625" y="1303150"/>
            <a:ext cx="3130828" cy="5764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0" i="0" u="none" strike="noStrike">
                <a:solidFill>
                  <a:schemeClr val="bg1"/>
                </a:solidFill>
                <a:effectLst/>
                <a:cs typeface="Arial" panose="020B0604020202020204" pitchFamily="34" charset="0"/>
              </a:rPr>
              <a:t>US Oil &amp; Gas Equipment &amp; Services</a:t>
            </a:r>
            <a:endParaRPr lang="en-US">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0DCF60C0-FB75-5B02-A988-75EA653939FD}"/>
              </a:ext>
            </a:extLst>
          </p:cNvPr>
          <p:cNvSpPr/>
          <p:nvPr/>
        </p:nvSpPr>
        <p:spPr>
          <a:xfrm>
            <a:off x="387625" y="1931792"/>
            <a:ext cx="3150706" cy="1737742"/>
          </a:xfrm>
          <a:prstGeom prst="rect">
            <a:avLst/>
          </a:prstGeom>
          <a:noFill/>
          <a:ln w="9525"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a:solidFill>
                  <a:schemeClr val="tx1"/>
                </a:solidFill>
                <a:prstDash val="lgDash"/>
              </a:ln>
            </a:endParaRPr>
          </a:p>
        </p:txBody>
      </p:sp>
      <p:sp>
        <p:nvSpPr>
          <p:cNvPr id="18" name="TextBox 17">
            <a:extLst>
              <a:ext uri="{FF2B5EF4-FFF2-40B4-BE49-F238E27FC236}">
                <a16:creationId xmlns:a16="http://schemas.microsoft.com/office/drawing/2014/main" id="{BA7C421B-5976-E515-655E-3DA0210FB82D}"/>
              </a:ext>
            </a:extLst>
          </p:cNvPr>
          <p:cNvSpPr txBox="1"/>
          <p:nvPr/>
        </p:nvSpPr>
        <p:spPr>
          <a:xfrm>
            <a:off x="367747" y="2030823"/>
            <a:ext cx="3103625"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rtl="0"/>
            <a:r>
              <a:rPr lang="en-US" b="0" i="0" u="none" strike="noStrike">
                <a:solidFill>
                  <a:srgbClr val="232A31"/>
                </a:solidFill>
                <a:effectLst/>
                <a:latin typeface="Arial" panose="020B0604020202020204" pitchFamily="34" charset="0"/>
              </a:rPr>
              <a:t>Market size: 214.229 B</a:t>
            </a:r>
            <a:endParaRPr lang="en-US" b="0">
              <a:effectLst/>
            </a:endParaRPr>
          </a:p>
          <a:p>
            <a:pPr rtl="0"/>
            <a:br>
              <a:rPr lang="en-US" sz="1600" b="0">
                <a:effectLst/>
              </a:rPr>
            </a:br>
            <a:r>
              <a:rPr lang="en-US" sz="1600" b="0" i="0" u="none" strike="noStrike">
                <a:solidFill>
                  <a:srgbClr val="001D35"/>
                </a:solidFill>
                <a:effectLst/>
                <a:latin typeface="Arial" panose="020B0604020202020204" pitchFamily="34" charset="0"/>
              </a:rPr>
              <a:t>YTD return: </a:t>
            </a:r>
            <a:r>
              <a:rPr lang="en-US" sz="1600" b="0" i="0" u="none" strike="noStrike">
                <a:solidFill>
                  <a:srgbClr val="232A31"/>
                </a:solidFill>
                <a:effectLst/>
                <a:latin typeface="Arial" panose="020B0604020202020204" pitchFamily="34" charset="0"/>
              </a:rPr>
              <a:t>Industry*: 6.52% </a:t>
            </a:r>
          </a:p>
          <a:p>
            <a:pPr rtl="0"/>
            <a:endParaRPr lang="en-US" sz="1600" b="0" i="0" u="none" strike="noStrike">
              <a:solidFill>
                <a:srgbClr val="232A31"/>
              </a:solidFill>
              <a:effectLst/>
              <a:latin typeface="Arial" panose="020B0604020202020204" pitchFamily="34" charset="0"/>
            </a:endParaRPr>
          </a:p>
          <a:p>
            <a:pPr rtl="0"/>
            <a:r>
              <a:rPr lang="en-US" sz="1600" b="0" i="0" u="none" strike="noStrike">
                <a:solidFill>
                  <a:srgbClr val="232A31"/>
                </a:solidFill>
                <a:effectLst/>
                <a:latin typeface="Arial" panose="020B0604020202020204" pitchFamily="34" charset="0"/>
              </a:rPr>
              <a:t>S&amp;P 500*: 1.80%</a:t>
            </a:r>
            <a:endParaRPr lang="en-US" sz="1600" b="0">
              <a:effectLst/>
            </a:endParaRPr>
          </a:p>
          <a:p>
            <a:br>
              <a:rPr lang="en-US" sz="2000"/>
            </a:br>
            <a:endParaRPr lang="en-US" sz="2000"/>
          </a:p>
        </p:txBody>
      </p:sp>
      <p:graphicFrame>
        <p:nvGraphicFramePr>
          <p:cNvPr id="21" name="Chart 20">
            <a:extLst>
              <a:ext uri="{FF2B5EF4-FFF2-40B4-BE49-F238E27FC236}">
                <a16:creationId xmlns:a16="http://schemas.microsoft.com/office/drawing/2014/main" id="{FE541D27-97EF-BB7E-4710-04C1D262A63C}"/>
              </a:ext>
            </a:extLst>
          </p:cNvPr>
          <p:cNvGraphicFramePr/>
          <p:nvPr>
            <p:extLst>
              <p:ext uri="{D42A27DB-BD31-4B8C-83A1-F6EECF244321}">
                <p14:modId xmlns:p14="http://schemas.microsoft.com/office/powerpoint/2010/main" val="48925884"/>
              </p:ext>
            </p:extLst>
          </p:nvPr>
        </p:nvGraphicFramePr>
        <p:xfrm>
          <a:off x="6648173" y="1150829"/>
          <a:ext cx="5219149" cy="2355574"/>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Box 21">
            <a:extLst>
              <a:ext uri="{FF2B5EF4-FFF2-40B4-BE49-F238E27FC236}">
                <a16:creationId xmlns:a16="http://schemas.microsoft.com/office/drawing/2014/main" id="{BDD4713D-2D8B-41F0-274A-11CD1593A1E6}"/>
              </a:ext>
            </a:extLst>
          </p:cNvPr>
          <p:cNvSpPr txBox="1"/>
          <p:nvPr/>
        </p:nvSpPr>
        <p:spPr>
          <a:xfrm>
            <a:off x="3726483" y="1248037"/>
            <a:ext cx="2995543" cy="2369880"/>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a:t>Oil and gas industry</a:t>
            </a:r>
          </a:p>
          <a:p>
            <a:pPr algn="ctr"/>
            <a:r>
              <a:rPr lang="en-US" sz="2400"/>
              <a:t>Projected to grow</a:t>
            </a:r>
          </a:p>
          <a:p>
            <a:pPr algn="ctr"/>
            <a:r>
              <a:rPr lang="en-US" sz="3600" b="0" i="0" u="none" strike="noStrike">
                <a:solidFill>
                  <a:srgbClr val="232A31"/>
                </a:solidFill>
                <a:effectLst/>
                <a:cs typeface="Arial" panose="020B0604020202020204" pitchFamily="34" charset="0"/>
              </a:rPr>
              <a:t>20.1% CAGR</a:t>
            </a:r>
          </a:p>
          <a:p>
            <a:pPr algn="ctr"/>
            <a:r>
              <a:rPr lang="en-US" sz="2400">
                <a:solidFill>
                  <a:srgbClr val="232A31"/>
                </a:solidFill>
                <a:cs typeface="Arial" panose="020B0604020202020204" pitchFamily="34" charset="0"/>
              </a:rPr>
              <a:t>Over the next 5 years</a:t>
            </a:r>
            <a:endParaRPr lang="en-US" sz="2400">
              <a:cs typeface="Arial" panose="020B0604020202020204" pitchFamily="34" charset="0"/>
            </a:endParaRPr>
          </a:p>
        </p:txBody>
      </p:sp>
      <p:graphicFrame>
        <p:nvGraphicFramePr>
          <p:cNvPr id="3" name="Chart 2">
            <a:extLst>
              <a:ext uri="{FF2B5EF4-FFF2-40B4-BE49-F238E27FC236}">
                <a16:creationId xmlns:a16="http://schemas.microsoft.com/office/drawing/2014/main" id="{604BC570-B67F-E651-ED1C-E815215BE0E4}"/>
              </a:ext>
            </a:extLst>
          </p:cNvPr>
          <p:cNvGraphicFramePr/>
          <p:nvPr>
            <p:extLst>
              <p:ext uri="{D42A27DB-BD31-4B8C-83A1-F6EECF244321}">
                <p14:modId xmlns:p14="http://schemas.microsoft.com/office/powerpoint/2010/main" val="1385682542"/>
              </p:ext>
            </p:extLst>
          </p:nvPr>
        </p:nvGraphicFramePr>
        <p:xfrm>
          <a:off x="6910180" y="3506403"/>
          <a:ext cx="4957142" cy="2761973"/>
        </p:xfrm>
        <a:graphic>
          <a:graphicData uri="http://schemas.openxmlformats.org/drawingml/2006/chart">
            <c:chart xmlns:c="http://schemas.openxmlformats.org/drawingml/2006/chart" xmlns:r="http://schemas.openxmlformats.org/officeDocument/2006/relationships" r:id="rId9"/>
          </a:graphicData>
        </a:graphic>
      </p:graphicFrame>
      <p:pic>
        <p:nvPicPr>
          <p:cNvPr id="19" name="Picture 18" descr="A large warehouse with many metal pipes&#10;&#10;AI-generated content may be incorrect.">
            <a:extLst>
              <a:ext uri="{FF2B5EF4-FFF2-40B4-BE49-F238E27FC236}">
                <a16:creationId xmlns:a16="http://schemas.microsoft.com/office/drawing/2014/main" id="{A9690544-47E9-8C44-D7DD-F156D5CAAF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624" y="3789745"/>
            <a:ext cx="6334401" cy="592414"/>
          </a:xfrm>
          <a:prstGeom prst="rect">
            <a:avLst/>
          </a:prstGeom>
        </p:spPr>
      </p:pic>
      <p:sp>
        <p:nvSpPr>
          <p:cNvPr id="23" name="Rectangle 22">
            <a:extLst>
              <a:ext uri="{FF2B5EF4-FFF2-40B4-BE49-F238E27FC236}">
                <a16:creationId xmlns:a16="http://schemas.microsoft.com/office/drawing/2014/main" id="{35ADB138-88E2-32EF-AD69-0C078C833432}"/>
              </a:ext>
            </a:extLst>
          </p:cNvPr>
          <p:cNvSpPr/>
          <p:nvPr/>
        </p:nvSpPr>
        <p:spPr>
          <a:xfrm>
            <a:off x="408327" y="3785666"/>
            <a:ext cx="6320599" cy="5764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bg1"/>
                </a:solidFill>
                <a:cs typeface="Arial" panose="020B0604020202020204" pitchFamily="34" charset="0"/>
              </a:rPr>
              <a:t>Regulatory Landscape</a:t>
            </a:r>
          </a:p>
        </p:txBody>
      </p:sp>
      <p:sp>
        <p:nvSpPr>
          <p:cNvPr id="28" name="Hexagon 27" descr="es">
            <a:extLst>
              <a:ext uri="{FF2B5EF4-FFF2-40B4-BE49-F238E27FC236}">
                <a16:creationId xmlns:a16="http://schemas.microsoft.com/office/drawing/2014/main" id="{ED027AD7-3CDA-C6A5-42EB-2F152FE84404}"/>
              </a:ext>
            </a:extLst>
          </p:cNvPr>
          <p:cNvSpPr/>
          <p:nvPr/>
        </p:nvSpPr>
        <p:spPr>
          <a:xfrm>
            <a:off x="387624" y="4432065"/>
            <a:ext cx="2206487" cy="1401949"/>
          </a:xfrm>
          <a:prstGeom prst="hex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Complex</a:t>
            </a:r>
          </a:p>
        </p:txBody>
      </p:sp>
      <p:sp>
        <p:nvSpPr>
          <p:cNvPr id="31" name="TextBox 30">
            <a:extLst>
              <a:ext uri="{FF2B5EF4-FFF2-40B4-BE49-F238E27FC236}">
                <a16:creationId xmlns:a16="http://schemas.microsoft.com/office/drawing/2014/main" id="{11D37041-DBEB-3C8C-5E67-730757149CC6}"/>
              </a:ext>
            </a:extLst>
          </p:cNvPr>
          <p:cNvSpPr txBox="1"/>
          <p:nvPr/>
        </p:nvSpPr>
        <p:spPr>
          <a:xfrm>
            <a:off x="2883820" y="4458518"/>
            <a:ext cx="3838205" cy="830997"/>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0" i="0" u="none" strike="noStrike">
                <a:solidFill>
                  <a:srgbClr val="232A31"/>
                </a:solidFill>
                <a:effectLst/>
                <a:latin typeface="Arial" panose="020B0604020202020204" pitchFamily="34" charset="0"/>
              </a:rPr>
              <a:t>Environmental regulations, trade policies, energy transition policies, health and safety</a:t>
            </a:r>
            <a:endParaRPr lang="en-US" sz="2000">
              <a:cs typeface="Arial" panose="020B0604020202020204" pitchFamily="34" charset="0"/>
            </a:endParaRPr>
          </a:p>
        </p:txBody>
      </p:sp>
      <p:sp>
        <p:nvSpPr>
          <p:cNvPr id="14" name="TextBox 13">
            <a:extLst>
              <a:ext uri="{FF2B5EF4-FFF2-40B4-BE49-F238E27FC236}">
                <a16:creationId xmlns:a16="http://schemas.microsoft.com/office/drawing/2014/main" id="{43F66E65-B815-6087-E114-79172A42DABE}"/>
              </a:ext>
            </a:extLst>
          </p:cNvPr>
          <p:cNvSpPr txBox="1"/>
          <p:nvPr/>
        </p:nvSpPr>
        <p:spPr>
          <a:xfrm>
            <a:off x="2907999" y="5400260"/>
            <a:ext cx="3838205" cy="584775"/>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gn="ctr" rtl="0" fontAlgn="base"/>
            <a:r>
              <a:rPr lang="en-US" sz="1600" b="0" i="0" u="none" strike="noStrike">
                <a:solidFill>
                  <a:srgbClr val="232A31"/>
                </a:solidFill>
                <a:effectLst/>
                <a:latin typeface="Arial" panose="020B0604020202020204" pitchFamily="34" charset="0"/>
              </a:rPr>
              <a:t>Investment in sustainability efforts 30% reduction in carbon 2030</a:t>
            </a:r>
          </a:p>
        </p:txBody>
      </p:sp>
    </p:spTree>
    <p:extLst>
      <p:ext uri="{BB962C8B-B14F-4D97-AF65-F5344CB8AC3E}">
        <p14:creationId xmlns:p14="http://schemas.microsoft.com/office/powerpoint/2010/main" val="650580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9F35F-E073-2EC4-281D-084D0113936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2505B0-EFB5-2251-E938-820C99A612E0}"/>
              </a:ext>
            </a:extLst>
          </p:cNvPr>
          <p:cNvSpPr>
            <a:spLocks noGrp="1"/>
          </p:cNvSpPr>
          <p:nvPr>
            <p:ph type="sldNum" sz="quarter" idx="12"/>
          </p:nvPr>
        </p:nvSpPr>
        <p:spPr/>
        <p:txBody>
          <a:bodyPr/>
          <a:lstStyle/>
          <a:p>
            <a:fld id="{7180A5C1-A5C9-4B91-9391-A63E454F36CF}" type="slidenum">
              <a:rPr lang="en-US" smtClean="0"/>
              <a:t>6</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1CDB85F2-6DB3-2733-0CE5-8546AF98556F}"/>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DA65F2A3-4A78-0AF2-08FE-32B9AA0139AC}"/>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483BEF-6180-10CA-D8B0-D2805522B300}"/>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791909-2224-85B9-8BD3-2BF824C79843}"/>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51F40B-91C5-D126-01D2-C5A94725EEA0}"/>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3499753C-50FE-4A6F-6BC2-0F5AA7876C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6301DBFE-029B-23D9-7B62-64C8117C50FD}"/>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Recent Performance – 4Q24 Review</a:t>
            </a:r>
            <a:endParaRPr lang="en-US" sz="3400">
              <a:solidFill>
                <a:schemeClr val="bg1"/>
              </a:solidFill>
            </a:endParaRPr>
          </a:p>
        </p:txBody>
      </p:sp>
      <p:pic>
        <p:nvPicPr>
          <p:cNvPr id="15" name="Picture 14">
            <a:extLst>
              <a:ext uri="{FF2B5EF4-FFF2-40B4-BE49-F238E27FC236}">
                <a16:creationId xmlns:a16="http://schemas.microsoft.com/office/drawing/2014/main" id="{575617B3-C9A6-D1D1-8DCA-60D8674A5DCD}"/>
              </a:ext>
            </a:extLst>
          </p:cNvPr>
          <p:cNvPicPr>
            <a:picLocks noChangeAspect="1"/>
          </p:cNvPicPr>
          <p:nvPr/>
        </p:nvPicPr>
        <p:blipFill>
          <a:blip r:embed="rId6"/>
          <a:stretch>
            <a:fillRect/>
          </a:stretch>
        </p:blipFill>
        <p:spPr>
          <a:xfrm>
            <a:off x="6004435" y="1434412"/>
            <a:ext cx="5358981" cy="5110612"/>
          </a:xfrm>
          <a:prstGeom prst="rect">
            <a:avLst/>
          </a:prstGeom>
        </p:spPr>
      </p:pic>
      <p:sp>
        <p:nvSpPr>
          <p:cNvPr id="17" name="TextBox 16">
            <a:extLst>
              <a:ext uri="{FF2B5EF4-FFF2-40B4-BE49-F238E27FC236}">
                <a16:creationId xmlns:a16="http://schemas.microsoft.com/office/drawing/2014/main" id="{72CD1B95-76FF-F626-04B6-38FCD40EB461}"/>
              </a:ext>
            </a:extLst>
          </p:cNvPr>
          <p:cNvSpPr txBox="1"/>
          <p:nvPr/>
        </p:nvSpPr>
        <p:spPr>
          <a:xfrm>
            <a:off x="348703" y="1411568"/>
            <a:ext cx="52986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Earnings beat: +7% vs consensus</a:t>
            </a:r>
          </a:p>
          <a:p>
            <a:pPr marL="285750" indent="-285750">
              <a:buFont typeface="Arial"/>
              <a:buChar char="•"/>
            </a:pPr>
            <a:r>
              <a:rPr lang="en-US"/>
              <a:t>Key Metrics</a:t>
            </a:r>
          </a:p>
          <a:p>
            <a:pPr marL="742950" lvl="1" indent="-285750">
              <a:buFont typeface="Courier New"/>
              <a:buChar char="o"/>
            </a:pPr>
            <a:r>
              <a:rPr lang="en-US" b="1"/>
              <a:t>Revenue: </a:t>
            </a:r>
            <a:r>
              <a:rPr lang="en-US"/>
              <a:t>2.85b (+5% vs expected)</a:t>
            </a:r>
          </a:p>
          <a:p>
            <a:pPr marL="742950" lvl="1" indent="-285750">
              <a:buFont typeface="Courier New"/>
              <a:buChar char="o"/>
            </a:pPr>
            <a:r>
              <a:rPr lang="en-US" b="1"/>
              <a:t>EBITDA Margin: </a:t>
            </a:r>
            <a:r>
              <a:rPr lang="en-US"/>
              <a:t>23.25% (vs. Expected 22.8)</a:t>
            </a:r>
          </a:p>
          <a:p>
            <a:pPr marL="742950" lvl="1" indent="-285750">
              <a:buFont typeface="Courier New"/>
              <a:buChar char="o"/>
            </a:pPr>
            <a:r>
              <a:rPr lang="en-US" b="1"/>
              <a:t>Dividend Increased:</a:t>
            </a:r>
            <a:r>
              <a:rPr lang="en-US"/>
              <a:t> $0.83 per share</a:t>
            </a:r>
          </a:p>
          <a:p>
            <a:pPr marL="285750" indent="-285750">
              <a:buFont typeface="Arial,Sans-Serif"/>
              <a:buChar char="•"/>
            </a:pPr>
            <a:r>
              <a:rPr lang="en-US"/>
              <a:t>Strong Balance Sheet: USD3.64bn of net cash </a:t>
            </a:r>
          </a:p>
          <a:p>
            <a:pPr lvl="1"/>
            <a:endParaRPr lang="en-US"/>
          </a:p>
        </p:txBody>
      </p:sp>
    </p:spTree>
    <p:extLst>
      <p:ext uri="{BB962C8B-B14F-4D97-AF65-F5344CB8AC3E}">
        <p14:creationId xmlns:p14="http://schemas.microsoft.com/office/powerpoint/2010/main" val="104059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7A3D0-200E-88BA-85CE-E8EBA8A6C9E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8BABCD-5FC2-BFD2-D830-1A84ED78719A}"/>
              </a:ext>
            </a:extLst>
          </p:cNvPr>
          <p:cNvSpPr>
            <a:spLocks noGrp="1"/>
          </p:cNvSpPr>
          <p:nvPr>
            <p:ph type="sldNum" sz="quarter" idx="12"/>
          </p:nvPr>
        </p:nvSpPr>
        <p:spPr/>
        <p:txBody>
          <a:bodyPr/>
          <a:lstStyle/>
          <a:p>
            <a:fld id="{7180A5C1-A5C9-4B91-9391-A63E454F36CF}" type="slidenum">
              <a:rPr lang="en-US" smtClean="0"/>
              <a:t>7</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956248F5-CCDB-B2DC-A2A0-54E0184BCBBC}"/>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EEA6C3D0-4F48-EAB4-B95A-3EC9CB24136E}"/>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E453A4-1517-B3BF-35EC-0A301A3F7839}"/>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42E746-2A45-A20B-3155-330D8107079B}"/>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371FBB-3779-20AC-A730-49F5644EF442}"/>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6A7DF63F-6461-7483-22BB-0DD25C3520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F4677052-B5F8-4118-4B0A-F39B06B6E665}"/>
              </a:ext>
            </a:extLst>
          </p:cNvPr>
          <p:cNvSpPr txBox="1"/>
          <p:nvPr/>
        </p:nvSpPr>
        <p:spPr>
          <a:xfrm>
            <a:off x="353497" y="198581"/>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Technical Analysis</a:t>
            </a:r>
          </a:p>
        </p:txBody>
      </p:sp>
      <p:pic>
        <p:nvPicPr>
          <p:cNvPr id="2" name="Picture 1">
            <a:extLst>
              <a:ext uri="{FF2B5EF4-FFF2-40B4-BE49-F238E27FC236}">
                <a16:creationId xmlns:a16="http://schemas.microsoft.com/office/drawing/2014/main" id="{4BE71A5E-11DC-DEB0-530C-79E4B8279820}"/>
              </a:ext>
            </a:extLst>
          </p:cNvPr>
          <p:cNvPicPr>
            <a:picLocks noChangeAspect="1"/>
          </p:cNvPicPr>
          <p:nvPr/>
        </p:nvPicPr>
        <p:blipFill>
          <a:blip r:embed="rId6"/>
          <a:stretch>
            <a:fillRect/>
          </a:stretch>
        </p:blipFill>
        <p:spPr>
          <a:xfrm>
            <a:off x="95250" y="1022815"/>
            <a:ext cx="8551849" cy="5835185"/>
          </a:xfrm>
          <a:prstGeom prst="rect">
            <a:avLst/>
          </a:prstGeom>
        </p:spPr>
      </p:pic>
      <p:sp>
        <p:nvSpPr>
          <p:cNvPr id="3" name="Rectangle 2">
            <a:extLst>
              <a:ext uri="{FF2B5EF4-FFF2-40B4-BE49-F238E27FC236}">
                <a16:creationId xmlns:a16="http://schemas.microsoft.com/office/drawing/2014/main" id="{82233884-3E7E-A49F-8261-323652043E6B}"/>
              </a:ext>
            </a:extLst>
          </p:cNvPr>
          <p:cNvSpPr/>
          <p:nvPr/>
        </p:nvSpPr>
        <p:spPr>
          <a:xfrm>
            <a:off x="8799635" y="1116622"/>
            <a:ext cx="3297115" cy="11254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Major resistance level around 40$</a:t>
            </a:r>
          </a:p>
        </p:txBody>
      </p:sp>
      <p:sp>
        <p:nvSpPr>
          <p:cNvPr id="4" name="Rectangle 3">
            <a:extLst>
              <a:ext uri="{FF2B5EF4-FFF2-40B4-BE49-F238E27FC236}">
                <a16:creationId xmlns:a16="http://schemas.microsoft.com/office/drawing/2014/main" id="{1AD749A9-5DB1-4CFE-D0A2-654264A0F80D}"/>
              </a:ext>
            </a:extLst>
          </p:cNvPr>
          <p:cNvSpPr/>
          <p:nvPr/>
        </p:nvSpPr>
        <p:spPr>
          <a:xfrm>
            <a:off x="8799635" y="2373418"/>
            <a:ext cx="3297115" cy="11254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“Death cross” indicating decline in price</a:t>
            </a:r>
          </a:p>
        </p:txBody>
      </p:sp>
      <p:sp>
        <p:nvSpPr>
          <p:cNvPr id="13" name="Rectangle 12">
            <a:extLst>
              <a:ext uri="{FF2B5EF4-FFF2-40B4-BE49-F238E27FC236}">
                <a16:creationId xmlns:a16="http://schemas.microsoft.com/office/drawing/2014/main" id="{AA754718-D8E2-FFCA-F8EC-5AC49ED7E6EA}"/>
              </a:ext>
            </a:extLst>
          </p:cNvPr>
          <p:cNvSpPr/>
          <p:nvPr/>
        </p:nvSpPr>
        <p:spPr>
          <a:xfrm>
            <a:off x="8799634" y="3605460"/>
            <a:ext cx="3297115" cy="11254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High RSI indicating stock is overbought </a:t>
            </a:r>
          </a:p>
        </p:txBody>
      </p:sp>
      <p:sp>
        <p:nvSpPr>
          <p:cNvPr id="14" name="Rectangle 13">
            <a:extLst>
              <a:ext uri="{FF2B5EF4-FFF2-40B4-BE49-F238E27FC236}">
                <a16:creationId xmlns:a16="http://schemas.microsoft.com/office/drawing/2014/main" id="{5856FF2B-3BD6-1017-20FA-26A251925BC3}"/>
              </a:ext>
            </a:extLst>
          </p:cNvPr>
          <p:cNvSpPr/>
          <p:nvPr/>
        </p:nvSpPr>
        <p:spPr>
          <a:xfrm>
            <a:off x="8799634" y="4862256"/>
            <a:ext cx="3297115" cy="11254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Since the start of this year the stock has been in a consolidation zone</a:t>
            </a:r>
          </a:p>
        </p:txBody>
      </p:sp>
    </p:spTree>
    <p:extLst>
      <p:ext uri="{BB962C8B-B14F-4D97-AF65-F5344CB8AC3E}">
        <p14:creationId xmlns:p14="http://schemas.microsoft.com/office/powerpoint/2010/main" val="375912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A1CA-CF2B-27C1-FDF8-0771109814E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F9266-22D6-DE91-B9F2-EEEB19021180}"/>
              </a:ext>
            </a:extLst>
          </p:cNvPr>
          <p:cNvSpPr>
            <a:spLocks noGrp="1"/>
          </p:cNvSpPr>
          <p:nvPr>
            <p:ph type="sldNum" sz="quarter" idx="12"/>
          </p:nvPr>
        </p:nvSpPr>
        <p:spPr/>
        <p:txBody>
          <a:bodyPr/>
          <a:lstStyle/>
          <a:p>
            <a:fld id="{7180A5C1-A5C9-4B91-9391-A63E454F36CF}" type="slidenum">
              <a:rPr lang="en-US" smtClean="0"/>
              <a:t>8</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3CAEE716-D713-CA9E-7CA2-B2C9516BFB19}"/>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B67D55C3-A47A-B327-DAAE-CC0504B03509}"/>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1C4912-BB0B-5DF9-9B6F-439C9F8C04E5}"/>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918CD3-2FFD-D9CC-46BC-E679DE883615}"/>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196A87-F112-356E-3E05-1A191C93CFA5}"/>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781DE91A-14C8-9D51-D8FA-80F20B1FAC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CBAF58CE-D960-C2A1-A3E7-E4E60340AFA7}"/>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Investment Thesis</a:t>
            </a:r>
            <a:endParaRPr lang="en-US">
              <a:solidFill>
                <a:schemeClr val="bg1"/>
              </a:solidFill>
            </a:endParaRPr>
          </a:p>
        </p:txBody>
      </p:sp>
      <p:pic>
        <p:nvPicPr>
          <p:cNvPr id="4" name="Content Placeholder 10" descr="Sparks flying from a machine&#10;&#10;AI-generated content may be incorrect.">
            <a:extLst>
              <a:ext uri="{FF2B5EF4-FFF2-40B4-BE49-F238E27FC236}">
                <a16:creationId xmlns:a16="http://schemas.microsoft.com/office/drawing/2014/main" id="{A9662D94-251D-A966-BA5F-10D709D466EC}"/>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367748" y="1210294"/>
            <a:ext cx="3392490" cy="574577"/>
          </a:xfrm>
          <a:prstGeom prst="rect">
            <a:avLst/>
          </a:prstGeom>
        </p:spPr>
      </p:pic>
      <p:sp>
        <p:nvSpPr>
          <p:cNvPr id="14" name="Rectangle 13">
            <a:extLst>
              <a:ext uri="{FF2B5EF4-FFF2-40B4-BE49-F238E27FC236}">
                <a16:creationId xmlns:a16="http://schemas.microsoft.com/office/drawing/2014/main" id="{04FA80E5-2D73-4D8E-8B73-F8ABC51916C4}"/>
              </a:ext>
            </a:extLst>
          </p:cNvPr>
          <p:cNvSpPr/>
          <p:nvPr/>
        </p:nvSpPr>
        <p:spPr>
          <a:xfrm>
            <a:off x="367747" y="1225034"/>
            <a:ext cx="3392490" cy="5598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U.S. Economy</a:t>
            </a:r>
          </a:p>
        </p:txBody>
      </p:sp>
      <p:sp>
        <p:nvSpPr>
          <p:cNvPr id="15" name="Rectangle 14">
            <a:extLst>
              <a:ext uri="{FF2B5EF4-FFF2-40B4-BE49-F238E27FC236}">
                <a16:creationId xmlns:a16="http://schemas.microsoft.com/office/drawing/2014/main" id="{D24AE0C9-3FBC-AFD7-DB52-9BF5B9F0FC55}"/>
              </a:ext>
            </a:extLst>
          </p:cNvPr>
          <p:cNvSpPr/>
          <p:nvPr/>
        </p:nvSpPr>
        <p:spPr>
          <a:xfrm>
            <a:off x="367748" y="1856792"/>
            <a:ext cx="3392490" cy="188478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en-US" sz="1400"/>
              <a:t>25% tariff on steel products</a:t>
            </a:r>
            <a:endParaRPr lang="en-US"/>
          </a:p>
          <a:p>
            <a:pPr marL="285750" indent="-285750">
              <a:buFont typeface="Arial" panose="020B0604020202020204" pitchFamily="34" charset="0"/>
              <a:buChar char="•"/>
            </a:pPr>
            <a:r>
              <a:rPr lang="en-US" sz="1400"/>
              <a:t>More than 40% of US OCTG supplies are imports</a:t>
            </a:r>
          </a:p>
          <a:p>
            <a:pPr marL="285750" indent="-285750">
              <a:buFont typeface="Arial" panose="020B0604020202020204" pitchFamily="34" charset="0"/>
              <a:buChar char="•"/>
            </a:pPr>
            <a:r>
              <a:rPr lang="en-US" sz="1400"/>
              <a:t>OCTG will offset tariffs expenses</a:t>
            </a:r>
          </a:p>
          <a:p>
            <a:pPr marL="285750" indent="-285750">
              <a:buFont typeface="Arial" panose="020B0604020202020204" pitchFamily="34" charset="0"/>
              <a:buChar char="•"/>
            </a:pPr>
            <a:r>
              <a:rPr lang="en-US" sz="1400"/>
              <a:t>Uncertainty, broader market is selling off</a:t>
            </a:r>
          </a:p>
          <a:p>
            <a:pPr marL="285750" indent="-285750">
              <a:buFont typeface="Arial" panose="020B0604020202020204" pitchFamily="34" charset="0"/>
              <a:buChar char="•"/>
            </a:pPr>
            <a:r>
              <a:rPr lang="en-US" sz="1400"/>
              <a:t>Tariff leads higher oil prices </a:t>
            </a:r>
          </a:p>
          <a:p>
            <a:pPr marL="285750" indent="-285750">
              <a:buFont typeface="Arial" panose="020B0604020202020204" pitchFamily="34" charset="0"/>
              <a:buChar char="•"/>
            </a:pPr>
            <a:endParaRPr lang="en-US" sz="1400"/>
          </a:p>
        </p:txBody>
      </p:sp>
      <p:pic>
        <p:nvPicPr>
          <p:cNvPr id="2" name="Content Placeholder 10" descr="Sparks flying from a machine&#10;&#10;AI-generated content may be incorrect.">
            <a:extLst>
              <a:ext uri="{FF2B5EF4-FFF2-40B4-BE49-F238E27FC236}">
                <a16:creationId xmlns:a16="http://schemas.microsoft.com/office/drawing/2014/main" id="{5B6BF743-6B18-877F-4DEA-332549CB65CD}"/>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340532" y="3972543"/>
            <a:ext cx="3439583" cy="574577"/>
          </a:xfrm>
          <a:prstGeom prst="rect">
            <a:avLst/>
          </a:prstGeom>
        </p:spPr>
      </p:pic>
      <p:sp>
        <p:nvSpPr>
          <p:cNvPr id="3" name="Rectangle 2">
            <a:extLst>
              <a:ext uri="{FF2B5EF4-FFF2-40B4-BE49-F238E27FC236}">
                <a16:creationId xmlns:a16="http://schemas.microsoft.com/office/drawing/2014/main" id="{461A6AA2-7E97-921D-8E70-69C810FD1C9D}"/>
              </a:ext>
            </a:extLst>
          </p:cNvPr>
          <p:cNvSpPr/>
          <p:nvPr/>
        </p:nvSpPr>
        <p:spPr>
          <a:xfrm>
            <a:off x="340532" y="3987283"/>
            <a:ext cx="3419705" cy="5598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a:t>Fundamentals</a:t>
            </a:r>
          </a:p>
        </p:txBody>
      </p:sp>
      <p:sp>
        <p:nvSpPr>
          <p:cNvPr id="16" name="Rectangle 15">
            <a:extLst>
              <a:ext uri="{FF2B5EF4-FFF2-40B4-BE49-F238E27FC236}">
                <a16:creationId xmlns:a16="http://schemas.microsoft.com/office/drawing/2014/main" id="{970C2AF7-8949-1D66-69E7-08304E351828}"/>
              </a:ext>
            </a:extLst>
          </p:cNvPr>
          <p:cNvSpPr/>
          <p:nvPr/>
        </p:nvSpPr>
        <p:spPr>
          <a:xfrm>
            <a:off x="340532" y="4619041"/>
            <a:ext cx="3419705" cy="188478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285750" indent="-285750">
              <a:buFont typeface="Arial"/>
              <a:buChar char="•"/>
            </a:pPr>
            <a:r>
              <a:rPr lang="en-US" sz="1400"/>
              <a:t>Low debt compared to competitors</a:t>
            </a:r>
            <a:endParaRPr lang="en-US"/>
          </a:p>
          <a:p>
            <a:pPr marL="285750" indent="-285750">
              <a:buFont typeface="Arial"/>
              <a:buChar char="•"/>
            </a:pPr>
            <a:r>
              <a:rPr lang="en-US" sz="1400"/>
              <a:t>High levels of cashflow</a:t>
            </a:r>
          </a:p>
          <a:p>
            <a:pPr marL="285750" indent="-285750">
              <a:buFont typeface="Arial"/>
              <a:buChar char="•"/>
            </a:pPr>
            <a:r>
              <a:rPr lang="en-US" sz="1400"/>
              <a:t>Best current ratio, debt/assets, highest dividends</a:t>
            </a:r>
          </a:p>
        </p:txBody>
      </p:sp>
      <p:pic>
        <p:nvPicPr>
          <p:cNvPr id="19" name="Content Placeholder 10" descr="Sparks flying from a machine&#10;&#10;AI-generated content may be incorrect.">
            <a:extLst>
              <a:ext uri="{FF2B5EF4-FFF2-40B4-BE49-F238E27FC236}">
                <a16:creationId xmlns:a16="http://schemas.microsoft.com/office/drawing/2014/main" id="{0B05C630-EE85-DBE6-AE4D-D5C0FB5FC3CB}"/>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4152898" y="1225032"/>
            <a:ext cx="3609358" cy="574577"/>
          </a:xfrm>
          <a:prstGeom prst="rect">
            <a:avLst/>
          </a:prstGeom>
        </p:spPr>
      </p:pic>
      <p:sp>
        <p:nvSpPr>
          <p:cNvPr id="21" name="Rectangle 20">
            <a:extLst>
              <a:ext uri="{FF2B5EF4-FFF2-40B4-BE49-F238E27FC236}">
                <a16:creationId xmlns:a16="http://schemas.microsoft.com/office/drawing/2014/main" id="{A27D06FC-CECE-183E-2242-91E0CD02AC55}"/>
              </a:ext>
            </a:extLst>
          </p:cNvPr>
          <p:cNvSpPr/>
          <p:nvPr/>
        </p:nvSpPr>
        <p:spPr>
          <a:xfrm>
            <a:off x="8203213" y="1877475"/>
            <a:ext cx="3536768" cy="188478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en-US" sz="1400"/>
              <a:t>Self-produced steel</a:t>
            </a:r>
          </a:p>
          <a:p>
            <a:pPr marL="285750" indent="-285750">
              <a:buFont typeface="Arial" panose="020B0604020202020204" pitchFamily="34" charset="0"/>
              <a:buChar char="•"/>
            </a:pPr>
            <a:r>
              <a:rPr lang="en-US" sz="1400"/>
              <a:t> Acquired IPSCO from TMK, which provided Tenaris ’with their first steel production mill in the United States </a:t>
            </a:r>
          </a:p>
          <a:p>
            <a:pPr marL="285750" indent="-285750">
              <a:buFont typeface="Arial" panose="020B0604020202020204" pitchFamily="34" charset="0"/>
              <a:buChar char="•"/>
            </a:pPr>
            <a:r>
              <a:rPr lang="en-US" sz="1400"/>
              <a:t>Tenaris has manufacturing facilities all over the globe</a:t>
            </a:r>
          </a:p>
        </p:txBody>
      </p:sp>
      <p:pic>
        <p:nvPicPr>
          <p:cNvPr id="23" name="Content Placeholder 10" descr="Sparks flying from a machine&#10;&#10;AI-generated content may be incorrect.">
            <a:extLst>
              <a:ext uri="{FF2B5EF4-FFF2-40B4-BE49-F238E27FC236}">
                <a16:creationId xmlns:a16="http://schemas.microsoft.com/office/drawing/2014/main" id="{F6C8840D-7968-02A2-3981-258B421D5EBC}"/>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8203214" y="1217663"/>
            <a:ext cx="3418270" cy="574577"/>
          </a:xfrm>
          <a:prstGeom prst="rect">
            <a:avLst/>
          </a:prstGeom>
        </p:spPr>
      </p:pic>
      <p:sp>
        <p:nvSpPr>
          <p:cNvPr id="20" name="Rectangle 19">
            <a:extLst>
              <a:ext uri="{FF2B5EF4-FFF2-40B4-BE49-F238E27FC236}">
                <a16:creationId xmlns:a16="http://schemas.microsoft.com/office/drawing/2014/main" id="{F588A389-E059-1049-21B9-C3AEFE293A78}"/>
              </a:ext>
            </a:extLst>
          </p:cNvPr>
          <p:cNvSpPr/>
          <p:nvPr/>
        </p:nvSpPr>
        <p:spPr>
          <a:xfrm>
            <a:off x="8203214" y="1232403"/>
            <a:ext cx="3508140" cy="5598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a:t>Competitive Environment </a:t>
            </a:r>
          </a:p>
        </p:txBody>
      </p:sp>
      <p:sp>
        <p:nvSpPr>
          <p:cNvPr id="24" name="Rectangle 23">
            <a:extLst>
              <a:ext uri="{FF2B5EF4-FFF2-40B4-BE49-F238E27FC236}">
                <a16:creationId xmlns:a16="http://schemas.microsoft.com/office/drawing/2014/main" id="{E3FCFC5A-CCFE-5DDB-A963-2FB0608142F8}"/>
              </a:ext>
            </a:extLst>
          </p:cNvPr>
          <p:cNvSpPr/>
          <p:nvPr/>
        </p:nvSpPr>
        <p:spPr>
          <a:xfrm>
            <a:off x="4152897" y="1232403"/>
            <a:ext cx="3609358" cy="5598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Innovation</a:t>
            </a:r>
          </a:p>
        </p:txBody>
      </p:sp>
      <p:sp>
        <p:nvSpPr>
          <p:cNvPr id="25" name="Rectangle 24">
            <a:extLst>
              <a:ext uri="{FF2B5EF4-FFF2-40B4-BE49-F238E27FC236}">
                <a16:creationId xmlns:a16="http://schemas.microsoft.com/office/drawing/2014/main" id="{A31B084D-82A8-D94F-C255-3DB0718C5633}"/>
              </a:ext>
            </a:extLst>
          </p:cNvPr>
          <p:cNvSpPr/>
          <p:nvPr/>
        </p:nvSpPr>
        <p:spPr>
          <a:xfrm>
            <a:off x="4152898" y="1876717"/>
            <a:ext cx="3609358" cy="184493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en-US" sz="1400"/>
              <a:t>Rig Direct: Enhanced supply chain</a:t>
            </a:r>
            <a:endParaRPr lang="en-US"/>
          </a:p>
          <a:p>
            <a:pPr marL="285750" indent="-285750">
              <a:buFont typeface="Arial" panose="020B0604020202020204" pitchFamily="34" charset="0"/>
              <a:buChar char="•"/>
            </a:pPr>
            <a:r>
              <a:rPr lang="en-US" sz="1400" err="1"/>
              <a:t>WISer</a:t>
            </a:r>
            <a:r>
              <a:rPr lang="en-US" sz="1400"/>
              <a:t>™: enhanced well construction operations</a:t>
            </a:r>
          </a:p>
          <a:p>
            <a:pPr marL="285750" indent="-285750">
              <a:buFont typeface="Arial" panose="020B0604020202020204" pitchFamily="34" charset="0"/>
              <a:buChar char="•"/>
            </a:pPr>
            <a:r>
              <a:rPr lang="en-US" sz="1400" err="1"/>
              <a:t>iRun</a:t>
            </a:r>
            <a:r>
              <a:rPr lang="en-US" sz="1400"/>
              <a:t> Casing®: cloud-based tool</a:t>
            </a:r>
          </a:p>
          <a:p>
            <a:pPr marL="285750" indent="-285750">
              <a:buFont typeface="Arial" panose="020B0604020202020204" pitchFamily="34" charset="0"/>
              <a:buChar char="•"/>
            </a:pPr>
            <a:r>
              <a:rPr lang="en-US" sz="1400"/>
              <a:t> Torque turn monitoring system</a:t>
            </a:r>
          </a:p>
        </p:txBody>
      </p:sp>
      <p:pic>
        <p:nvPicPr>
          <p:cNvPr id="17" name="Content Placeholder 10" descr="Sparks flying from a machine&#10;&#10;AI-generated content may be incorrect.">
            <a:extLst>
              <a:ext uri="{FF2B5EF4-FFF2-40B4-BE49-F238E27FC236}">
                <a16:creationId xmlns:a16="http://schemas.microsoft.com/office/drawing/2014/main" id="{C4EAB78D-5C06-9ACF-6820-CD64D559DCB6}"/>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4041805" y="3979912"/>
            <a:ext cx="7669549" cy="574577"/>
          </a:xfrm>
          <a:prstGeom prst="rect">
            <a:avLst/>
          </a:prstGeom>
        </p:spPr>
      </p:pic>
      <p:sp>
        <p:nvSpPr>
          <p:cNvPr id="26" name="Rectangle 25">
            <a:extLst>
              <a:ext uri="{FF2B5EF4-FFF2-40B4-BE49-F238E27FC236}">
                <a16:creationId xmlns:a16="http://schemas.microsoft.com/office/drawing/2014/main" id="{F8C72B60-92CD-9A3A-0C48-BB2964428B98}"/>
              </a:ext>
            </a:extLst>
          </p:cNvPr>
          <p:cNvSpPr/>
          <p:nvPr/>
        </p:nvSpPr>
        <p:spPr>
          <a:xfrm>
            <a:off x="4031664" y="4619041"/>
            <a:ext cx="7679690" cy="188478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400050" indent="-400050">
              <a:buAutoNum type="romanUcPeriod"/>
            </a:pPr>
            <a:r>
              <a:rPr lang="en-US" sz="1400"/>
              <a:t>With high Tariffs, Tenaris can offset them with their US production sites and their own global steel manufacturers, and take advantage of higher prices and increase their revenue</a:t>
            </a:r>
            <a:endParaRPr lang="en-US"/>
          </a:p>
          <a:p>
            <a:pPr marL="400050" indent="-400050">
              <a:buFontTx/>
              <a:buAutoNum type="romanUcPeriod"/>
            </a:pPr>
            <a:r>
              <a:rPr lang="en-US" sz="1400"/>
              <a:t>Enhanced OCTG supply chain and digital solutions strengthen their demand forecasting and operations reducing expenses in the long term</a:t>
            </a:r>
          </a:p>
          <a:p>
            <a:pPr marL="400050" indent="-400050">
              <a:buAutoNum type="romanUcPeriod"/>
            </a:pPr>
            <a:r>
              <a:rPr lang="en-US" sz="1400"/>
              <a:t>Better margins than competitors</a:t>
            </a:r>
          </a:p>
          <a:p>
            <a:pPr marL="400050" indent="-400050">
              <a:buAutoNum type="romanUcPeriod"/>
            </a:pPr>
            <a:r>
              <a:rPr lang="en-US" sz="1400"/>
              <a:t>Solid company financially that is fairly priced</a:t>
            </a:r>
          </a:p>
          <a:p>
            <a:pPr marL="400050" indent="-400050">
              <a:buAutoNum type="romanUcPeriod"/>
            </a:pPr>
            <a:r>
              <a:rPr lang="en-US" sz="1400"/>
              <a:t>Target price to buy: $27 giving us a 25% margin of safety relative to our DCF valuation</a:t>
            </a:r>
          </a:p>
        </p:txBody>
      </p:sp>
      <p:sp>
        <p:nvSpPr>
          <p:cNvPr id="27" name="Rectangle 26">
            <a:extLst>
              <a:ext uri="{FF2B5EF4-FFF2-40B4-BE49-F238E27FC236}">
                <a16:creationId xmlns:a16="http://schemas.microsoft.com/office/drawing/2014/main" id="{8F55D79A-98C4-61A4-D2AE-3A8CD5F5523A}"/>
              </a:ext>
            </a:extLst>
          </p:cNvPr>
          <p:cNvSpPr/>
          <p:nvPr/>
        </p:nvSpPr>
        <p:spPr>
          <a:xfrm>
            <a:off x="4041805" y="3979909"/>
            <a:ext cx="7669549" cy="5598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Our view</a:t>
            </a:r>
          </a:p>
        </p:txBody>
      </p:sp>
    </p:spTree>
    <p:extLst>
      <p:ext uri="{BB962C8B-B14F-4D97-AF65-F5344CB8AC3E}">
        <p14:creationId xmlns:p14="http://schemas.microsoft.com/office/powerpoint/2010/main" val="429093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91853-09F0-1124-8E30-30B31B65A43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472129-86F2-A854-F69A-5008ED9160A9}"/>
              </a:ext>
            </a:extLst>
          </p:cNvPr>
          <p:cNvSpPr>
            <a:spLocks noGrp="1"/>
          </p:cNvSpPr>
          <p:nvPr>
            <p:ph type="sldNum" sz="quarter" idx="12"/>
          </p:nvPr>
        </p:nvSpPr>
        <p:spPr/>
        <p:txBody>
          <a:bodyPr/>
          <a:lstStyle/>
          <a:p>
            <a:fld id="{7180A5C1-A5C9-4B91-9391-A63E454F36CF}" type="slidenum">
              <a:rPr lang="en-US" smtClean="0"/>
              <a:t>9</a:t>
            </a:fld>
            <a:endParaRPr lang="en-US"/>
          </a:p>
        </p:txBody>
      </p:sp>
      <p:pic>
        <p:nvPicPr>
          <p:cNvPr id="6" name="Content Placeholder 10" descr="Sparks flying from a machine&#10;&#10;AI-generated content may be incorrect.">
            <a:extLst>
              <a:ext uri="{FF2B5EF4-FFF2-40B4-BE49-F238E27FC236}">
                <a16:creationId xmlns:a16="http://schemas.microsoft.com/office/drawing/2014/main" id="{09FD23F8-41A9-BCD4-5686-DC9E7B72FB2A}"/>
              </a:ext>
            </a:extLst>
          </p:cNvPr>
          <p:cNvPicPr>
            <a:picLocks noChangeAspect="1"/>
          </p:cNvPicPr>
          <p:nvPr/>
        </p:nvPicPr>
        <p:blipFill>
          <a:blip r:embed="rId3">
            <a:alphaModFix/>
            <a:extLst>
              <a:ext uri="{28A0092B-C50C-407E-A947-70E740481C1C}">
                <a14:useLocalDpi xmlns:a14="http://schemas.microsoft.com/office/drawing/2010/main" val="0"/>
              </a:ext>
            </a:extLst>
          </a:blip>
          <a:srcRect t="6174" b="45245"/>
          <a:stretch/>
        </p:blipFill>
        <p:spPr>
          <a:xfrm>
            <a:off x="0" y="0"/>
            <a:ext cx="12192000" cy="1012723"/>
          </a:xfrm>
          <a:prstGeom prst="rect">
            <a:avLst/>
          </a:prstGeom>
        </p:spPr>
      </p:pic>
      <p:sp>
        <p:nvSpPr>
          <p:cNvPr id="7" name="Rectangle 6">
            <a:extLst>
              <a:ext uri="{FF2B5EF4-FFF2-40B4-BE49-F238E27FC236}">
                <a16:creationId xmlns:a16="http://schemas.microsoft.com/office/drawing/2014/main" id="{8BB35CFD-1DDF-B862-C886-4706ACD398E1}"/>
              </a:ext>
            </a:extLst>
          </p:cNvPr>
          <p:cNvSpPr/>
          <p:nvPr/>
        </p:nvSpPr>
        <p:spPr>
          <a:xfrm>
            <a:off x="-1" y="0"/>
            <a:ext cx="10843591" cy="1012723"/>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69E4CC-3964-824A-A638-5D81649A218F}"/>
              </a:ext>
            </a:extLst>
          </p:cNvPr>
          <p:cNvSpPr/>
          <p:nvPr/>
        </p:nvSpPr>
        <p:spPr>
          <a:xfrm>
            <a:off x="-2" y="-1"/>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CDF117-1E25-EB79-91E3-AEC0588C7E72}"/>
              </a:ext>
            </a:extLst>
          </p:cNvPr>
          <p:cNvSpPr/>
          <p:nvPr/>
        </p:nvSpPr>
        <p:spPr>
          <a:xfrm>
            <a:off x="0" y="0"/>
            <a:ext cx="9654209" cy="1012723"/>
          </a:xfrm>
          <a:prstGeom prst="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C3B63-E451-1BF3-2C05-FCB43FED1E55}"/>
              </a:ext>
            </a:extLst>
          </p:cNvPr>
          <p:cNvSpPr/>
          <p:nvPr/>
        </p:nvSpPr>
        <p:spPr>
          <a:xfrm>
            <a:off x="0" y="0"/>
            <a:ext cx="8305797" cy="1012723"/>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descr="A colorful stripes on a white background&#10;&#10;AI-generated content may be incorrect.">
            <a:extLst>
              <a:ext uri="{FF2B5EF4-FFF2-40B4-BE49-F238E27FC236}">
                <a16:creationId xmlns:a16="http://schemas.microsoft.com/office/drawing/2014/main" id="{92E2E130-ACC0-47DF-3DC5-D29DF7AE1B9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500" y1="24500" x2="35151" y2="24666"/>
                        <a14:foregroundMark x1="23000" y1="28500" x2="34500" y2="28000"/>
                        <a14:foregroundMark x1="34500" y1="28000" x2="61500" y2="29000"/>
                        <a14:foregroundMark x1="61500" y1="29000" x2="74000" y2="29000"/>
                        <a14:foregroundMark x1="74000" y1="29000" x2="75000" y2="28500"/>
                        <a14:foregroundMark x1="23500" y1="36500" x2="53500" y2="36500"/>
                        <a14:foregroundMark x1="53500" y1="36500" x2="64000" y2="36500"/>
                        <a14:foregroundMark x1="66000" y1="37000" x2="74000" y2="37000"/>
                        <a14:foregroundMark x1="78000" y1="36500" x2="78000" y2="36500"/>
                        <a14:foregroundMark x1="79000" y1="34500" x2="79000" y2="34500"/>
                        <a14:foregroundMark x1="61500" y1="64500" x2="61500" y2="64500"/>
                        <a14:foregroundMark x1="35000" y1="64000" x2="35000" y2="64000"/>
                        <a14:foregroundMark x1="25000" y1="64000" x2="50500" y2="62500"/>
                        <a14:foregroundMark x1="50500" y1="62500" x2="78500" y2="64000"/>
                        <a14:foregroundMark x1="20500" y1="72000" x2="49500" y2="71000"/>
                        <a14:foregroundMark x1="49500" y1="71000" x2="79500" y2="72000"/>
                        <a14:foregroundMark x1="20500" y1="77500" x2="43000" y2="77500"/>
                        <a14:foregroundMark x1="43000" y1="77500" x2="79000" y2="77500"/>
                        <a14:foregroundMark x1="21500" y1="24000" x2="47000" y2="23500"/>
                        <a14:foregroundMark x1="47000" y1="23500" x2="52500" y2="24000"/>
                        <a14:foregroundMark x1="53500" y1="24000" x2="78500" y2="23500"/>
                        <a14:foregroundMark x1="78500" y1="23500" x2="80000" y2="24000"/>
                        <a14:backgroundMark x1="83500" y1="24500" x2="81000" y2="24000"/>
                      </a14:backgroundRemoval>
                    </a14:imgEffect>
                  </a14:imgLayer>
                </a14:imgProps>
              </a:ext>
              <a:ext uri="{28A0092B-C50C-407E-A947-70E740481C1C}">
                <a14:useLocalDpi xmlns:a14="http://schemas.microsoft.com/office/drawing/2010/main" val="0"/>
              </a:ext>
            </a:extLst>
          </a:blip>
          <a:stretch>
            <a:fillRect/>
          </a:stretch>
        </p:blipFill>
        <p:spPr>
          <a:xfrm>
            <a:off x="7293074" y="-3"/>
            <a:ext cx="1012723" cy="1012723"/>
          </a:xfrm>
          <a:prstGeom prst="rect">
            <a:avLst/>
          </a:prstGeom>
        </p:spPr>
      </p:pic>
      <p:sp>
        <p:nvSpPr>
          <p:cNvPr id="12" name="TextBox 11">
            <a:extLst>
              <a:ext uri="{FF2B5EF4-FFF2-40B4-BE49-F238E27FC236}">
                <a16:creationId xmlns:a16="http://schemas.microsoft.com/office/drawing/2014/main" id="{3F14CE0D-A1E3-A1F7-AC7A-5EC650004801}"/>
              </a:ext>
            </a:extLst>
          </p:cNvPr>
          <p:cNvSpPr txBox="1"/>
          <p:nvPr/>
        </p:nvSpPr>
        <p:spPr>
          <a:xfrm>
            <a:off x="367747" y="197572"/>
            <a:ext cx="6939575" cy="615553"/>
          </a:xfrm>
          <a:prstGeom prst="rect">
            <a:avLst/>
          </a:prstGeom>
          <a:noFill/>
        </p:spPr>
        <p:txBody>
          <a:bodyPr wrap="square" lIns="91440" tIns="45720" rIns="91440" bIns="45720" rtlCol="0" anchor="t">
            <a:spAutoFit/>
          </a:bodyPr>
          <a:lstStyle/>
          <a:p>
            <a:r>
              <a:rPr lang="en-US" sz="3400">
                <a:solidFill>
                  <a:schemeClr val="bg1"/>
                </a:solidFill>
                <a:cs typeface="Times New Roman"/>
              </a:rPr>
              <a:t>DCF Valuation</a:t>
            </a:r>
          </a:p>
        </p:txBody>
      </p:sp>
      <p:pic>
        <p:nvPicPr>
          <p:cNvPr id="3" name="Picture 2">
            <a:extLst>
              <a:ext uri="{FF2B5EF4-FFF2-40B4-BE49-F238E27FC236}">
                <a16:creationId xmlns:a16="http://schemas.microsoft.com/office/drawing/2014/main" id="{6B8BD2A1-0C6B-1C24-911D-84C7281D1862}"/>
              </a:ext>
            </a:extLst>
          </p:cNvPr>
          <p:cNvPicPr>
            <a:picLocks noChangeAspect="1"/>
          </p:cNvPicPr>
          <p:nvPr/>
        </p:nvPicPr>
        <p:blipFill>
          <a:blip r:embed="rId6"/>
          <a:stretch>
            <a:fillRect/>
          </a:stretch>
        </p:blipFill>
        <p:spPr>
          <a:xfrm>
            <a:off x="84757" y="1115193"/>
            <a:ext cx="7208317" cy="2943352"/>
          </a:xfrm>
          <a:prstGeom prst="rect">
            <a:avLst/>
          </a:prstGeom>
        </p:spPr>
      </p:pic>
      <p:pic>
        <p:nvPicPr>
          <p:cNvPr id="13" name="Picture 12">
            <a:extLst>
              <a:ext uri="{FF2B5EF4-FFF2-40B4-BE49-F238E27FC236}">
                <a16:creationId xmlns:a16="http://schemas.microsoft.com/office/drawing/2014/main" id="{820A027A-56AF-AB5F-DA59-13E8565319A2}"/>
              </a:ext>
            </a:extLst>
          </p:cNvPr>
          <p:cNvPicPr>
            <a:picLocks noChangeAspect="1"/>
          </p:cNvPicPr>
          <p:nvPr/>
        </p:nvPicPr>
        <p:blipFill>
          <a:blip r:embed="rId7"/>
          <a:stretch>
            <a:fillRect/>
          </a:stretch>
        </p:blipFill>
        <p:spPr>
          <a:xfrm>
            <a:off x="273517" y="4298602"/>
            <a:ext cx="4553585" cy="1705213"/>
          </a:xfrm>
          <a:prstGeom prst="rect">
            <a:avLst/>
          </a:prstGeom>
        </p:spPr>
      </p:pic>
      <p:pic>
        <p:nvPicPr>
          <p:cNvPr id="15" name="Picture 14">
            <a:extLst>
              <a:ext uri="{FF2B5EF4-FFF2-40B4-BE49-F238E27FC236}">
                <a16:creationId xmlns:a16="http://schemas.microsoft.com/office/drawing/2014/main" id="{9017E3CC-B805-B0FF-4FDE-BD0A0F32BB23}"/>
              </a:ext>
            </a:extLst>
          </p:cNvPr>
          <p:cNvPicPr>
            <a:picLocks noChangeAspect="1"/>
          </p:cNvPicPr>
          <p:nvPr/>
        </p:nvPicPr>
        <p:blipFill>
          <a:blip r:embed="rId8"/>
          <a:stretch>
            <a:fillRect/>
          </a:stretch>
        </p:blipFill>
        <p:spPr>
          <a:xfrm>
            <a:off x="7422734" y="1115193"/>
            <a:ext cx="4462945" cy="2808145"/>
          </a:xfrm>
          <a:prstGeom prst="rect">
            <a:avLst/>
          </a:prstGeom>
        </p:spPr>
      </p:pic>
      <p:pic>
        <p:nvPicPr>
          <p:cNvPr id="18" name="Picture 17">
            <a:extLst>
              <a:ext uri="{FF2B5EF4-FFF2-40B4-BE49-F238E27FC236}">
                <a16:creationId xmlns:a16="http://schemas.microsoft.com/office/drawing/2014/main" id="{9F5DE308-2CF8-49A5-BAEE-1C80593FD6A4}"/>
              </a:ext>
            </a:extLst>
          </p:cNvPr>
          <p:cNvPicPr>
            <a:picLocks noChangeAspect="1"/>
          </p:cNvPicPr>
          <p:nvPr/>
        </p:nvPicPr>
        <p:blipFill>
          <a:blip r:embed="rId9"/>
          <a:stretch>
            <a:fillRect/>
          </a:stretch>
        </p:blipFill>
        <p:spPr>
          <a:xfrm>
            <a:off x="5638385" y="4298602"/>
            <a:ext cx="5944430" cy="1457528"/>
          </a:xfrm>
          <a:prstGeom prst="rect">
            <a:avLst/>
          </a:prstGeom>
        </p:spPr>
      </p:pic>
    </p:spTree>
    <p:extLst>
      <p:ext uri="{BB962C8B-B14F-4D97-AF65-F5344CB8AC3E}">
        <p14:creationId xmlns:p14="http://schemas.microsoft.com/office/powerpoint/2010/main" val="261068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2472</Words>
  <Application>Microsoft Office PowerPoint</Application>
  <PresentationFormat>Widescreen</PresentationFormat>
  <Paragraphs>227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Aptos Narrow</vt:lpstr>
      <vt:lpstr>Arial</vt:lpstr>
      <vt:lpstr>Arial,Sans-Serif</vt:lpstr>
      <vt:lpstr>Calibri</vt:lpstr>
      <vt:lpstr>Courier New</vt:lpstr>
      <vt:lpstr>FrutigerRoman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carlosdcorado@gmail.com</dc:creator>
  <cp:lastModifiedBy>Corado Antezana, Carlos</cp:lastModifiedBy>
  <cp:revision>2</cp:revision>
  <dcterms:created xsi:type="dcterms:W3CDTF">2025-03-02T03:39:04Z</dcterms:created>
  <dcterms:modified xsi:type="dcterms:W3CDTF">2026-02-05T19:28:30Z</dcterms:modified>
</cp:coreProperties>
</file>