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61" r:id="rId3"/>
    <p:sldId id="260" r:id="rId4"/>
    <p:sldId id="257" r:id="rId5"/>
    <p:sldId id="258" r:id="rId6"/>
    <p:sldId id="259" r:id="rId7"/>
    <p:sldId id="262" r:id="rId8"/>
    <p:sldId id="263" r:id="rId9"/>
    <p:sldId id="264" r:id="rId10"/>
    <p:sldId id="275" r:id="rId11"/>
    <p:sldId id="276" r:id="rId12"/>
    <p:sldId id="267" r:id="rId13"/>
    <p:sldId id="268" r:id="rId14"/>
    <p:sldId id="269" r:id="rId15"/>
    <p:sldId id="270" r:id="rId16"/>
    <p:sldId id="271" r:id="rId17"/>
    <p:sldId id="277" r:id="rId18"/>
    <p:sldId id="278" r:id="rId19"/>
    <p:sldId id="273" r:id="rId20"/>
    <p:sldId id="274"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60"/>
    <a:srgbClr val="0033CC"/>
    <a:srgbClr val="536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70223-6D47-4F3B-88AD-6B44CE88D8DE}" v="3" dt="2025-07-30T14:33:14.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107" d="100"/>
          <a:sy n="107"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D1A2E-91BC-4AC2-89BD-BEA13024856B}"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CD228-4CDA-4450-87E3-C66BB6D5C34B}" type="slidenum">
              <a:rPr lang="en-US" smtClean="0"/>
              <a:t>‹#›</a:t>
            </a:fld>
            <a:endParaRPr lang="en-US"/>
          </a:p>
        </p:txBody>
      </p:sp>
    </p:spTree>
    <p:extLst>
      <p:ext uri="{BB962C8B-B14F-4D97-AF65-F5344CB8AC3E}">
        <p14:creationId xmlns:p14="http://schemas.microsoft.com/office/powerpoint/2010/main" val="729761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CD228-4CDA-4450-87E3-C66BB6D5C34B}" type="slidenum">
              <a:rPr lang="en-US" smtClean="0"/>
              <a:t>8</a:t>
            </a:fld>
            <a:endParaRPr lang="en-US"/>
          </a:p>
        </p:txBody>
      </p:sp>
    </p:spTree>
    <p:extLst>
      <p:ext uri="{BB962C8B-B14F-4D97-AF65-F5344CB8AC3E}">
        <p14:creationId xmlns:p14="http://schemas.microsoft.com/office/powerpoint/2010/main" val="171581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CD228-4CDA-4450-87E3-C66BB6D5C34B}" type="slidenum">
              <a:rPr lang="en-US" smtClean="0"/>
              <a:t>16</a:t>
            </a:fld>
            <a:endParaRPr lang="en-US"/>
          </a:p>
        </p:txBody>
      </p:sp>
    </p:spTree>
    <p:extLst>
      <p:ext uri="{BB962C8B-B14F-4D97-AF65-F5344CB8AC3E}">
        <p14:creationId xmlns:p14="http://schemas.microsoft.com/office/powerpoint/2010/main" val="207642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5CD228-4CDA-4450-87E3-C66BB6D5C34B}" type="slidenum">
              <a:rPr lang="en-US" smtClean="0"/>
              <a:t>28</a:t>
            </a:fld>
            <a:endParaRPr lang="en-US"/>
          </a:p>
        </p:txBody>
      </p:sp>
    </p:spTree>
    <p:extLst>
      <p:ext uri="{BB962C8B-B14F-4D97-AF65-F5344CB8AC3E}">
        <p14:creationId xmlns:p14="http://schemas.microsoft.com/office/powerpoint/2010/main" val="365122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BE9B-4249-99D0-BF22-D92DAA7A6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26BE9-9007-A6A2-26D6-6F91A47571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9C4B3-BCA4-A467-0671-589A9344B0C8}"/>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5" name="Footer Placeholder 4">
            <a:extLst>
              <a:ext uri="{FF2B5EF4-FFF2-40B4-BE49-F238E27FC236}">
                <a16:creationId xmlns:a16="http://schemas.microsoft.com/office/drawing/2014/main" id="{3C730A3F-C671-20C3-BFB4-7E2D3335F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94293-C378-10AE-0776-6B9A6A2874DB}"/>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115567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288C-678E-B089-93A2-1AEAC00E21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18E915-B691-251D-AFD2-22249863BF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EA244-4AB0-EC71-1B34-A1536BF56C5A}"/>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5" name="Footer Placeholder 4">
            <a:extLst>
              <a:ext uri="{FF2B5EF4-FFF2-40B4-BE49-F238E27FC236}">
                <a16:creationId xmlns:a16="http://schemas.microsoft.com/office/drawing/2014/main" id="{4DDDBBFE-6D6E-DDE4-0876-B80415458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B3932-BAEF-9BFC-4469-E4DEB36D2E1D}"/>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163491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73E7A-B914-A845-0199-22D1699FC5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18EE9-3A46-6BBC-6119-D08A17ACBD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03E10-2007-DBB1-661F-6E9D8A762702}"/>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5" name="Footer Placeholder 4">
            <a:extLst>
              <a:ext uri="{FF2B5EF4-FFF2-40B4-BE49-F238E27FC236}">
                <a16:creationId xmlns:a16="http://schemas.microsoft.com/office/drawing/2014/main" id="{9BB678C8-0472-360B-15C5-F478E88E7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2254E-8BE8-EC57-4C07-0ABE3154B75F}"/>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245567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8B71-AB60-C776-A6B0-666CB3EC0D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F032-C94E-3E3A-B449-CC686E296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FB37-D8EA-EDF7-ADE9-FCAC3638D59C}"/>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5" name="Footer Placeholder 4">
            <a:extLst>
              <a:ext uri="{FF2B5EF4-FFF2-40B4-BE49-F238E27FC236}">
                <a16:creationId xmlns:a16="http://schemas.microsoft.com/office/drawing/2014/main" id="{0FC078F5-4F14-9430-25A9-8FCBE4DBD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1AF38-6816-70F9-FF4E-63837A87BAC6}"/>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29964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CADF-1780-CAD1-B6D5-2FB2E6D467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D9622B-CE96-EAF2-C93B-301BEA1471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5107F-9840-3E6C-C4A1-9B0520EAACD5}"/>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5" name="Footer Placeholder 4">
            <a:extLst>
              <a:ext uri="{FF2B5EF4-FFF2-40B4-BE49-F238E27FC236}">
                <a16:creationId xmlns:a16="http://schemas.microsoft.com/office/drawing/2014/main" id="{48D1364B-FECE-14D8-36C2-15FDFDC46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902CC-10CC-AD6F-F642-60954A3B5670}"/>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314104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7F84-5FC5-B72A-5542-B704221CC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3AD968-D20E-495E-1F6D-6BB1C76495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8BFAF-F8A6-E29D-219E-4488E9C6F9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F44EC-95C2-4CDC-BE7B-E15997109445}"/>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6" name="Footer Placeholder 5">
            <a:extLst>
              <a:ext uri="{FF2B5EF4-FFF2-40B4-BE49-F238E27FC236}">
                <a16:creationId xmlns:a16="http://schemas.microsoft.com/office/drawing/2014/main" id="{E69AFEC3-A8C3-C7F8-FFA0-2540A2425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62E989-3122-5D3E-F240-0B69387C0B37}"/>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744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6042-CB8A-4D7B-35EE-231389E61F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661040-C18E-0FC9-7179-EBCF95309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92DA0A-769E-4134-85B4-ACD9ECC12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6B61A-9F68-5B7E-98AE-9D1AF85AA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8B4F1-1231-F396-0FB1-F5D616BA9D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B353F-6326-5FE8-A2D9-2D20D0D1CE9F}"/>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8" name="Footer Placeholder 7">
            <a:extLst>
              <a:ext uri="{FF2B5EF4-FFF2-40B4-BE49-F238E27FC236}">
                <a16:creationId xmlns:a16="http://schemas.microsoft.com/office/drawing/2014/main" id="{89BCE76F-23E5-B5A6-6388-1DA1ECE63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165312-FA30-6C92-FAE5-05C9D30D90F1}"/>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179671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D3BB8-2FFA-DA06-E541-3752E60DC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6D1DBD-B7DA-C8E6-3FCB-A0A0AEF69AFE}"/>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4" name="Footer Placeholder 3">
            <a:extLst>
              <a:ext uri="{FF2B5EF4-FFF2-40B4-BE49-F238E27FC236}">
                <a16:creationId xmlns:a16="http://schemas.microsoft.com/office/drawing/2014/main" id="{0B1C056C-0B1A-789F-7219-E6AF0092C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F373A2-878D-FDF1-20DC-663F839B4487}"/>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361302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1D335-3235-E538-7F1B-27A48CA995F4}"/>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3" name="Footer Placeholder 2">
            <a:extLst>
              <a:ext uri="{FF2B5EF4-FFF2-40B4-BE49-F238E27FC236}">
                <a16:creationId xmlns:a16="http://schemas.microsoft.com/office/drawing/2014/main" id="{42F86DD7-9ED4-D2C6-84AE-D43C7A7B52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524657-EBFC-1CEC-4B5E-BF5EE1D569A4}"/>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88794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70DB-3C74-DC63-656B-438F89D71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86FB5-F4EC-7FA3-EDB9-70C3663CAE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3F2556-02E3-608C-C688-303412FEF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9CB54-566F-9A4C-2B9A-6CDC31FCBC59}"/>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6" name="Footer Placeholder 5">
            <a:extLst>
              <a:ext uri="{FF2B5EF4-FFF2-40B4-BE49-F238E27FC236}">
                <a16:creationId xmlns:a16="http://schemas.microsoft.com/office/drawing/2014/main" id="{97E13F19-963A-C7EA-2CFC-8086CA79F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258FB-7D51-EAB5-FB62-9B768894A0C8}"/>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30238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42B2-04ED-E7D9-E0C4-C1EC09062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6A5D72-A51B-1A9B-BAC7-7D69B23CF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51D9F3-5674-63C9-E875-855C06B1C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64E10-D27D-8831-94F2-FCDE4D284B2F}"/>
              </a:ext>
            </a:extLst>
          </p:cNvPr>
          <p:cNvSpPr>
            <a:spLocks noGrp="1"/>
          </p:cNvSpPr>
          <p:nvPr>
            <p:ph type="dt" sz="half" idx="10"/>
          </p:nvPr>
        </p:nvSpPr>
        <p:spPr/>
        <p:txBody>
          <a:bodyPr/>
          <a:lstStyle/>
          <a:p>
            <a:fld id="{2089BF77-4659-493A-AAE6-525B3140FB07}" type="datetimeFigureOut">
              <a:rPr lang="en-US" smtClean="0"/>
              <a:t>2/5/2026</a:t>
            </a:fld>
            <a:endParaRPr lang="en-US"/>
          </a:p>
        </p:txBody>
      </p:sp>
      <p:sp>
        <p:nvSpPr>
          <p:cNvPr id="6" name="Footer Placeholder 5">
            <a:extLst>
              <a:ext uri="{FF2B5EF4-FFF2-40B4-BE49-F238E27FC236}">
                <a16:creationId xmlns:a16="http://schemas.microsoft.com/office/drawing/2014/main" id="{E9D9EA5C-4EEE-DC66-9140-8B730F3D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03FEC-E723-9E56-D4CB-2B4B6FCB4D03}"/>
              </a:ext>
            </a:extLst>
          </p:cNvPr>
          <p:cNvSpPr>
            <a:spLocks noGrp="1"/>
          </p:cNvSpPr>
          <p:nvPr>
            <p:ph type="sldNum" sz="quarter" idx="12"/>
          </p:nvPr>
        </p:nvSpPr>
        <p:spPr/>
        <p:txBody>
          <a:bodyPr/>
          <a:lstStyle/>
          <a:p>
            <a:fld id="{E41E7F4D-7883-4F00-BA25-721F2FE70259}" type="slidenum">
              <a:rPr lang="en-US" smtClean="0"/>
              <a:t>‹#›</a:t>
            </a:fld>
            <a:endParaRPr lang="en-US"/>
          </a:p>
        </p:txBody>
      </p:sp>
    </p:spTree>
    <p:extLst>
      <p:ext uri="{BB962C8B-B14F-4D97-AF65-F5344CB8AC3E}">
        <p14:creationId xmlns:p14="http://schemas.microsoft.com/office/powerpoint/2010/main" val="27652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47EFB-DFE3-C25F-5DFE-80A3D4743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89F32-0752-B6CF-BACA-F3127AA78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C22ED-A6C9-28F9-11DB-694E8B971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89BF77-4659-493A-AAE6-525B3140FB07}" type="datetimeFigureOut">
              <a:rPr lang="en-US" smtClean="0"/>
              <a:t>2/5/2026</a:t>
            </a:fld>
            <a:endParaRPr lang="en-US"/>
          </a:p>
        </p:txBody>
      </p:sp>
      <p:sp>
        <p:nvSpPr>
          <p:cNvPr id="5" name="Footer Placeholder 4">
            <a:extLst>
              <a:ext uri="{FF2B5EF4-FFF2-40B4-BE49-F238E27FC236}">
                <a16:creationId xmlns:a16="http://schemas.microsoft.com/office/drawing/2014/main" id="{CE193A75-6C76-4D91-2D87-151D07058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BC66208-0674-0180-F439-D49E1CACD9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1E7F4D-7883-4F00-BA25-721F2FE70259}" type="slidenum">
              <a:rPr lang="en-US" smtClean="0"/>
              <a:t>‹#›</a:t>
            </a:fld>
            <a:endParaRPr lang="en-US"/>
          </a:p>
        </p:txBody>
      </p:sp>
    </p:spTree>
    <p:extLst>
      <p:ext uri="{BB962C8B-B14F-4D97-AF65-F5344CB8AC3E}">
        <p14:creationId xmlns:p14="http://schemas.microsoft.com/office/powerpoint/2010/main" val="1996518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finance.yahoo.com/quote/MITT"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hyperlink" Target="https://www.businesswire.com/"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https://finance.yahoo.com/quote/RY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99" name="Oval 198">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D69B6-165E-7237-BF3A-A388CA26FF6B}"/>
              </a:ext>
            </a:extLst>
          </p:cNvPr>
          <p:cNvSpPr>
            <a:spLocks noGrp="1"/>
          </p:cNvSpPr>
          <p:nvPr>
            <p:ph type="ctrTitle"/>
          </p:nvPr>
        </p:nvSpPr>
        <p:spPr>
          <a:xfrm>
            <a:off x="3581400" y="965580"/>
            <a:ext cx="5204489" cy="3160593"/>
          </a:xfrm>
        </p:spPr>
        <p:txBody>
          <a:bodyPr>
            <a:normAutofit/>
          </a:bodyPr>
          <a:lstStyle/>
          <a:p>
            <a:r>
              <a:rPr lang="en-US" sz="5400">
                <a:solidFill>
                  <a:schemeClr val="bg1"/>
                </a:solidFill>
              </a:rPr>
              <a:t>Sector presentation</a:t>
            </a:r>
            <a:br>
              <a:rPr lang="en-US" sz="5400">
                <a:solidFill>
                  <a:schemeClr val="bg1"/>
                </a:solidFill>
              </a:rPr>
            </a:br>
            <a:r>
              <a:rPr lang="en-US" sz="5400">
                <a:solidFill>
                  <a:schemeClr val="bg1"/>
                </a:solidFill>
              </a:rPr>
              <a:t>Real state</a:t>
            </a:r>
          </a:p>
        </p:txBody>
      </p:sp>
      <p:sp>
        <p:nvSpPr>
          <p:cNvPr id="3" name="Subtitle 2">
            <a:extLst>
              <a:ext uri="{FF2B5EF4-FFF2-40B4-BE49-F238E27FC236}">
                <a16:creationId xmlns:a16="http://schemas.microsoft.com/office/drawing/2014/main" id="{5DE65E17-164B-62E5-8D4E-803E6B2464E9}"/>
              </a:ext>
            </a:extLst>
          </p:cNvPr>
          <p:cNvSpPr>
            <a:spLocks noGrp="1"/>
          </p:cNvSpPr>
          <p:nvPr>
            <p:ph type="subTitle" idx="1"/>
          </p:nvPr>
        </p:nvSpPr>
        <p:spPr>
          <a:xfrm>
            <a:off x="3820817" y="4409960"/>
            <a:ext cx="4508641" cy="1116414"/>
          </a:xfrm>
        </p:spPr>
        <p:txBody>
          <a:bodyPr>
            <a:normAutofit/>
          </a:bodyPr>
          <a:lstStyle/>
          <a:p>
            <a:r>
              <a:rPr lang="en-US" sz="2000">
                <a:solidFill>
                  <a:schemeClr val="bg1"/>
                </a:solidFill>
              </a:rPr>
              <a:t>Carlos Corado</a:t>
            </a:r>
          </a:p>
          <a:p>
            <a:r>
              <a:rPr lang="en-US" sz="2000">
                <a:solidFill>
                  <a:schemeClr val="bg1"/>
                </a:solidFill>
              </a:rPr>
              <a:t>June </a:t>
            </a:r>
            <a:r>
              <a:rPr lang="en-US" sz="2000" dirty="0">
                <a:solidFill>
                  <a:schemeClr val="bg1"/>
                </a:solidFill>
              </a:rPr>
              <a:t>2025</a:t>
            </a:r>
          </a:p>
        </p:txBody>
      </p:sp>
      <p:sp>
        <p:nvSpPr>
          <p:cNvPr id="20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1"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2"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pic>
        <p:nvPicPr>
          <p:cNvPr id="5" name="Picture 4">
            <a:extLst>
              <a:ext uri="{FF2B5EF4-FFF2-40B4-BE49-F238E27FC236}">
                <a16:creationId xmlns:a16="http://schemas.microsoft.com/office/drawing/2014/main" id="{AED7B0A3-E8DC-4B96-980A-1F2C29BF273C}"/>
              </a:ext>
            </a:extLst>
          </p:cNvPr>
          <p:cNvPicPr>
            <a:picLocks noChangeAspect="1"/>
          </p:cNvPicPr>
          <p:nvPr/>
        </p:nvPicPr>
        <p:blipFill>
          <a:blip r:embed="rId2">
            <a:alphaModFix/>
            <a:biLevel thresh="25000"/>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42628" y="4175798"/>
            <a:ext cx="3015103" cy="3015103"/>
          </a:xfrm>
          <a:prstGeom prst="rect">
            <a:avLst/>
          </a:prstGeom>
        </p:spPr>
      </p:pic>
    </p:spTree>
    <p:extLst>
      <p:ext uri="{BB962C8B-B14F-4D97-AF65-F5344CB8AC3E}">
        <p14:creationId xmlns:p14="http://schemas.microsoft.com/office/powerpoint/2010/main" val="401094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1000"/>
                                  </p:stCondLst>
                                  <p:iterate type="wd">
                                    <p:tmPct val="15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8461-E05A-BD0D-A753-74B0CEDEB178}"/>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1F69B254-1731-E689-45C9-0D46D93618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5FC1220-604F-CA05-22F1-3F8C6E46AC36}"/>
              </a:ext>
            </a:extLst>
          </p:cNvPr>
          <p:cNvSpPr/>
          <p:nvPr/>
        </p:nvSpPr>
        <p:spPr>
          <a:xfrm>
            <a:off x="0" y="0"/>
            <a:ext cx="12192000"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CC6EAEE4-6A9D-689C-8361-A8F300A1BEEC}"/>
              </a:ext>
            </a:extLst>
          </p:cNvPr>
          <p:cNvGraphicFramePr>
            <a:graphicFrameLocks noGrp="1"/>
          </p:cNvGraphicFramePr>
          <p:nvPr>
            <p:extLst>
              <p:ext uri="{D42A27DB-BD31-4B8C-83A1-F6EECF244321}">
                <p14:modId xmlns:p14="http://schemas.microsoft.com/office/powerpoint/2010/main" val="4069682214"/>
              </p:ext>
            </p:extLst>
          </p:nvPr>
        </p:nvGraphicFramePr>
        <p:xfrm>
          <a:off x="754467" y="1236072"/>
          <a:ext cx="2854634" cy="2971250"/>
        </p:xfrm>
        <a:graphic>
          <a:graphicData uri="http://schemas.openxmlformats.org/drawingml/2006/table">
            <a:tbl>
              <a:tblPr firstRow="1" bandRow="1">
                <a:tableStyleId>{8EC20E35-A176-4012-BC5E-935CFFF8708E}</a:tableStyleId>
              </a:tblPr>
              <a:tblGrid>
                <a:gridCol w="1537112">
                  <a:extLst>
                    <a:ext uri="{9D8B030D-6E8A-4147-A177-3AD203B41FA5}">
                      <a16:colId xmlns:a16="http://schemas.microsoft.com/office/drawing/2014/main" val="2833845001"/>
                    </a:ext>
                  </a:extLst>
                </a:gridCol>
                <a:gridCol w="1317522">
                  <a:extLst>
                    <a:ext uri="{9D8B030D-6E8A-4147-A177-3AD203B41FA5}">
                      <a16:colId xmlns:a16="http://schemas.microsoft.com/office/drawing/2014/main" val="487971665"/>
                    </a:ext>
                  </a:extLst>
                </a:gridCol>
              </a:tblGrid>
              <a:tr h="522793">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27332">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AMT</a:t>
                      </a:r>
                    </a:p>
                  </a:txBody>
                  <a:tcPr/>
                </a:tc>
                <a:extLst>
                  <a:ext uri="{0D108BD9-81ED-4DB2-BD59-A6C34878D82A}">
                    <a16:rowId xmlns:a16="http://schemas.microsoft.com/office/drawing/2014/main" val="4283379366"/>
                  </a:ext>
                </a:extLst>
              </a:tr>
              <a:tr h="535003">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a:latin typeface="Times New Roman" panose="02020603050405020304" pitchFamily="18" charset="0"/>
                          <a:cs typeface="Times New Roman" panose="02020603050405020304" pitchFamily="18" charset="0"/>
                        </a:rPr>
                        <a:t>American Tower</a:t>
                      </a:r>
                    </a:p>
                  </a:txBody>
                  <a:tcPr/>
                </a:tc>
                <a:extLst>
                  <a:ext uri="{0D108BD9-81ED-4DB2-BD59-A6C34878D82A}">
                    <a16:rowId xmlns:a16="http://schemas.microsoft.com/office/drawing/2014/main" val="1456784613"/>
                  </a:ext>
                </a:extLst>
              </a:tr>
              <a:tr h="535003">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REIT - specialty</a:t>
                      </a:r>
                    </a:p>
                  </a:txBody>
                  <a:tcPr/>
                </a:tc>
                <a:extLst>
                  <a:ext uri="{0D108BD9-81ED-4DB2-BD59-A6C34878D82A}">
                    <a16:rowId xmlns:a16="http://schemas.microsoft.com/office/drawing/2014/main" val="138172741"/>
                  </a:ext>
                </a:extLst>
              </a:tr>
              <a:tr h="325277">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212.34</a:t>
                      </a:r>
                    </a:p>
                  </a:txBody>
                  <a:tcPr/>
                </a:tc>
                <a:extLst>
                  <a:ext uri="{0D108BD9-81ED-4DB2-BD59-A6C34878D82A}">
                    <a16:rowId xmlns:a16="http://schemas.microsoft.com/office/drawing/2014/main" val="3052879808"/>
                  </a:ext>
                </a:extLst>
              </a:tr>
              <a:tr h="37581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99.27 B</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9FEAC5EC-9541-2118-EAB2-3DCBDD186D61}"/>
              </a:ext>
            </a:extLst>
          </p:cNvPr>
          <p:cNvGraphicFramePr>
            <a:graphicFrameLocks noGrp="1"/>
          </p:cNvGraphicFramePr>
          <p:nvPr>
            <p:extLst>
              <p:ext uri="{D42A27DB-BD31-4B8C-83A1-F6EECF244321}">
                <p14:modId xmlns:p14="http://schemas.microsoft.com/office/powerpoint/2010/main" val="382957906"/>
              </p:ext>
            </p:extLst>
          </p:nvPr>
        </p:nvGraphicFramePr>
        <p:xfrm>
          <a:off x="4052182" y="1236072"/>
          <a:ext cx="2875172" cy="2258257"/>
        </p:xfrm>
        <a:graphic>
          <a:graphicData uri="http://schemas.openxmlformats.org/drawingml/2006/table">
            <a:tbl>
              <a:tblPr firstRow="1" bandRow="1">
                <a:tableStyleId>{8EC20E35-A176-4012-BC5E-935CFFF8708E}</a:tableStyleId>
              </a:tblPr>
              <a:tblGrid>
                <a:gridCol w="1512530">
                  <a:extLst>
                    <a:ext uri="{9D8B030D-6E8A-4147-A177-3AD203B41FA5}">
                      <a16:colId xmlns:a16="http://schemas.microsoft.com/office/drawing/2014/main" val="2833845001"/>
                    </a:ext>
                  </a:extLst>
                </a:gridCol>
                <a:gridCol w="1362642">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10,127.20</a:t>
                      </a:r>
                    </a:p>
                  </a:txBody>
                  <a:tcPr/>
                </a:tc>
                <a:extLst>
                  <a:ext uri="{0D108BD9-81ED-4DB2-BD59-A6C34878D82A}">
                    <a16:rowId xmlns:a16="http://schemas.microsoft.com/office/drawing/2014/main" val="4283379366"/>
                  </a:ext>
                </a:extLst>
              </a:tr>
              <a:tr h="412954">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2, 255.00</a:t>
                      </a:r>
                    </a:p>
                  </a:txBody>
                  <a:tcPr/>
                </a:tc>
                <a:extLst>
                  <a:ext uri="{0D108BD9-81ED-4DB2-BD59-A6C34878D82A}">
                    <a16:rowId xmlns:a16="http://schemas.microsoft.com/office/drawing/2014/main" val="1456784613"/>
                  </a:ext>
                </a:extLst>
              </a:tr>
              <a:tr h="0">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3.90</a:t>
                      </a:r>
                    </a:p>
                  </a:txBody>
                  <a:tcPr/>
                </a:tc>
                <a:extLst>
                  <a:ext uri="{0D108BD9-81ED-4DB2-BD59-A6C34878D82A}">
                    <a16:rowId xmlns:a16="http://schemas.microsoft.com/office/drawing/2014/main" val="138172741"/>
                  </a:ext>
                </a:extLst>
              </a:tr>
              <a:tr h="0">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3.09</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53B57F04-6DDE-5E6B-FC8B-45DF3ACD36AF}"/>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55D70E-D5BA-B5B7-D880-68E81C50E895}"/>
              </a:ext>
            </a:extLst>
          </p:cNvPr>
          <p:cNvSpPr txBox="1"/>
          <p:nvPr/>
        </p:nvSpPr>
        <p:spPr>
          <a:xfrm>
            <a:off x="-943897"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graphicFrame>
        <p:nvGraphicFramePr>
          <p:cNvPr id="16" name="Table 15">
            <a:extLst>
              <a:ext uri="{FF2B5EF4-FFF2-40B4-BE49-F238E27FC236}">
                <a16:creationId xmlns:a16="http://schemas.microsoft.com/office/drawing/2014/main" id="{077CDF62-A3E3-7569-C3B2-9B55CD2E05F1}"/>
              </a:ext>
            </a:extLst>
          </p:cNvPr>
          <p:cNvGraphicFramePr>
            <a:graphicFrameLocks noGrp="1"/>
          </p:cNvGraphicFramePr>
          <p:nvPr>
            <p:extLst>
              <p:ext uri="{D42A27DB-BD31-4B8C-83A1-F6EECF244321}">
                <p14:modId xmlns:p14="http://schemas.microsoft.com/office/powerpoint/2010/main" val="2218815876"/>
              </p:ext>
            </p:extLst>
          </p:nvPr>
        </p:nvGraphicFramePr>
        <p:xfrm>
          <a:off x="4052182" y="3960923"/>
          <a:ext cx="2875172" cy="2225040"/>
        </p:xfrm>
        <a:graphic>
          <a:graphicData uri="http://schemas.openxmlformats.org/drawingml/2006/table">
            <a:tbl>
              <a:tblPr firstRow="1" bandRow="1">
                <a:tableStyleId>{8EC20E35-A176-4012-BC5E-935CFFF8708E}</a:tableStyleId>
              </a:tblPr>
              <a:tblGrid>
                <a:gridCol w="1895536">
                  <a:extLst>
                    <a:ext uri="{9D8B030D-6E8A-4147-A177-3AD203B41FA5}">
                      <a16:colId xmlns:a16="http://schemas.microsoft.com/office/drawing/2014/main" val="2833845001"/>
                    </a:ext>
                  </a:extLst>
                </a:gridCol>
                <a:gridCol w="979636">
                  <a:extLst>
                    <a:ext uri="{9D8B030D-6E8A-4147-A177-3AD203B41FA5}">
                      <a16:colId xmlns:a16="http://schemas.microsoft.com/office/drawing/2014/main" val="487971665"/>
                    </a:ext>
                  </a:extLst>
                </a:gridCol>
              </a:tblGrid>
              <a:tr h="66562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85363">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54.42</a:t>
                      </a:r>
                    </a:p>
                  </a:txBody>
                  <a:tcPr/>
                </a:tc>
                <a:extLst>
                  <a:ext uri="{0D108BD9-81ED-4DB2-BD59-A6C34878D82A}">
                    <a16:rowId xmlns:a16="http://schemas.microsoft.com/office/drawing/2014/main" val="4283379366"/>
                  </a:ext>
                </a:extLst>
              </a:tr>
              <a:tr h="385363">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28.08</a:t>
                      </a:r>
                    </a:p>
                  </a:txBody>
                  <a:tcPr/>
                </a:tc>
                <a:extLst>
                  <a:ext uri="{0D108BD9-81ED-4DB2-BD59-A6C34878D82A}">
                    <a16:rowId xmlns:a16="http://schemas.microsoft.com/office/drawing/2014/main" val="1456784613"/>
                  </a:ext>
                </a:extLst>
              </a:tr>
              <a:tr h="403324">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12.56</a:t>
                      </a:r>
                    </a:p>
                  </a:txBody>
                  <a:tcPr/>
                </a:tc>
                <a:extLst>
                  <a:ext uri="{0D108BD9-81ED-4DB2-BD59-A6C34878D82A}">
                    <a16:rowId xmlns:a16="http://schemas.microsoft.com/office/drawing/2014/main" val="138172741"/>
                  </a:ext>
                </a:extLst>
              </a:tr>
              <a:tr h="38536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80.05%</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38A0AD15-3E35-928C-468E-A1508607947C}"/>
              </a:ext>
            </a:extLst>
          </p:cNvPr>
          <p:cNvGraphicFramePr>
            <a:graphicFrameLocks noGrp="1"/>
          </p:cNvGraphicFramePr>
          <p:nvPr>
            <p:extLst>
              <p:ext uri="{D42A27DB-BD31-4B8C-83A1-F6EECF244321}">
                <p14:modId xmlns:p14="http://schemas.microsoft.com/office/powerpoint/2010/main" val="1595281274"/>
              </p:ext>
            </p:extLst>
          </p:nvPr>
        </p:nvGraphicFramePr>
        <p:xfrm>
          <a:off x="754467" y="4448304"/>
          <a:ext cx="2854634" cy="1788164"/>
        </p:xfrm>
        <a:graphic>
          <a:graphicData uri="http://schemas.openxmlformats.org/drawingml/2006/table">
            <a:tbl>
              <a:tblPr firstRow="1" bandRow="1">
                <a:tableStyleId>{8EC20E35-A176-4012-BC5E-935CFFF8708E}</a:tableStyleId>
              </a:tblPr>
              <a:tblGrid>
                <a:gridCol w="1582120">
                  <a:extLst>
                    <a:ext uri="{9D8B030D-6E8A-4147-A177-3AD203B41FA5}">
                      <a16:colId xmlns:a16="http://schemas.microsoft.com/office/drawing/2014/main" val="2833845001"/>
                    </a:ext>
                  </a:extLst>
                </a:gridCol>
                <a:gridCol w="1272514">
                  <a:extLst>
                    <a:ext uri="{9D8B030D-6E8A-4147-A177-3AD203B41FA5}">
                      <a16:colId xmlns:a16="http://schemas.microsoft.com/office/drawing/2014/main" val="487971665"/>
                    </a:ext>
                  </a:extLst>
                </a:gridCol>
              </a:tblGrid>
              <a:tr h="425405">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604522">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1.15%</a:t>
                      </a:r>
                    </a:p>
                  </a:txBody>
                  <a:tcPr/>
                </a:tc>
                <a:extLst>
                  <a:ext uri="{0D108BD9-81ED-4DB2-BD59-A6C34878D82A}">
                    <a16:rowId xmlns:a16="http://schemas.microsoft.com/office/drawing/2014/main" val="4283379366"/>
                  </a:ext>
                </a:extLst>
              </a:tr>
              <a:tr h="604522">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34.99%</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875A8418-559F-893F-6BE1-03FDE97EE3D3}"/>
              </a:ext>
            </a:extLst>
          </p:cNvPr>
          <p:cNvSpPr/>
          <p:nvPr/>
        </p:nvSpPr>
        <p:spPr>
          <a:xfrm>
            <a:off x="8634443" y="5263502"/>
            <a:ext cx="2854634" cy="1298222"/>
          </a:xfrm>
          <a:prstGeom prst="rect">
            <a:avLst/>
          </a:prstGeom>
          <a:noFill/>
          <a:ln w="9525" cap="flat" cmpd="sng" algn="ctr">
            <a:solidFill>
              <a:schemeClr val="dk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Valuation = slightly overvalued </a:t>
            </a:r>
          </a:p>
        </p:txBody>
      </p:sp>
      <p:pic>
        <p:nvPicPr>
          <p:cNvPr id="4" name="Picture 3" descr="A red triangle on a black background&#10;&#10;AI-generated content may be incorrect.">
            <a:extLst>
              <a:ext uri="{FF2B5EF4-FFF2-40B4-BE49-F238E27FC236}">
                <a16:creationId xmlns:a16="http://schemas.microsoft.com/office/drawing/2014/main" id="{5CE9F749-14DB-6E27-9121-26F110F06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458" y="1236072"/>
            <a:ext cx="3709696" cy="1706460"/>
          </a:xfrm>
          <a:prstGeom prst="rect">
            <a:avLst/>
          </a:prstGeom>
        </p:spPr>
      </p:pic>
      <p:cxnSp>
        <p:nvCxnSpPr>
          <p:cNvPr id="10" name="Straight Connector 9">
            <a:extLst>
              <a:ext uri="{FF2B5EF4-FFF2-40B4-BE49-F238E27FC236}">
                <a16:creationId xmlns:a16="http://schemas.microsoft.com/office/drawing/2014/main" id="{0D7F7865-F4EA-B6AE-5B56-A87CB0DC7389}"/>
              </a:ext>
            </a:extLst>
          </p:cNvPr>
          <p:cNvCxnSpPr>
            <a:cxnSpLocks/>
          </p:cNvCxnSpPr>
          <p:nvPr/>
        </p:nvCxnSpPr>
        <p:spPr>
          <a:xfrm>
            <a:off x="7879976" y="908183"/>
            <a:ext cx="0" cy="5949817"/>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2" name="Table 11">
            <a:extLst>
              <a:ext uri="{FF2B5EF4-FFF2-40B4-BE49-F238E27FC236}">
                <a16:creationId xmlns:a16="http://schemas.microsoft.com/office/drawing/2014/main" id="{569BD464-14D1-BD62-FC12-E6D2530995E8}"/>
              </a:ext>
            </a:extLst>
          </p:cNvPr>
          <p:cNvGraphicFramePr>
            <a:graphicFrameLocks noGrp="1"/>
          </p:cNvGraphicFramePr>
          <p:nvPr>
            <p:extLst>
              <p:ext uri="{D42A27DB-BD31-4B8C-83A1-F6EECF244321}">
                <p14:modId xmlns:p14="http://schemas.microsoft.com/office/powerpoint/2010/main" val="1683404343"/>
              </p:ext>
            </p:extLst>
          </p:nvPr>
        </p:nvGraphicFramePr>
        <p:xfrm>
          <a:off x="8419767" y="3046987"/>
          <a:ext cx="3361078" cy="1920240"/>
        </p:xfrm>
        <a:graphic>
          <a:graphicData uri="http://schemas.openxmlformats.org/drawingml/2006/table">
            <a:tbl>
              <a:tblPr firstRow="1" bandRow="1">
                <a:tableStyleId>{5C22544A-7EE6-4342-B048-85BDC9FD1C3A}</a:tableStyleId>
              </a:tblPr>
              <a:tblGrid>
                <a:gridCol w="1680539">
                  <a:extLst>
                    <a:ext uri="{9D8B030D-6E8A-4147-A177-3AD203B41FA5}">
                      <a16:colId xmlns:a16="http://schemas.microsoft.com/office/drawing/2014/main" val="3662309800"/>
                    </a:ext>
                  </a:extLst>
                </a:gridCol>
                <a:gridCol w="1680539">
                  <a:extLst>
                    <a:ext uri="{9D8B030D-6E8A-4147-A177-3AD203B41FA5}">
                      <a16:colId xmlns:a16="http://schemas.microsoft.com/office/drawing/2014/main" val="800788305"/>
                    </a:ext>
                  </a:extLst>
                </a:gridCol>
              </a:tblGrid>
              <a:tr h="645706">
                <a:tc>
                  <a:txBody>
                    <a:bodyPr/>
                    <a:lstStyle/>
                    <a:p>
                      <a:r>
                        <a:rPr lang="en-US" dirty="0">
                          <a:latin typeface="Times New Roman" panose="02020603050405020304" pitchFamily="18" charset="0"/>
                          <a:cs typeface="Times New Roman" panose="02020603050405020304" pitchFamily="18" charset="0"/>
                        </a:rPr>
                        <a:t>Real state sector key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0450934"/>
                  </a:ext>
                </a:extLst>
              </a:tr>
              <a:tr h="261869">
                <a:tc>
                  <a:txBody>
                    <a:bodyPr/>
                    <a:lstStyle/>
                    <a:p>
                      <a:r>
                        <a:rPr lang="en-US" dirty="0">
                          <a:latin typeface="Times New Roman" panose="02020603050405020304" pitchFamily="18" charset="0"/>
                          <a:cs typeface="Times New Roman" panose="02020603050405020304" pitchFamily="18" charset="0"/>
                        </a:rPr>
                        <a:t>Price/ FFO</a:t>
                      </a:r>
                    </a:p>
                  </a:txBody>
                  <a:tcPr/>
                </a:tc>
                <a:tc>
                  <a:txBody>
                    <a:bodyPr/>
                    <a:lstStyle/>
                    <a:p>
                      <a:r>
                        <a:rPr lang="en-US" dirty="0">
                          <a:latin typeface="Times New Roman" panose="02020603050405020304" pitchFamily="18" charset="0"/>
                          <a:cs typeface="Times New Roman" panose="02020603050405020304" pitchFamily="18" charset="0"/>
                        </a:rPr>
                        <a:t>20.4</a:t>
                      </a:r>
                    </a:p>
                  </a:txBody>
                  <a:tcPr/>
                </a:tc>
                <a:extLst>
                  <a:ext uri="{0D108BD9-81ED-4DB2-BD59-A6C34878D82A}">
                    <a16:rowId xmlns:a16="http://schemas.microsoft.com/office/drawing/2014/main" val="976284998"/>
                  </a:ext>
                </a:extLst>
              </a:tr>
              <a:tr h="451994">
                <a:tc>
                  <a:txBody>
                    <a:bodyPr/>
                    <a:lstStyle/>
                    <a:p>
                      <a:r>
                        <a:rPr lang="en-US" dirty="0">
                          <a:latin typeface="Times New Roman" panose="02020603050405020304" pitchFamily="18" charset="0"/>
                          <a:cs typeface="Times New Roman" panose="02020603050405020304" pitchFamily="18" charset="0"/>
                        </a:rPr>
                        <a:t>AFFO payout ratio</a:t>
                      </a:r>
                    </a:p>
                  </a:txBody>
                  <a:tcPr/>
                </a:tc>
                <a:tc>
                  <a:txBody>
                    <a:bodyPr/>
                    <a:lstStyle/>
                    <a:p>
                      <a:r>
                        <a:rPr lang="en-US" dirty="0">
                          <a:latin typeface="Times New Roman" panose="02020603050405020304" pitchFamily="18" charset="0"/>
                          <a:cs typeface="Times New Roman" panose="02020603050405020304" pitchFamily="18" charset="0"/>
                        </a:rPr>
                        <a:t>61.8%</a:t>
                      </a:r>
                    </a:p>
                  </a:txBody>
                  <a:tcPr/>
                </a:tc>
                <a:extLst>
                  <a:ext uri="{0D108BD9-81ED-4DB2-BD59-A6C34878D82A}">
                    <a16:rowId xmlns:a16="http://schemas.microsoft.com/office/drawing/2014/main" val="77372082"/>
                  </a:ext>
                </a:extLst>
              </a:tr>
            </a:tbl>
          </a:graphicData>
        </a:graphic>
      </p:graphicFrame>
      <p:pic>
        <p:nvPicPr>
          <p:cNvPr id="19" name="Picture 18">
            <a:extLst>
              <a:ext uri="{FF2B5EF4-FFF2-40B4-BE49-F238E27FC236}">
                <a16:creationId xmlns:a16="http://schemas.microsoft.com/office/drawing/2014/main" id="{A9D3C968-D43A-489E-B6CB-3142270E16C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695121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593AE-27C8-CBC2-7DDD-B1BC5B05F7AB}"/>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D5736F79-93A3-6156-E0F6-5B4E8F598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561D6A7-010E-FB87-D998-C25AF2BD795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586A23E-AE13-9CBB-D39B-AB6DFD709039}"/>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83B0E2-9498-5EF8-67B3-79B9C83C99AC}"/>
              </a:ext>
            </a:extLst>
          </p:cNvPr>
          <p:cNvSpPr txBox="1"/>
          <p:nvPr/>
        </p:nvSpPr>
        <p:spPr>
          <a:xfrm>
            <a:off x="-77456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37F6E6EE-A76F-407E-92C7-149400BC37F8}"/>
              </a:ext>
            </a:extLst>
          </p:cNvPr>
          <p:cNvGraphicFramePr>
            <a:graphicFrameLocks noGrp="1"/>
          </p:cNvGraphicFramePr>
          <p:nvPr>
            <p:extLst>
              <p:ext uri="{D42A27DB-BD31-4B8C-83A1-F6EECF244321}">
                <p14:modId xmlns:p14="http://schemas.microsoft.com/office/powerpoint/2010/main" val="2359576348"/>
              </p:ext>
            </p:extLst>
          </p:nvPr>
        </p:nvGraphicFramePr>
        <p:xfrm>
          <a:off x="666044" y="1272540"/>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16.59%</a:t>
                      </a:r>
                    </a:p>
                  </a:txBody>
                  <a:tcPr>
                    <a:solidFill>
                      <a:schemeClr val="accent6"/>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80.05%</a:t>
                      </a:r>
                    </a:p>
                  </a:txBody>
                  <a:tcPr>
                    <a:solidFill>
                      <a:schemeClr val="accent6"/>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12.56</a:t>
                      </a:r>
                    </a:p>
                  </a:txBody>
                  <a:tcPr>
                    <a:solidFill>
                      <a:srgbClr val="FF0000"/>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6.31%</a:t>
                      </a:r>
                    </a:p>
                  </a:txBody>
                  <a:tcPr>
                    <a:solidFill>
                      <a:srgbClr val="FF0000"/>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4.10%</a:t>
                      </a:r>
                    </a:p>
                  </a:txBody>
                  <a:tcPr>
                    <a:solidFill>
                      <a:srgbClr val="FF0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0.45</a:t>
                      </a:r>
                    </a:p>
                  </a:txBody>
                  <a:tcPr>
                    <a:solidFill>
                      <a:srgbClr val="FF0000"/>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2.60%</a:t>
                      </a:r>
                    </a:p>
                  </a:txBody>
                  <a:tcPr>
                    <a:solidFill>
                      <a:srgbClr val="FF0000"/>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A254FF4C-139F-7CE2-4CC1-AFD9BC1A0A2C}"/>
              </a:ext>
            </a:extLst>
          </p:cNvPr>
          <p:cNvSpPr/>
          <p:nvPr/>
        </p:nvSpPr>
        <p:spPr>
          <a:xfrm>
            <a:off x="6998415" y="2667000"/>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432.25</a:t>
            </a:r>
          </a:p>
        </p:txBody>
      </p:sp>
      <p:pic>
        <p:nvPicPr>
          <p:cNvPr id="13" name="Picture 12">
            <a:extLst>
              <a:ext uri="{FF2B5EF4-FFF2-40B4-BE49-F238E27FC236}">
                <a16:creationId xmlns:a16="http://schemas.microsoft.com/office/drawing/2014/main" id="{4BA419B7-CFA8-4414-998A-89ACD1E7B33B}"/>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1965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3647-85D8-65F2-5973-0B9DF5292323}"/>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4B62291-04F2-AF6C-669E-B09F4D6F0C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040F897-5509-294D-0833-EE1098C20A15}"/>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3068753-CCBA-E607-BA9C-7212C06E661B}"/>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C06AB4-3688-C3D2-A2FE-09962057F84B}"/>
              </a:ext>
            </a:extLst>
          </p:cNvPr>
          <p:cNvSpPr txBox="1"/>
          <p:nvPr/>
        </p:nvSpPr>
        <p:spPr>
          <a:xfrm>
            <a:off x="-2566708"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10" name="Picture 9">
            <a:extLst>
              <a:ext uri="{FF2B5EF4-FFF2-40B4-BE49-F238E27FC236}">
                <a16:creationId xmlns:a16="http://schemas.microsoft.com/office/drawing/2014/main" id="{A07A5D0F-637B-E8EA-378C-6527B35E3054}"/>
              </a:ext>
            </a:extLst>
          </p:cNvPr>
          <p:cNvPicPr>
            <a:picLocks noChangeAspect="1"/>
          </p:cNvPicPr>
          <p:nvPr/>
        </p:nvPicPr>
        <p:blipFill>
          <a:blip r:embed="rId3"/>
          <a:stretch>
            <a:fillRect/>
          </a:stretch>
        </p:blipFill>
        <p:spPr>
          <a:xfrm>
            <a:off x="1682655" y="992566"/>
            <a:ext cx="8826689" cy="5643399"/>
          </a:xfrm>
          <a:prstGeom prst="rect">
            <a:avLst/>
          </a:prstGeom>
        </p:spPr>
      </p:pic>
      <p:pic>
        <p:nvPicPr>
          <p:cNvPr id="8" name="Picture 7">
            <a:extLst>
              <a:ext uri="{FF2B5EF4-FFF2-40B4-BE49-F238E27FC236}">
                <a16:creationId xmlns:a16="http://schemas.microsoft.com/office/drawing/2014/main" id="{24B0F59E-FFA9-4EDA-BD28-4DD6A3C2EB82}"/>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10011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F7BE5-784B-7663-053F-14C58C6614AF}"/>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3ECECFA-593D-5D6B-B1B4-448AFDA95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2A23489-0AC9-E7B4-C6E1-B90D4C4D96A4}"/>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1295060-5E89-24E6-DA28-53FE117726BB}"/>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1EEA5B-C8BD-9DE5-2D41-1B99B7BC6870}"/>
              </a:ext>
            </a:extLst>
          </p:cNvPr>
          <p:cNvSpPr txBox="1"/>
          <p:nvPr/>
        </p:nvSpPr>
        <p:spPr>
          <a:xfrm>
            <a:off x="-2685977"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8" name="Picture 7">
            <a:extLst>
              <a:ext uri="{FF2B5EF4-FFF2-40B4-BE49-F238E27FC236}">
                <a16:creationId xmlns:a16="http://schemas.microsoft.com/office/drawing/2014/main" id="{65FA8CDF-1740-76F6-3D2D-B698180AA5D0}"/>
              </a:ext>
            </a:extLst>
          </p:cNvPr>
          <p:cNvPicPr>
            <a:picLocks noChangeAspect="1"/>
          </p:cNvPicPr>
          <p:nvPr/>
        </p:nvPicPr>
        <p:blipFill>
          <a:blip r:embed="rId3"/>
          <a:stretch>
            <a:fillRect/>
          </a:stretch>
        </p:blipFill>
        <p:spPr>
          <a:xfrm>
            <a:off x="1940072" y="1018936"/>
            <a:ext cx="8756230" cy="5448884"/>
          </a:xfrm>
          <a:prstGeom prst="rect">
            <a:avLst/>
          </a:prstGeom>
        </p:spPr>
      </p:pic>
      <p:pic>
        <p:nvPicPr>
          <p:cNvPr id="9" name="Picture 8">
            <a:extLst>
              <a:ext uri="{FF2B5EF4-FFF2-40B4-BE49-F238E27FC236}">
                <a16:creationId xmlns:a16="http://schemas.microsoft.com/office/drawing/2014/main" id="{788EC965-E227-4C13-B53C-99F20D80C404}"/>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444658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7D6A8-CE15-8123-D3B0-B83673FEDB68}"/>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8338F305-7FA7-91E5-A04D-1069F3F15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5C37417-A6D8-5D6F-006A-FED46C5B7251}"/>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2A9C2DD-6711-2213-8251-57503A0C2C30}"/>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ED15BF-07F1-2AB8-1939-0CEB3BDAFE0A}"/>
              </a:ext>
            </a:extLst>
          </p:cNvPr>
          <p:cNvSpPr txBox="1"/>
          <p:nvPr/>
        </p:nvSpPr>
        <p:spPr>
          <a:xfrm>
            <a:off x="-2984151" y="140886"/>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8" name="Picture 7">
            <a:extLst>
              <a:ext uri="{FF2B5EF4-FFF2-40B4-BE49-F238E27FC236}">
                <a16:creationId xmlns:a16="http://schemas.microsoft.com/office/drawing/2014/main" id="{A15FC756-5B8D-3087-69C3-D82BBC4AFCE0}"/>
              </a:ext>
            </a:extLst>
          </p:cNvPr>
          <p:cNvPicPr>
            <a:picLocks noChangeAspect="1"/>
          </p:cNvPicPr>
          <p:nvPr/>
        </p:nvPicPr>
        <p:blipFill>
          <a:blip r:embed="rId3"/>
          <a:stretch>
            <a:fillRect/>
          </a:stretch>
        </p:blipFill>
        <p:spPr>
          <a:xfrm>
            <a:off x="4820917" y="1239387"/>
            <a:ext cx="7219381" cy="4811218"/>
          </a:xfrm>
          <a:prstGeom prst="rect">
            <a:avLst/>
          </a:prstGeom>
        </p:spPr>
      </p:pic>
      <p:sp>
        <p:nvSpPr>
          <p:cNvPr id="9" name="TextBox 8">
            <a:extLst>
              <a:ext uri="{FF2B5EF4-FFF2-40B4-BE49-F238E27FC236}">
                <a16:creationId xmlns:a16="http://schemas.microsoft.com/office/drawing/2014/main" id="{A09FD09A-A8CD-498C-D9F6-466383FAFA5F}"/>
              </a:ext>
            </a:extLst>
          </p:cNvPr>
          <p:cNvSpPr txBox="1"/>
          <p:nvPr/>
        </p:nvSpPr>
        <p:spPr>
          <a:xfrm>
            <a:off x="218445" y="1489586"/>
            <a:ext cx="4602472" cy="4031873"/>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Higher lows with lower highs, stock is trading in a narrower space, getting ready for a further breakout</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Stock trading above 200$ monthly support level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In a consolidation phase</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8 SMA crossover 21 EMA, mid march, bullish signal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low 50s area, enough space for a breakout either way</a:t>
            </a: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F4358C4-724D-4EC1-BE02-7B223286EBBA}"/>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87596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3FACA-465D-69D9-A092-3D7FBDE1ECC5}"/>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E8D71CB-5C22-5377-3484-09B1E68876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D4F610-D3E4-8417-1113-AC7E07C6AF39}"/>
              </a:ext>
            </a:extLst>
          </p:cNvPr>
          <p:cNvSpPr/>
          <p:nvPr/>
        </p:nvSpPr>
        <p:spPr>
          <a:xfrm>
            <a:off x="0" y="-1029"/>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ACE0B0-B55F-9A4A-E066-F9866E1FA054}"/>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8C0646F-7FB0-7FCB-DA48-4BBA6057C83F}"/>
              </a:ext>
            </a:extLst>
          </p:cNvPr>
          <p:cNvSpPr txBox="1"/>
          <p:nvPr/>
        </p:nvSpPr>
        <p:spPr>
          <a:xfrm>
            <a:off x="-2169142"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8" name="TextBox 7">
            <a:extLst>
              <a:ext uri="{FF2B5EF4-FFF2-40B4-BE49-F238E27FC236}">
                <a16:creationId xmlns:a16="http://schemas.microsoft.com/office/drawing/2014/main" id="{6E4782C4-B014-B3B7-EA2F-BFA27631DEC3}"/>
              </a:ext>
            </a:extLst>
          </p:cNvPr>
          <p:cNvSpPr txBox="1"/>
          <p:nvPr/>
        </p:nvSpPr>
        <p:spPr>
          <a:xfrm>
            <a:off x="890220" y="1781748"/>
            <a:ext cx="3956100" cy="830997"/>
          </a:xfrm>
          <a:prstGeom prst="rect">
            <a:avLst/>
          </a:prstGeom>
          <a:noFill/>
        </p:spPr>
        <p:txBody>
          <a:bodyPr wrap="square">
            <a:spAutoFit/>
          </a:bodyPr>
          <a:lstStyle/>
          <a:p>
            <a:pPr marL="285750" indent="-285750">
              <a:buFont typeface="Arial" panose="020B0604020202020204" pitchFamily="34" charset="0"/>
              <a:buChar char="•"/>
            </a:pPr>
            <a:r>
              <a:rPr lang="en-US" sz="1600" i="0" dirty="0">
                <a:solidFill>
                  <a:schemeClr val="bg1"/>
                </a:solidFill>
                <a:effectLst/>
                <a:latin typeface="Times New Roman" panose="02020603050405020304" pitchFamily="18" charset="0"/>
                <a:cs typeface="Times New Roman" panose="02020603050405020304" pitchFamily="18" charset="0"/>
              </a:rPr>
              <a:t>American Tower Corporation (AMT) Underpinned by Strong Demand Driven by Secular Growth in Mobile Data</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A1B1895-EE21-E54A-B400-7F30C93E5CA2}"/>
              </a:ext>
            </a:extLst>
          </p:cNvPr>
          <p:cNvSpPr/>
          <p:nvPr/>
        </p:nvSpPr>
        <p:spPr>
          <a:xfrm>
            <a:off x="711200" y="1503680"/>
            <a:ext cx="4511040" cy="4572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A242227F-64E1-ACCB-8D62-26BF8A05053C}"/>
              </a:ext>
            </a:extLst>
          </p:cNvPr>
          <p:cNvSpPr txBox="1"/>
          <p:nvPr/>
        </p:nvSpPr>
        <p:spPr>
          <a:xfrm>
            <a:off x="711200" y="1046480"/>
            <a:ext cx="451104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1" name="Rectangle 10">
            <a:extLst>
              <a:ext uri="{FF2B5EF4-FFF2-40B4-BE49-F238E27FC236}">
                <a16:creationId xmlns:a16="http://schemas.microsoft.com/office/drawing/2014/main" id="{78218738-6472-D28B-A2AD-3038D3BD80CC}"/>
              </a:ext>
            </a:extLst>
          </p:cNvPr>
          <p:cNvSpPr/>
          <p:nvPr/>
        </p:nvSpPr>
        <p:spPr>
          <a:xfrm>
            <a:off x="6555244" y="1503680"/>
            <a:ext cx="4511040" cy="4572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E9764F2E-8D72-54CA-9718-C56740D8CDEB}"/>
              </a:ext>
            </a:extLst>
          </p:cNvPr>
          <p:cNvSpPr txBox="1"/>
          <p:nvPr/>
        </p:nvSpPr>
        <p:spPr>
          <a:xfrm>
            <a:off x="6451600" y="1092855"/>
            <a:ext cx="451104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&amp; Industry</a:t>
            </a:r>
          </a:p>
        </p:txBody>
      </p:sp>
      <p:sp>
        <p:nvSpPr>
          <p:cNvPr id="15" name="TextBox 14">
            <a:extLst>
              <a:ext uri="{FF2B5EF4-FFF2-40B4-BE49-F238E27FC236}">
                <a16:creationId xmlns:a16="http://schemas.microsoft.com/office/drawing/2014/main" id="{FA440831-CE27-8DAF-B5B0-CA63E863F0FA}"/>
              </a:ext>
            </a:extLst>
          </p:cNvPr>
          <p:cNvSpPr txBox="1"/>
          <p:nvPr/>
        </p:nvSpPr>
        <p:spPr>
          <a:xfrm>
            <a:off x="890220" y="3229490"/>
            <a:ext cx="3956100" cy="584775"/>
          </a:xfrm>
          <a:prstGeom prst="rect">
            <a:avLst/>
          </a:prstGeom>
          <a:noFill/>
        </p:spPr>
        <p:txBody>
          <a:bodyPr wrap="square">
            <a:spAutoFit/>
          </a:bodyPr>
          <a:lstStyle/>
          <a:p>
            <a:pPr marL="285750" indent="-285750">
              <a:buFont typeface="Arial" panose="020B0604020202020204" pitchFamily="34" charset="0"/>
              <a:buChar char="•"/>
            </a:pPr>
            <a:r>
              <a:rPr lang="en-US" sz="1600" i="0" dirty="0">
                <a:solidFill>
                  <a:schemeClr val="bg1"/>
                </a:solidFill>
                <a:effectLst/>
                <a:latin typeface="Times New Roman" panose="02020603050405020304" pitchFamily="18" charset="0"/>
                <a:cs typeface="Times New Roman" panose="02020603050405020304" pitchFamily="18" charset="0"/>
              </a:rPr>
              <a:t>Implied Volatility Surging for American Tower (AMT) Stock Options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6" name="Rectangle 1">
            <a:extLst>
              <a:ext uri="{FF2B5EF4-FFF2-40B4-BE49-F238E27FC236}">
                <a16:creationId xmlns:a16="http://schemas.microsoft.com/office/drawing/2014/main" id="{8551D737-5EB2-F167-524D-60A7E6356FBA}"/>
              </a:ext>
            </a:extLst>
          </p:cNvPr>
          <p:cNvSpPr>
            <a:spLocks noChangeArrowheads="1"/>
          </p:cNvSpPr>
          <p:nvPr/>
        </p:nvSpPr>
        <p:spPr bwMode="auto">
          <a:xfrm>
            <a:off x="6736080" y="1781747"/>
            <a:ext cx="42265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Fed Funds Rate sits at 5.25%–5.5%, pressuring capital-intensive sectors like REITs</a:t>
            </a:r>
          </a:p>
        </p:txBody>
      </p:sp>
      <p:sp>
        <p:nvSpPr>
          <p:cNvPr id="17" name="TextBox 16">
            <a:extLst>
              <a:ext uri="{FF2B5EF4-FFF2-40B4-BE49-F238E27FC236}">
                <a16:creationId xmlns:a16="http://schemas.microsoft.com/office/drawing/2014/main" id="{4D6BFBA0-647B-4FDE-7894-C7A74D03883A}"/>
              </a:ext>
            </a:extLst>
          </p:cNvPr>
          <p:cNvSpPr txBox="1"/>
          <p:nvPr/>
        </p:nvSpPr>
        <p:spPr>
          <a:xfrm>
            <a:off x="6736080" y="2890811"/>
            <a:ext cx="4005698" cy="1077218"/>
          </a:xfrm>
          <a:prstGeom prst="rect">
            <a:avLst/>
          </a:prstGeom>
          <a:noFill/>
        </p:spPr>
        <p:txBody>
          <a:bodyPr wrap="square" rtlCol="0">
            <a:spAutoFit/>
          </a:bodyPr>
          <a:lstStyle/>
          <a:p>
            <a:pPr marL="285750" indent="-285750">
              <a:buFont typeface="Arial" panose="020B0604020202020204" pitchFamily="34" charset="0"/>
              <a:buChar char="•"/>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Markets pricing in a potential rate cut in late 2025, which would support REIT valuations</a:t>
            </a:r>
          </a:p>
          <a:p>
            <a:endParaRPr lang="en-US" sz="1600" dirty="0"/>
          </a:p>
        </p:txBody>
      </p:sp>
      <p:sp>
        <p:nvSpPr>
          <p:cNvPr id="18" name="TextBox 17">
            <a:extLst>
              <a:ext uri="{FF2B5EF4-FFF2-40B4-BE49-F238E27FC236}">
                <a16:creationId xmlns:a16="http://schemas.microsoft.com/office/drawing/2014/main" id="{EAE3C5A9-EB95-C110-601C-8EA01D906F26}"/>
              </a:ext>
            </a:extLst>
          </p:cNvPr>
          <p:cNvSpPr txBox="1"/>
          <p:nvPr/>
        </p:nvSpPr>
        <p:spPr>
          <a:xfrm>
            <a:off x="6736080" y="4031969"/>
            <a:ext cx="4013200" cy="1077218"/>
          </a:xfrm>
          <a:prstGeom prst="rect">
            <a:avLst/>
          </a:prstGeom>
          <a:noFill/>
        </p:spPr>
        <p:txBody>
          <a:bodyPr wrap="square" rtlCol="0">
            <a:spAutoFit/>
          </a:bodyPr>
          <a:lstStyle/>
          <a:p>
            <a:pPr marL="285750" indent="-285750">
              <a:buFont typeface="Arial" panose="020B0604020202020204" pitchFamily="34" charset="0"/>
              <a:buChar char="•"/>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Specialty REITs are more resilient than office or residential REITs in high-rate environments due to long-term contracts</a:t>
            </a:r>
          </a:p>
          <a:p>
            <a:endParaRPr lang="en-US" sz="1600" dirty="0"/>
          </a:p>
        </p:txBody>
      </p:sp>
      <p:pic>
        <p:nvPicPr>
          <p:cNvPr id="19" name="Picture 18">
            <a:extLst>
              <a:ext uri="{FF2B5EF4-FFF2-40B4-BE49-F238E27FC236}">
                <a16:creationId xmlns:a16="http://schemas.microsoft.com/office/drawing/2014/main" id="{43B34C10-5F63-4EC5-8363-93FF3E36306E}"/>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06260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C0E07-D741-FBD2-3B2F-559D8CAD3100}"/>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C9E08D3E-E378-C283-FE7C-7DD26E315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F1307C6-9EB6-DBBC-BE83-AAAC6D675CEB}"/>
              </a:ext>
            </a:extLst>
          </p:cNvPr>
          <p:cNvSpPr/>
          <p:nvPr/>
        </p:nvSpPr>
        <p:spPr>
          <a:xfrm>
            <a:off x="0" y="29712"/>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9D2C15D-09B2-3A2B-B8C0-704527F85AF0}"/>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452C4BD-5CC0-3B12-C194-F4A4AB872ABE}"/>
              </a:ext>
            </a:extLst>
          </p:cNvPr>
          <p:cNvSpPr txBox="1"/>
          <p:nvPr/>
        </p:nvSpPr>
        <p:spPr>
          <a:xfrm>
            <a:off x="-138333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5" name="Rectangle 4">
            <a:extLst>
              <a:ext uri="{FF2B5EF4-FFF2-40B4-BE49-F238E27FC236}">
                <a16:creationId xmlns:a16="http://schemas.microsoft.com/office/drawing/2014/main" id="{0B41F8ED-3001-75D7-AB76-D6B2C15D76FA}"/>
              </a:ext>
            </a:extLst>
          </p:cNvPr>
          <p:cNvSpPr/>
          <p:nvPr/>
        </p:nvSpPr>
        <p:spPr>
          <a:xfrm>
            <a:off x="478541" y="1854200"/>
            <a:ext cx="4306817" cy="333756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sp>
        <p:nvSpPr>
          <p:cNvPr id="8" name="Rectangle 1">
            <a:extLst>
              <a:ext uri="{FF2B5EF4-FFF2-40B4-BE49-F238E27FC236}">
                <a16:creationId xmlns:a16="http://schemas.microsoft.com/office/drawing/2014/main" id="{3E8C94C3-588C-9952-03BA-9C40FB07ACFA}"/>
              </a:ext>
            </a:extLst>
          </p:cNvPr>
          <p:cNvSpPr>
            <a:spLocks noChangeArrowheads="1"/>
          </p:cNvSpPr>
          <p:nvPr/>
        </p:nvSpPr>
        <p:spPr bwMode="auto">
          <a:xfrm>
            <a:off x="5099897" y="1018936"/>
            <a:ext cx="677756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1"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Fundamentals: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P/FFO = 20.4 → Slightly above sector average (15–20), indicating mild overvaluation.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ROE = 80.05% → Excellent profitability; AMT generates significant return on equity.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P/E = 54.42 → High multiple; market pricing in long-term growth and quality.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D/E = 12.56 → Very high leverage; risk increases in rising-rate environments.</a:t>
            </a:r>
          </a:p>
        </p:txBody>
      </p:sp>
      <p:sp>
        <p:nvSpPr>
          <p:cNvPr id="10" name="Rectangle 2">
            <a:extLst>
              <a:ext uri="{FF2B5EF4-FFF2-40B4-BE49-F238E27FC236}">
                <a16:creationId xmlns:a16="http://schemas.microsoft.com/office/drawing/2014/main" id="{2AFE66F6-FD94-51E2-89D4-354E3C35DD71}"/>
              </a:ext>
            </a:extLst>
          </p:cNvPr>
          <p:cNvSpPr>
            <a:spLocks noChangeArrowheads="1"/>
          </p:cNvSpPr>
          <p:nvPr/>
        </p:nvSpPr>
        <p:spPr bwMode="auto">
          <a:xfrm>
            <a:off x="5090459" y="2783214"/>
            <a:ext cx="653330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Technicals</a:t>
            </a:r>
            <a:r>
              <a:rPr kumimoji="0" lang="en-US" altLang="en-US" sz="16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Symmetrical triangle forming across daily, weekly, and monthly charts — price is coiling at the apex, suggesting a breakout is coming.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Lower highs</a:t>
            </a:r>
            <a:r>
              <a:rPr lang="en-US" altLang="en-US" sz="1600" dirty="0">
                <a:solidFill>
                  <a:schemeClr val="bg1"/>
                </a:solidFill>
                <a:latin typeface="Times New Roman" panose="02020603050405020304" pitchFamily="18" charset="0"/>
                <a:cs typeface="Times New Roman" panose="02020603050405020304" pitchFamily="18" charset="0"/>
              </a:rPr>
              <a:t>, higher lows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solidFill>
                  <a:schemeClr val="bg1"/>
                </a:solidFill>
                <a:latin typeface="Times New Roman" panose="02020603050405020304" pitchFamily="18" charset="0"/>
                <a:cs typeface="Times New Roman" panose="02020603050405020304" pitchFamily="18" charset="0"/>
              </a:rPr>
              <a:t>Found consolidation above the 200$ level</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600" dirty="0">
                <a:solidFill>
                  <a:schemeClr val="bg1"/>
                </a:solidFill>
                <a:latin typeface="Times New Roman" panose="02020603050405020304" pitchFamily="18" charset="0"/>
                <a:cs typeface="Times New Roman" panose="02020603050405020304" pitchFamily="18" charset="0"/>
              </a:rPr>
              <a:t>RSI is neutral indicating not overbought nor oversold, enough space to move towards any side </a:t>
            </a: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C708D61-B990-5763-F776-DCA563C4FFA9}"/>
              </a:ext>
            </a:extLst>
          </p:cNvPr>
          <p:cNvSpPr txBox="1"/>
          <p:nvPr/>
        </p:nvSpPr>
        <p:spPr>
          <a:xfrm>
            <a:off x="5099897" y="4617931"/>
            <a:ext cx="6777565" cy="1815882"/>
          </a:xfrm>
          <a:prstGeom prst="rect">
            <a:avLst/>
          </a:prstGeom>
          <a:noFill/>
        </p:spPr>
        <p:txBody>
          <a:bodyPr wrap="square">
            <a:spAutoFit/>
          </a:bodyPr>
          <a:lstStyle/>
          <a:p>
            <a:r>
              <a:rPr lang="en-US" sz="1600" b="1" u="sng" dirty="0">
                <a:solidFill>
                  <a:schemeClr val="bg1"/>
                </a:solidFill>
                <a:latin typeface="Times New Roman" panose="02020603050405020304" pitchFamily="18" charset="0"/>
                <a:cs typeface="Times New Roman" panose="02020603050405020304" pitchFamily="18" charset="0"/>
              </a:rPr>
              <a:t>Macro &amp; Industry: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Interest Rates: Fed Funds Rate around 5.25%–5.5%; market expecting potential cut late 2025, which could favor REITs.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Real Estate Market: Office REITs remain weak, but infrastructure and specialty REITs like AMT are stable due to secular mobile demand.</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Implied volatility in options market is surging — suggests investor uncertainty or major move incoming</a:t>
            </a:r>
          </a:p>
        </p:txBody>
      </p:sp>
      <p:pic>
        <p:nvPicPr>
          <p:cNvPr id="11" name="Picture 10">
            <a:extLst>
              <a:ext uri="{FF2B5EF4-FFF2-40B4-BE49-F238E27FC236}">
                <a16:creationId xmlns:a16="http://schemas.microsoft.com/office/drawing/2014/main" id="{2A3D8F89-76E2-49A3-8490-660AAAAFE4C2}"/>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07090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68A40-5063-EC10-6CE0-65DE9D6A0B59}"/>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EE39EA39-C54C-1FD5-3A58-2A5843DAE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896AC0A1-B028-76DC-CEF1-A761B796330F}"/>
              </a:ext>
            </a:extLst>
          </p:cNvPr>
          <p:cNvSpPr/>
          <p:nvPr/>
        </p:nvSpPr>
        <p:spPr>
          <a:xfrm>
            <a:off x="0" y="0"/>
            <a:ext cx="12192000"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A4C7F77-0C54-6BAE-EF79-D8525F5B7BCF}"/>
              </a:ext>
            </a:extLst>
          </p:cNvPr>
          <p:cNvGraphicFramePr>
            <a:graphicFrameLocks noGrp="1"/>
          </p:cNvGraphicFramePr>
          <p:nvPr>
            <p:extLst>
              <p:ext uri="{D42A27DB-BD31-4B8C-83A1-F6EECF244321}">
                <p14:modId xmlns:p14="http://schemas.microsoft.com/office/powerpoint/2010/main" val="2690978349"/>
              </p:ext>
            </p:extLst>
          </p:nvPr>
        </p:nvGraphicFramePr>
        <p:xfrm>
          <a:off x="614415" y="1236071"/>
          <a:ext cx="3041069" cy="3215090"/>
        </p:xfrm>
        <a:graphic>
          <a:graphicData uri="http://schemas.openxmlformats.org/drawingml/2006/table">
            <a:tbl>
              <a:tblPr firstRow="1" bandRow="1">
                <a:tableStyleId>{8EC20E35-A176-4012-BC5E-935CFFF8708E}</a:tableStyleId>
              </a:tblPr>
              <a:tblGrid>
                <a:gridCol w="1637500">
                  <a:extLst>
                    <a:ext uri="{9D8B030D-6E8A-4147-A177-3AD203B41FA5}">
                      <a16:colId xmlns:a16="http://schemas.microsoft.com/office/drawing/2014/main" val="2833845001"/>
                    </a:ext>
                  </a:extLst>
                </a:gridCol>
                <a:gridCol w="1403569">
                  <a:extLst>
                    <a:ext uri="{9D8B030D-6E8A-4147-A177-3AD203B41FA5}">
                      <a16:colId xmlns:a16="http://schemas.microsoft.com/office/drawing/2014/main" val="487971665"/>
                    </a:ext>
                  </a:extLst>
                </a:gridCol>
              </a:tblGrid>
              <a:tr h="522793">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27332">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MITT</a:t>
                      </a:r>
                    </a:p>
                  </a:txBody>
                  <a:tcPr/>
                </a:tc>
                <a:extLst>
                  <a:ext uri="{0D108BD9-81ED-4DB2-BD59-A6C34878D82A}">
                    <a16:rowId xmlns:a16="http://schemas.microsoft.com/office/drawing/2014/main" val="4283379366"/>
                  </a:ext>
                </a:extLst>
              </a:tr>
              <a:tr h="535003">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a:latin typeface="Times New Roman" panose="02020603050405020304" pitchFamily="18" charset="0"/>
                          <a:cs typeface="Times New Roman" panose="02020603050405020304" pitchFamily="18" charset="0"/>
                        </a:rPr>
                        <a:t>AG Mortgage Investment Trust Inc</a:t>
                      </a:r>
                    </a:p>
                  </a:txBody>
                  <a:tcPr/>
                </a:tc>
                <a:extLst>
                  <a:ext uri="{0D108BD9-81ED-4DB2-BD59-A6C34878D82A}">
                    <a16:rowId xmlns:a16="http://schemas.microsoft.com/office/drawing/2014/main" val="1456784613"/>
                  </a:ext>
                </a:extLst>
              </a:tr>
              <a:tr h="535003">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REIT – Mortgage</a:t>
                      </a:r>
                    </a:p>
                  </a:txBody>
                  <a:tcPr/>
                </a:tc>
                <a:extLst>
                  <a:ext uri="{0D108BD9-81ED-4DB2-BD59-A6C34878D82A}">
                    <a16:rowId xmlns:a16="http://schemas.microsoft.com/office/drawing/2014/main" val="138172741"/>
                  </a:ext>
                </a:extLst>
              </a:tr>
              <a:tr h="325277">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6.86$</a:t>
                      </a:r>
                    </a:p>
                  </a:txBody>
                  <a:tcPr/>
                </a:tc>
                <a:extLst>
                  <a:ext uri="{0D108BD9-81ED-4DB2-BD59-A6C34878D82A}">
                    <a16:rowId xmlns:a16="http://schemas.microsoft.com/office/drawing/2014/main" val="3052879808"/>
                  </a:ext>
                </a:extLst>
              </a:tr>
              <a:tr h="37581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203.58 M</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E1EB00F9-4BBA-B24D-D6A9-CD80DE60BE3F}"/>
              </a:ext>
            </a:extLst>
          </p:cNvPr>
          <p:cNvGraphicFramePr>
            <a:graphicFrameLocks noGrp="1"/>
          </p:cNvGraphicFramePr>
          <p:nvPr>
            <p:extLst>
              <p:ext uri="{D42A27DB-BD31-4B8C-83A1-F6EECF244321}">
                <p14:modId xmlns:p14="http://schemas.microsoft.com/office/powerpoint/2010/main" val="2084607787"/>
              </p:ext>
            </p:extLst>
          </p:nvPr>
        </p:nvGraphicFramePr>
        <p:xfrm>
          <a:off x="4085617" y="1258181"/>
          <a:ext cx="2857215" cy="2348575"/>
        </p:xfrm>
        <a:graphic>
          <a:graphicData uri="http://schemas.openxmlformats.org/drawingml/2006/table">
            <a:tbl>
              <a:tblPr firstRow="1" bandRow="1">
                <a:tableStyleId>{8EC20E35-A176-4012-BC5E-935CFFF8708E}</a:tableStyleId>
              </a:tblPr>
              <a:tblGrid>
                <a:gridCol w="1503083">
                  <a:extLst>
                    <a:ext uri="{9D8B030D-6E8A-4147-A177-3AD203B41FA5}">
                      <a16:colId xmlns:a16="http://schemas.microsoft.com/office/drawing/2014/main" val="2833845001"/>
                    </a:ext>
                  </a:extLst>
                </a:gridCol>
                <a:gridCol w="1354132">
                  <a:extLst>
                    <a:ext uri="{9D8B030D-6E8A-4147-A177-3AD203B41FA5}">
                      <a16:colId xmlns:a16="http://schemas.microsoft.com/office/drawing/2014/main" val="487971665"/>
                    </a:ext>
                  </a:extLst>
                </a:gridCol>
              </a:tblGrid>
              <a:tr h="446633">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602282">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413.19</a:t>
                      </a:r>
                    </a:p>
                  </a:txBody>
                  <a:tcPr/>
                </a:tc>
                <a:extLst>
                  <a:ext uri="{0D108BD9-81ED-4DB2-BD59-A6C34878D82A}">
                    <a16:rowId xmlns:a16="http://schemas.microsoft.com/office/drawing/2014/main" val="4283379366"/>
                  </a:ext>
                </a:extLst>
              </a:tr>
              <a:tr h="602282">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36.38</a:t>
                      </a:r>
                    </a:p>
                  </a:txBody>
                  <a:tcPr/>
                </a:tc>
                <a:extLst>
                  <a:ext uri="{0D108BD9-81ED-4DB2-BD59-A6C34878D82A}">
                    <a16:rowId xmlns:a16="http://schemas.microsoft.com/office/drawing/2014/main" val="1456784613"/>
                  </a:ext>
                </a:extLst>
              </a:tr>
              <a:tr h="348689">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1.31</a:t>
                      </a:r>
                    </a:p>
                  </a:txBody>
                  <a:tcPr/>
                </a:tc>
                <a:extLst>
                  <a:ext uri="{0D108BD9-81ED-4DB2-BD59-A6C34878D82A}">
                    <a16:rowId xmlns:a16="http://schemas.microsoft.com/office/drawing/2014/main" val="138172741"/>
                  </a:ext>
                </a:extLst>
              </a:tr>
              <a:tr h="348689">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11.22%</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FA76CE33-20C4-EDF7-04B2-12BE3DE1B847}"/>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98F56B3-F5BE-FA1A-B906-749845C85A25}"/>
              </a:ext>
            </a:extLst>
          </p:cNvPr>
          <p:cNvSpPr txBox="1"/>
          <p:nvPr/>
        </p:nvSpPr>
        <p:spPr>
          <a:xfrm>
            <a:off x="-1041174"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graphicFrame>
        <p:nvGraphicFramePr>
          <p:cNvPr id="16" name="Table 15">
            <a:extLst>
              <a:ext uri="{FF2B5EF4-FFF2-40B4-BE49-F238E27FC236}">
                <a16:creationId xmlns:a16="http://schemas.microsoft.com/office/drawing/2014/main" id="{4E25A119-E48B-B759-F91E-1F072EB15B93}"/>
              </a:ext>
            </a:extLst>
          </p:cNvPr>
          <p:cNvGraphicFramePr>
            <a:graphicFrameLocks noGrp="1"/>
          </p:cNvGraphicFramePr>
          <p:nvPr>
            <p:extLst>
              <p:ext uri="{D42A27DB-BD31-4B8C-83A1-F6EECF244321}">
                <p14:modId xmlns:p14="http://schemas.microsoft.com/office/powerpoint/2010/main" val="3072105921"/>
              </p:ext>
            </p:extLst>
          </p:nvPr>
        </p:nvGraphicFramePr>
        <p:xfrm>
          <a:off x="4014237" y="4016301"/>
          <a:ext cx="2980186" cy="1935867"/>
        </p:xfrm>
        <a:graphic>
          <a:graphicData uri="http://schemas.openxmlformats.org/drawingml/2006/table">
            <a:tbl>
              <a:tblPr firstRow="1" bandRow="1">
                <a:tableStyleId>{8EC20E35-A176-4012-BC5E-935CFFF8708E}</a:tableStyleId>
              </a:tblPr>
              <a:tblGrid>
                <a:gridCol w="1964770">
                  <a:extLst>
                    <a:ext uri="{9D8B030D-6E8A-4147-A177-3AD203B41FA5}">
                      <a16:colId xmlns:a16="http://schemas.microsoft.com/office/drawing/2014/main" val="2833845001"/>
                    </a:ext>
                  </a:extLst>
                </a:gridCol>
                <a:gridCol w="1015416">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7.73</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0.63</a:t>
                      </a:r>
                    </a:p>
                  </a:txBody>
                  <a:tcPr/>
                </a:tc>
                <a:extLst>
                  <a:ext uri="{0D108BD9-81ED-4DB2-BD59-A6C34878D82A}">
                    <a16:rowId xmlns:a16="http://schemas.microsoft.com/office/drawing/2014/main" val="1456784613"/>
                  </a:ext>
                </a:extLst>
              </a:tr>
              <a:tr h="350907">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12.39</a:t>
                      </a:r>
                    </a:p>
                  </a:txBody>
                  <a:tcPr/>
                </a:tc>
                <a:extLst>
                  <a:ext uri="{0D108BD9-81ED-4DB2-BD59-A6C34878D82A}">
                    <a16:rowId xmlns:a16="http://schemas.microsoft.com/office/drawing/2014/main" val="138172741"/>
                  </a:ext>
                </a:extLst>
              </a:tr>
              <a:tr h="27797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8.55%</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CB86A6C7-EF39-58C2-B322-7E68F89B6526}"/>
              </a:ext>
            </a:extLst>
          </p:cNvPr>
          <p:cNvGraphicFramePr>
            <a:graphicFrameLocks noGrp="1"/>
          </p:cNvGraphicFramePr>
          <p:nvPr>
            <p:extLst>
              <p:ext uri="{D42A27DB-BD31-4B8C-83A1-F6EECF244321}">
                <p14:modId xmlns:p14="http://schemas.microsoft.com/office/powerpoint/2010/main" val="2382655"/>
              </p:ext>
            </p:extLst>
          </p:nvPr>
        </p:nvGraphicFramePr>
        <p:xfrm>
          <a:off x="661247" y="4694708"/>
          <a:ext cx="3041073" cy="1737360"/>
        </p:xfrm>
        <a:graphic>
          <a:graphicData uri="http://schemas.openxmlformats.org/drawingml/2006/table">
            <a:tbl>
              <a:tblPr firstRow="1" bandRow="1">
                <a:tableStyleId>{8EC20E35-A176-4012-BC5E-935CFFF8708E}</a:tableStyleId>
              </a:tblPr>
              <a:tblGrid>
                <a:gridCol w="1685450">
                  <a:extLst>
                    <a:ext uri="{9D8B030D-6E8A-4147-A177-3AD203B41FA5}">
                      <a16:colId xmlns:a16="http://schemas.microsoft.com/office/drawing/2014/main" val="2833845001"/>
                    </a:ext>
                  </a:extLst>
                </a:gridCol>
                <a:gridCol w="1355623">
                  <a:extLst>
                    <a:ext uri="{9D8B030D-6E8A-4147-A177-3AD203B41FA5}">
                      <a16:colId xmlns:a16="http://schemas.microsoft.com/office/drawing/2014/main" val="487971665"/>
                    </a:ext>
                  </a:extLst>
                </a:gridCol>
              </a:tblGrid>
              <a:tr h="0">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50.41%</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94.87%</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DFEEB551-36ED-EDF2-5345-8C8563138738}"/>
              </a:ext>
            </a:extLst>
          </p:cNvPr>
          <p:cNvSpPr/>
          <p:nvPr/>
        </p:nvSpPr>
        <p:spPr>
          <a:xfrm>
            <a:off x="8436559" y="5206660"/>
            <a:ext cx="2854634" cy="1298222"/>
          </a:xfrm>
          <a:prstGeom prst="rect">
            <a:avLst/>
          </a:prstGeom>
          <a:noFill/>
          <a:ln w="9525" cap="flat" cmpd="sng" algn="ctr">
            <a:solidFill>
              <a:schemeClr val="dk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Valuation = Undervalued </a:t>
            </a:r>
          </a:p>
        </p:txBody>
      </p:sp>
      <p:pic>
        <p:nvPicPr>
          <p:cNvPr id="4" name="Picture 3" descr="A black and white logo&#10;&#10;AI-generated content may be incorrect.">
            <a:extLst>
              <a:ext uri="{FF2B5EF4-FFF2-40B4-BE49-F238E27FC236}">
                <a16:creationId xmlns:a16="http://schemas.microsoft.com/office/drawing/2014/main" id="{1885B0E0-C82E-DCB3-E279-7EF86F94B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2358" y="1236071"/>
            <a:ext cx="3283036" cy="1196398"/>
          </a:xfrm>
          <a:prstGeom prst="rect">
            <a:avLst/>
          </a:prstGeom>
        </p:spPr>
      </p:pic>
      <p:cxnSp>
        <p:nvCxnSpPr>
          <p:cNvPr id="7" name="Straight Connector 6">
            <a:extLst>
              <a:ext uri="{FF2B5EF4-FFF2-40B4-BE49-F238E27FC236}">
                <a16:creationId xmlns:a16="http://schemas.microsoft.com/office/drawing/2014/main" id="{E555A33B-332F-BB1A-A323-B47FE8992E1F}"/>
              </a:ext>
            </a:extLst>
          </p:cNvPr>
          <p:cNvCxnSpPr>
            <a:cxnSpLocks/>
          </p:cNvCxnSpPr>
          <p:nvPr/>
        </p:nvCxnSpPr>
        <p:spPr>
          <a:xfrm>
            <a:off x="7557247" y="894735"/>
            <a:ext cx="0" cy="5963265"/>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2" name="Table 11">
            <a:extLst>
              <a:ext uri="{FF2B5EF4-FFF2-40B4-BE49-F238E27FC236}">
                <a16:creationId xmlns:a16="http://schemas.microsoft.com/office/drawing/2014/main" id="{056129D2-4490-FE9A-C71C-17DB56163E04}"/>
              </a:ext>
            </a:extLst>
          </p:cNvPr>
          <p:cNvGraphicFramePr>
            <a:graphicFrameLocks noGrp="1"/>
          </p:cNvGraphicFramePr>
          <p:nvPr>
            <p:extLst>
              <p:ext uri="{D42A27DB-BD31-4B8C-83A1-F6EECF244321}">
                <p14:modId xmlns:p14="http://schemas.microsoft.com/office/powerpoint/2010/main" val="2710969767"/>
              </p:ext>
            </p:extLst>
          </p:nvPr>
        </p:nvGraphicFramePr>
        <p:xfrm>
          <a:off x="8150167" y="2933303"/>
          <a:ext cx="3427418" cy="1920240"/>
        </p:xfrm>
        <a:graphic>
          <a:graphicData uri="http://schemas.openxmlformats.org/drawingml/2006/table">
            <a:tbl>
              <a:tblPr firstRow="1" bandRow="1">
                <a:tableStyleId>{5C22544A-7EE6-4342-B048-85BDC9FD1C3A}</a:tableStyleId>
              </a:tblPr>
              <a:tblGrid>
                <a:gridCol w="1713709">
                  <a:extLst>
                    <a:ext uri="{9D8B030D-6E8A-4147-A177-3AD203B41FA5}">
                      <a16:colId xmlns:a16="http://schemas.microsoft.com/office/drawing/2014/main" val="4229751764"/>
                    </a:ext>
                  </a:extLst>
                </a:gridCol>
                <a:gridCol w="1713709">
                  <a:extLst>
                    <a:ext uri="{9D8B030D-6E8A-4147-A177-3AD203B41FA5}">
                      <a16:colId xmlns:a16="http://schemas.microsoft.com/office/drawing/2014/main" val="241802528"/>
                    </a:ext>
                  </a:extLst>
                </a:gridCol>
              </a:tblGrid>
              <a:tr h="697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Real state sector key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3879475"/>
                  </a:ext>
                </a:extLst>
              </a:tr>
              <a:tr h="279013">
                <a:tc>
                  <a:txBody>
                    <a:bodyPr/>
                    <a:lstStyle/>
                    <a:p>
                      <a:r>
                        <a:rPr lang="en-US" dirty="0">
                          <a:latin typeface="Times New Roman" panose="02020603050405020304" pitchFamily="18" charset="0"/>
                          <a:cs typeface="Times New Roman" panose="02020603050405020304" pitchFamily="18" charset="0"/>
                        </a:rPr>
                        <a:t>P/FFO</a:t>
                      </a:r>
                    </a:p>
                  </a:txBody>
                  <a:tcPr/>
                </a:tc>
                <a:tc>
                  <a:txBody>
                    <a:bodyPr/>
                    <a:lstStyle/>
                    <a:p>
                      <a:r>
                        <a:rPr lang="en-US" dirty="0">
                          <a:latin typeface="Times New Roman" panose="02020603050405020304" pitchFamily="18" charset="0"/>
                          <a:cs typeface="Times New Roman" panose="02020603050405020304" pitchFamily="18" charset="0"/>
                        </a:rPr>
                        <a:t>8.75</a:t>
                      </a:r>
                    </a:p>
                  </a:txBody>
                  <a:tcPr/>
                </a:tc>
                <a:extLst>
                  <a:ext uri="{0D108BD9-81ED-4DB2-BD59-A6C34878D82A}">
                    <a16:rowId xmlns:a16="http://schemas.microsoft.com/office/drawing/2014/main" val="924135631"/>
                  </a:ext>
                </a:extLst>
              </a:tr>
              <a:tr h="488272">
                <a:tc>
                  <a:txBody>
                    <a:bodyPr/>
                    <a:lstStyle/>
                    <a:p>
                      <a:r>
                        <a:rPr lang="en-US" dirty="0">
                          <a:latin typeface="Times New Roman" panose="02020603050405020304" pitchFamily="18" charset="0"/>
                          <a:cs typeface="Times New Roman" panose="02020603050405020304" pitchFamily="18" charset="0"/>
                        </a:rPr>
                        <a:t>AFFO payout ratio</a:t>
                      </a:r>
                    </a:p>
                  </a:txBody>
                  <a:tcPr/>
                </a:tc>
                <a:tc>
                  <a:txBody>
                    <a:bodyPr/>
                    <a:lstStyle/>
                    <a:p>
                      <a:r>
                        <a:rPr lang="en-US"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558281283"/>
                  </a:ext>
                </a:extLst>
              </a:tr>
            </a:tbl>
          </a:graphicData>
        </a:graphic>
      </p:graphicFrame>
      <p:pic>
        <p:nvPicPr>
          <p:cNvPr id="19" name="Picture 18">
            <a:extLst>
              <a:ext uri="{FF2B5EF4-FFF2-40B4-BE49-F238E27FC236}">
                <a16:creationId xmlns:a16="http://schemas.microsoft.com/office/drawing/2014/main" id="{0D1B5601-BED9-450E-9FA7-DC7187DA6EA4}"/>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49410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5E094-5D97-E98B-6E7B-DB8659195378}"/>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2E8CE3A1-B3AB-8EF9-C50B-3CECBAEC8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72C9FFF-99B7-E189-1934-343C49E2C2C4}"/>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5DA5382-1AA2-B62F-31B2-03F313E3F70A}"/>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AC7B75-BB28-F4A1-E1DA-40BD7ACE36A1}"/>
              </a:ext>
            </a:extLst>
          </p:cNvPr>
          <p:cNvSpPr txBox="1"/>
          <p:nvPr/>
        </p:nvSpPr>
        <p:spPr>
          <a:xfrm>
            <a:off x="-90102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9302991F-F227-FAE6-6EE2-1FD5E299B646}"/>
              </a:ext>
            </a:extLst>
          </p:cNvPr>
          <p:cNvGraphicFramePr>
            <a:graphicFrameLocks noGrp="1"/>
          </p:cNvGraphicFramePr>
          <p:nvPr>
            <p:extLst>
              <p:ext uri="{D42A27DB-BD31-4B8C-83A1-F6EECF244321}">
                <p14:modId xmlns:p14="http://schemas.microsoft.com/office/powerpoint/2010/main" val="576761250"/>
              </p:ext>
            </p:extLst>
          </p:nvPr>
        </p:nvGraphicFramePr>
        <p:xfrm>
          <a:off x="666045" y="1227665"/>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14.33</a:t>
                      </a:r>
                    </a:p>
                  </a:txBody>
                  <a:tcPr>
                    <a:solidFill>
                      <a:schemeClr val="accent6"/>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8.55%</a:t>
                      </a:r>
                    </a:p>
                  </a:txBody>
                  <a:tcPr>
                    <a:solidFill>
                      <a:srgbClr val="FFC000"/>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12.39</a:t>
                      </a:r>
                    </a:p>
                  </a:txBody>
                  <a:tcPr>
                    <a:solidFill>
                      <a:srgbClr val="FF0000"/>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50.37%</a:t>
                      </a:r>
                    </a:p>
                  </a:txBody>
                  <a:tcPr>
                    <a:solidFill>
                      <a:schemeClr val="accent6"/>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0.41%</a:t>
                      </a:r>
                    </a:p>
                  </a:txBody>
                  <a:tcPr>
                    <a:solidFill>
                      <a:srgbClr val="FF0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a:t>
                      </a:r>
                    </a:p>
                  </a:txBody>
                  <a:tcPr>
                    <a:solidFill>
                      <a:srgbClr val="FF0000"/>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-29.65%</a:t>
                      </a:r>
                    </a:p>
                  </a:txBody>
                  <a:tcPr>
                    <a:solidFill>
                      <a:srgbClr val="FF0000"/>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414C1B95-7E6A-ED93-900D-EC1FD3CDE076}"/>
              </a:ext>
            </a:extLst>
          </p:cNvPr>
          <p:cNvSpPr/>
          <p:nvPr/>
        </p:nvSpPr>
        <p:spPr>
          <a:xfrm>
            <a:off x="7197014" y="2667000"/>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9.65</a:t>
            </a:r>
          </a:p>
        </p:txBody>
      </p:sp>
      <p:pic>
        <p:nvPicPr>
          <p:cNvPr id="13" name="Picture 12">
            <a:extLst>
              <a:ext uri="{FF2B5EF4-FFF2-40B4-BE49-F238E27FC236}">
                <a16:creationId xmlns:a16="http://schemas.microsoft.com/office/drawing/2014/main" id="{3F0DCE24-782C-4B56-82C9-A9DAC22342D3}"/>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11254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821E-1643-5985-6745-83FAF1D0868E}"/>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43676002-5F89-AFEE-6523-8A1718FFE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66DC63F-1F01-2E1D-D5D7-297A6360D4F9}"/>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118B23C-7020-E2CD-300D-071B8843724C}"/>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80DE11A-E061-BD3A-EFE9-DF04803B9148}"/>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10" name="Picture 9">
            <a:extLst>
              <a:ext uri="{FF2B5EF4-FFF2-40B4-BE49-F238E27FC236}">
                <a16:creationId xmlns:a16="http://schemas.microsoft.com/office/drawing/2014/main" id="{09DA1EFE-2990-82F9-6EDE-C2F6C317D3EB}"/>
              </a:ext>
            </a:extLst>
          </p:cNvPr>
          <p:cNvPicPr>
            <a:picLocks noChangeAspect="1"/>
          </p:cNvPicPr>
          <p:nvPr/>
        </p:nvPicPr>
        <p:blipFill>
          <a:blip r:embed="rId3"/>
          <a:stretch>
            <a:fillRect/>
          </a:stretch>
        </p:blipFill>
        <p:spPr>
          <a:xfrm>
            <a:off x="1720841" y="1058109"/>
            <a:ext cx="8750317" cy="5512314"/>
          </a:xfrm>
          <a:prstGeom prst="rect">
            <a:avLst/>
          </a:prstGeom>
        </p:spPr>
      </p:pic>
      <p:pic>
        <p:nvPicPr>
          <p:cNvPr id="8" name="Picture 7">
            <a:extLst>
              <a:ext uri="{FF2B5EF4-FFF2-40B4-BE49-F238E27FC236}">
                <a16:creationId xmlns:a16="http://schemas.microsoft.com/office/drawing/2014/main" id="{91208BA4-3263-46EA-9886-17D9D3C8D1CD}"/>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1122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showing the growth of a company&#10;&#10;AI-generated content may be incorrect.">
            <a:extLst>
              <a:ext uri="{FF2B5EF4-FFF2-40B4-BE49-F238E27FC236}">
                <a16:creationId xmlns:a16="http://schemas.microsoft.com/office/drawing/2014/main" id="{E6A6B1B1-CABA-28B4-01B2-50E2D1D12812}"/>
              </a:ext>
            </a:extLst>
          </p:cNvPr>
          <p:cNvPicPr>
            <a:picLocks noChangeAspect="1"/>
          </p:cNvPicPr>
          <p:nvPr/>
        </p:nvPicPr>
        <p:blipFill>
          <a:blip r:embed="rId2"/>
          <a:stretch>
            <a:fillRect/>
          </a:stretch>
        </p:blipFill>
        <p:spPr>
          <a:xfrm>
            <a:off x="643467" y="2575226"/>
            <a:ext cx="5294716" cy="1707545"/>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descr="A graph showing the growth of the market capital/major cityization&#10;&#10;AI-generated content may be incorrect.">
            <a:extLst>
              <a:ext uri="{FF2B5EF4-FFF2-40B4-BE49-F238E27FC236}">
                <a16:creationId xmlns:a16="http://schemas.microsoft.com/office/drawing/2014/main" id="{34EA2ACB-F5B6-7982-C5AD-31E2C61FC717}"/>
              </a:ext>
            </a:extLst>
          </p:cNvPr>
          <p:cNvPicPr>
            <a:picLocks noChangeAspect="1"/>
          </p:cNvPicPr>
          <p:nvPr/>
        </p:nvPicPr>
        <p:blipFill>
          <a:blip r:embed="rId3"/>
          <a:stretch>
            <a:fillRect/>
          </a:stretch>
        </p:blipFill>
        <p:spPr>
          <a:xfrm>
            <a:off x="6253817" y="1701599"/>
            <a:ext cx="5294715" cy="3454801"/>
          </a:xfrm>
          <a:prstGeom prst="rect">
            <a:avLst/>
          </a:prstGeom>
        </p:spPr>
      </p:pic>
    </p:spTree>
    <p:extLst>
      <p:ext uri="{BB962C8B-B14F-4D97-AF65-F5344CB8AC3E}">
        <p14:creationId xmlns:p14="http://schemas.microsoft.com/office/powerpoint/2010/main" val="188614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D95A5-30E0-F01E-373B-4AEFBA8CAEB6}"/>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E17D8A4C-6733-8D28-FE2C-8596994AA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40C51BA-AF62-475D-8B0D-90FD0284B9E6}"/>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4FDA4FE-0897-97CF-7564-D667D8A4DAC5}"/>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3ED51F-3BD7-38AE-FD41-1CE35E16CA71}"/>
              </a:ext>
            </a:extLst>
          </p:cNvPr>
          <p:cNvSpPr txBox="1"/>
          <p:nvPr/>
        </p:nvSpPr>
        <p:spPr>
          <a:xfrm>
            <a:off x="-2636281"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9" name="Picture 8">
            <a:extLst>
              <a:ext uri="{FF2B5EF4-FFF2-40B4-BE49-F238E27FC236}">
                <a16:creationId xmlns:a16="http://schemas.microsoft.com/office/drawing/2014/main" id="{3D76F7AE-99E5-4A92-9888-990B2AAA1AE5}"/>
              </a:ext>
            </a:extLst>
          </p:cNvPr>
          <p:cNvPicPr>
            <a:picLocks noChangeAspect="1"/>
          </p:cNvPicPr>
          <p:nvPr/>
        </p:nvPicPr>
        <p:blipFill>
          <a:blip r:embed="rId3"/>
          <a:stretch>
            <a:fillRect/>
          </a:stretch>
        </p:blipFill>
        <p:spPr>
          <a:xfrm>
            <a:off x="1907790" y="1018936"/>
            <a:ext cx="8920186" cy="5677075"/>
          </a:xfrm>
          <a:prstGeom prst="rect">
            <a:avLst/>
          </a:prstGeom>
        </p:spPr>
      </p:pic>
      <p:pic>
        <p:nvPicPr>
          <p:cNvPr id="8" name="Picture 7">
            <a:extLst>
              <a:ext uri="{FF2B5EF4-FFF2-40B4-BE49-F238E27FC236}">
                <a16:creationId xmlns:a16="http://schemas.microsoft.com/office/drawing/2014/main" id="{D884DE53-7EAF-4FC3-9B36-19FCCD7B2A7F}"/>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86451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4FC68-DACE-71C5-C714-A7CF0951F389}"/>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EEB64D76-B9E1-C502-B0BE-496E9EFAB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09CA803-0171-FF63-7D4E-44823254B7D9}"/>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E940B5A-5688-345B-2FD2-B7BAC04D5257}"/>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A19089-9FAF-F5B1-3F2A-9F7DBA04372C}"/>
              </a:ext>
            </a:extLst>
          </p:cNvPr>
          <p:cNvSpPr txBox="1"/>
          <p:nvPr/>
        </p:nvSpPr>
        <p:spPr>
          <a:xfrm>
            <a:off x="-2908164"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8" name="Picture 7">
            <a:extLst>
              <a:ext uri="{FF2B5EF4-FFF2-40B4-BE49-F238E27FC236}">
                <a16:creationId xmlns:a16="http://schemas.microsoft.com/office/drawing/2014/main" id="{1416A4C9-7B42-E97E-ABC5-F4607FB28968}"/>
              </a:ext>
            </a:extLst>
          </p:cNvPr>
          <p:cNvPicPr>
            <a:picLocks noChangeAspect="1"/>
          </p:cNvPicPr>
          <p:nvPr/>
        </p:nvPicPr>
        <p:blipFill>
          <a:blip r:embed="rId3"/>
          <a:stretch>
            <a:fillRect/>
          </a:stretch>
        </p:blipFill>
        <p:spPr>
          <a:xfrm>
            <a:off x="4472362" y="1316046"/>
            <a:ext cx="7503328" cy="4758343"/>
          </a:xfrm>
          <a:prstGeom prst="rect">
            <a:avLst/>
          </a:prstGeom>
        </p:spPr>
      </p:pic>
      <p:sp>
        <p:nvSpPr>
          <p:cNvPr id="10" name="TextBox 9">
            <a:extLst>
              <a:ext uri="{FF2B5EF4-FFF2-40B4-BE49-F238E27FC236}">
                <a16:creationId xmlns:a16="http://schemas.microsoft.com/office/drawing/2014/main" id="{5D8A4699-91CD-115E-F67D-D68AF16729C2}"/>
              </a:ext>
            </a:extLst>
          </p:cNvPr>
          <p:cNvSpPr txBox="1"/>
          <p:nvPr/>
        </p:nvSpPr>
        <p:spPr>
          <a:xfrm>
            <a:off x="377885" y="1316046"/>
            <a:ext cx="3716593" cy="4524315"/>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Stock in a clear uptrend, higher lows and somewhat higher highs </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endParaRPr lang="en-US" sz="1600" u="sng"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8 SMA looking to cross over 21 EMA</a:t>
            </a:r>
          </a:p>
          <a:p>
            <a:pPr marL="285750" indent="-285750">
              <a:buFont typeface="Arial" panose="020B0604020202020204" pitchFamily="34" charset="0"/>
              <a:buChar char="•"/>
            </a:pPr>
            <a:endParaRPr lang="en-US" sz="1600" u="sng"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Found support at the uptrend, good buying opportunity </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in the 50 are, enough space for a further uptrend rally</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Not as a steep of an uptrend, indicates the move upward is going to be in the very long term </a:t>
            </a: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E0F3DF72-DA73-4E9D-9FE5-69F1D40FFB97}"/>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89059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A4BA3-0A3D-8331-7244-87380D8ED32B}"/>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D51D3FF8-3AB0-12DF-0CE4-95754C398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CD1260-2955-055C-A6A4-86436D6E5BDE}"/>
              </a:ext>
            </a:extLst>
          </p:cNvPr>
          <p:cNvSpPr/>
          <p:nvPr/>
        </p:nvSpPr>
        <p:spPr>
          <a:xfrm>
            <a:off x="0" y="31541"/>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A4DB710-C951-7E1E-5FE3-BD84E97AB696}"/>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A68443-D2DD-5704-FA08-99419978DC9B}"/>
              </a:ext>
            </a:extLst>
          </p:cNvPr>
          <p:cNvSpPr txBox="1"/>
          <p:nvPr/>
        </p:nvSpPr>
        <p:spPr>
          <a:xfrm>
            <a:off x="-208962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5" name="TextBox 4">
            <a:extLst>
              <a:ext uri="{FF2B5EF4-FFF2-40B4-BE49-F238E27FC236}">
                <a16:creationId xmlns:a16="http://schemas.microsoft.com/office/drawing/2014/main" id="{5959BFE7-1E14-F787-7C68-584542D43BAC}"/>
              </a:ext>
            </a:extLst>
          </p:cNvPr>
          <p:cNvSpPr txBox="1"/>
          <p:nvPr/>
        </p:nvSpPr>
        <p:spPr>
          <a:xfrm>
            <a:off x="6331665" y="1544935"/>
            <a:ext cx="4986575"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move in 30yr mortgage rates back to over 7% has not surprisingly led to homebuilder sentiment retesting recent lows. Amid a drop in first-time home buyers in particular, according to the WSJ, homebuilders now have more completed but unsold homes on their lots than at any time since 2009</a:t>
            </a:r>
          </a:p>
        </p:txBody>
      </p:sp>
      <p:sp>
        <p:nvSpPr>
          <p:cNvPr id="8" name="Rectangle 7">
            <a:extLst>
              <a:ext uri="{FF2B5EF4-FFF2-40B4-BE49-F238E27FC236}">
                <a16:creationId xmlns:a16="http://schemas.microsoft.com/office/drawing/2014/main" id="{5C73632E-1A69-5B28-F020-252F1293915D}"/>
              </a:ext>
            </a:extLst>
          </p:cNvPr>
          <p:cNvSpPr/>
          <p:nvPr/>
        </p:nvSpPr>
        <p:spPr>
          <a:xfrm>
            <a:off x="975359" y="1432560"/>
            <a:ext cx="4580117" cy="5110479"/>
          </a:xfrm>
          <a:prstGeom prst="rect">
            <a:avLst/>
          </a:prstGeom>
          <a:noFill/>
          <a:ln w="9525" cap="flat" cmpd="sng" algn="ctr">
            <a:solidFill>
              <a:schemeClr val="bg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C50C9F74-0DF2-8380-2570-4A1F5F0E15C6}"/>
              </a:ext>
            </a:extLst>
          </p:cNvPr>
          <p:cNvSpPr txBox="1"/>
          <p:nvPr/>
        </p:nvSpPr>
        <p:spPr>
          <a:xfrm>
            <a:off x="975360" y="957817"/>
            <a:ext cx="413512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1" name="TextBox 10">
            <a:extLst>
              <a:ext uri="{FF2B5EF4-FFF2-40B4-BE49-F238E27FC236}">
                <a16:creationId xmlns:a16="http://schemas.microsoft.com/office/drawing/2014/main" id="{576FD53B-DE9E-C1CC-07C0-3A11E07B5E86}"/>
              </a:ext>
            </a:extLst>
          </p:cNvPr>
          <p:cNvSpPr txBox="1"/>
          <p:nvPr/>
        </p:nvSpPr>
        <p:spPr>
          <a:xfrm>
            <a:off x="6659880" y="996335"/>
            <a:ext cx="413512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&amp; Industry</a:t>
            </a:r>
          </a:p>
        </p:txBody>
      </p:sp>
      <p:sp>
        <p:nvSpPr>
          <p:cNvPr id="14" name="TextBox 13">
            <a:extLst>
              <a:ext uri="{FF2B5EF4-FFF2-40B4-BE49-F238E27FC236}">
                <a16:creationId xmlns:a16="http://schemas.microsoft.com/office/drawing/2014/main" id="{3A752D22-D0A6-E133-901E-1DA6914682CB}"/>
              </a:ext>
            </a:extLst>
          </p:cNvPr>
          <p:cNvSpPr txBox="1"/>
          <p:nvPr/>
        </p:nvSpPr>
        <p:spPr>
          <a:xfrm>
            <a:off x="6267668" y="3225761"/>
            <a:ext cx="5114568" cy="2062103"/>
          </a:xfrm>
          <a:prstGeom prst="rect">
            <a:avLst/>
          </a:prstGeom>
          <a:noFill/>
        </p:spPr>
        <p:txBody>
          <a:bodyPr wrap="square">
            <a:spAutoFit/>
          </a:bodyPr>
          <a:lstStyle/>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10-year Treasury yield is expected to remain elevated in 2025, fluctuating between 3.5% and 4.0%, barring shifts in growth, inflation, or capital flows. While this level may not significantly boost commercial real estate valuations, it should still support reasonably priced refinancing and steady transaction activity. Mortgage rates are projected to stay high, ranging from 6.5% to 7.5% for a 30-year fixed loan.</a:t>
            </a:r>
          </a:p>
        </p:txBody>
      </p:sp>
      <p:sp>
        <p:nvSpPr>
          <p:cNvPr id="16" name="TextBox 15">
            <a:extLst>
              <a:ext uri="{FF2B5EF4-FFF2-40B4-BE49-F238E27FC236}">
                <a16:creationId xmlns:a16="http://schemas.microsoft.com/office/drawing/2014/main" id="{AB93153D-C082-F757-F65B-F8479157C9B8}"/>
              </a:ext>
            </a:extLst>
          </p:cNvPr>
          <p:cNvSpPr txBox="1"/>
          <p:nvPr/>
        </p:nvSpPr>
        <p:spPr>
          <a:xfrm>
            <a:off x="6331664" y="5510016"/>
            <a:ext cx="4734619" cy="584775"/>
          </a:xfrm>
          <a:prstGeom prst="rect">
            <a:avLst/>
          </a:prstGeom>
          <a:noFill/>
        </p:spPr>
        <p:txBody>
          <a:bodyPr wrap="square">
            <a:spAutoFit/>
          </a:bodyPr>
          <a:lstStyle/>
          <a:p>
            <a:pPr marL="285750" indent="-285750" algn="ctr">
              <a:buFont typeface="Arial" panose="020B0604020202020204" pitchFamily="34" charset="0"/>
              <a:buChar char="•"/>
            </a:pPr>
            <a:r>
              <a:rPr lang="en-US" sz="1600" i="0" dirty="0">
                <a:solidFill>
                  <a:schemeClr val="bg1"/>
                </a:solidFill>
                <a:effectLst/>
                <a:latin typeface="Times New Roman" panose="02020603050405020304" pitchFamily="18" charset="0"/>
                <a:cs typeface="Times New Roman" panose="02020603050405020304" pitchFamily="18" charset="0"/>
              </a:rPr>
              <a:t>Mortgage Applications Continue Downward Trend as 30-Year Conforming Loan Rate Rises</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99D14539-779F-C974-E83B-7DD5499BC6EE}"/>
              </a:ext>
            </a:extLst>
          </p:cNvPr>
          <p:cNvSpPr txBox="1"/>
          <p:nvPr/>
        </p:nvSpPr>
        <p:spPr>
          <a:xfrm>
            <a:off x="1070273" y="1544935"/>
            <a:ext cx="4485203" cy="2769989"/>
          </a:xfrm>
          <a:prstGeom prst="rect">
            <a:avLst/>
          </a:prstGeom>
          <a:noFill/>
        </p:spPr>
        <p:txBody>
          <a:bodyPr wrap="square">
            <a:spAutoFit/>
          </a:bodyPr>
          <a:lstStyle/>
          <a:p>
            <a:pPr algn="l">
              <a:spcAft>
                <a:spcPts val="900"/>
              </a:spcAft>
              <a:buFont typeface="Arial" panose="020B0604020202020204" pitchFamily="34" charset="0"/>
              <a:buChar char="•"/>
            </a:pPr>
            <a:endParaRPr lang="en-US" sz="1600" b="0" i="0" dirty="0">
              <a:solidFill>
                <a:schemeClr val="bg1"/>
              </a:solidFill>
              <a:effectLst/>
              <a:latin typeface="Times New Roman" panose="02020603050405020304" pitchFamily="18" charset="0"/>
              <a:cs typeface="Times New Roman" panose="02020603050405020304" pitchFamily="18" charset="0"/>
            </a:endParaRPr>
          </a:p>
          <a:p>
            <a:pPr algn="l">
              <a:spcAft>
                <a:spcPts val="900"/>
              </a:spcAft>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AG Mortgage Investment Trust Inc (</a:t>
            </a:r>
            <a:r>
              <a:rPr lang="en-US" sz="1600" b="0" i="0"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NYSE:MITT</a:t>
            </a:r>
            <a:r>
              <a:rPr lang="en-US" sz="1600" b="0" i="0" dirty="0">
                <a:solidFill>
                  <a:schemeClr val="bg1"/>
                </a:solidFill>
                <a:effectLst/>
                <a:latin typeface="Times New Roman" panose="02020603050405020304" pitchFamily="18" charset="0"/>
                <a:cs typeface="Times New Roman" panose="02020603050405020304" pitchFamily="18" charset="0"/>
              </a:rPr>
              <a:t>) reported a stable book value with a slight increase of 0.1% to $10.65 per share.</a:t>
            </a:r>
          </a:p>
          <a:p>
            <a:pPr algn="l">
              <a:spcAft>
                <a:spcPts val="900"/>
              </a:spcAft>
            </a:pPr>
            <a:endParaRPr lang="en-US" sz="1600" b="0" i="0" dirty="0">
              <a:solidFill>
                <a:schemeClr val="bg1"/>
              </a:solidFill>
              <a:effectLst/>
              <a:latin typeface="Times New Roman" panose="02020603050405020304" pitchFamily="18" charset="0"/>
              <a:cs typeface="Times New Roman" panose="02020603050405020304" pitchFamily="18" charset="0"/>
            </a:endParaRPr>
          </a:p>
          <a:p>
            <a:pPr algn="l">
              <a:spcAft>
                <a:spcPts val="900"/>
              </a:spcAft>
            </a:pPr>
            <a:endParaRPr lang="en-US" sz="1600" b="0" i="0" dirty="0">
              <a:solidFill>
                <a:schemeClr val="bg1"/>
              </a:solidFill>
              <a:effectLst/>
              <a:latin typeface="Times New Roman" panose="02020603050405020304" pitchFamily="18" charset="0"/>
              <a:cs typeface="Times New Roman" panose="02020603050405020304" pitchFamily="18" charset="0"/>
            </a:endParaRPr>
          </a:p>
          <a:p>
            <a:pPr algn="l">
              <a:spcAft>
                <a:spcPts val="900"/>
              </a:spcAft>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The company achieved a 2% economic return on equity for shareholders, supported by a newly increased dividend of $0.20 per share.</a:t>
            </a:r>
          </a:p>
        </p:txBody>
      </p:sp>
      <p:sp>
        <p:nvSpPr>
          <p:cNvPr id="19" name="Rectangle 18">
            <a:extLst>
              <a:ext uri="{FF2B5EF4-FFF2-40B4-BE49-F238E27FC236}">
                <a16:creationId xmlns:a16="http://schemas.microsoft.com/office/drawing/2014/main" id="{0F1C839A-AB5F-CCC9-9882-3C6D453E1F1C}"/>
              </a:ext>
            </a:extLst>
          </p:cNvPr>
          <p:cNvSpPr/>
          <p:nvPr/>
        </p:nvSpPr>
        <p:spPr>
          <a:xfrm>
            <a:off x="6214883" y="1488748"/>
            <a:ext cx="5235437" cy="5054292"/>
          </a:xfrm>
          <a:prstGeom prst="rect">
            <a:avLst/>
          </a:prstGeom>
          <a:noFill/>
          <a:ln w="9525" cap="flat" cmpd="sng" algn="ctr">
            <a:solidFill>
              <a:schemeClr val="bg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5" name="Picture 14">
            <a:extLst>
              <a:ext uri="{FF2B5EF4-FFF2-40B4-BE49-F238E27FC236}">
                <a16:creationId xmlns:a16="http://schemas.microsoft.com/office/drawing/2014/main" id="{257CABC5-2D8C-4008-B80D-7F0C1E0225FB}"/>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265372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CA2B-EDA5-2BC2-D5A7-26BD892BED93}"/>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413E9F7D-28DF-669B-54D3-FE9A8C329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0A00077-29F8-1CA7-CB15-67828353977C}"/>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F6CED79-9C28-A7E0-35CD-A9B1D2C653A4}"/>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CFD44C-29AA-6DE1-20B5-0FEEAB0C4715}"/>
              </a:ext>
            </a:extLst>
          </p:cNvPr>
          <p:cNvSpPr txBox="1"/>
          <p:nvPr/>
        </p:nvSpPr>
        <p:spPr>
          <a:xfrm>
            <a:off x="-1214986"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13" name="TextBox 12">
            <a:extLst>
              <a:ext uri="{FF2B5EF4-FFF2-40B4-BE49-F238E27FC236}">
                <a16:creationId xmlns:a16="http://schemas.microsoft.com/office/drawing/2014/main" id="{7A90FCF2-4384-22DB-2E1A-D96C64E35E8F}"/>
              </a:ext>
            </a:extLst>
          </p:cNvPr>
          <p:cNvSpPr txBox="1"/>
          <p:nvPr/>
        </p:nvSpPr>
        <p:spPr>
          <a:xfrm>
            <a:off x="4968240" y="1152544"/>
            <a:ext cx="6583680" cy="1815882"/>
          </a:xfrm>
          <a:prstGeom prst="rect">
            <a:avLst/>
          </a:prstGeom>
          <a:noFill/>
        </p:spPr>
        <p:txBody>
          <a:bodyPr wrap="square">
            <a:spAutoFit/>
          </a:bodyPr>
          <a:lstStyle/>
          <a:p>
            <a:pPr>
              <a:buNone/>
            </a:pPr>
            <a:r>
              <a:rPr lang="en-US" sz="1600" b="1" u="sng" dirty="0">
                <a:solidFill>
                  <a:schemeClr val="bg1"/>
                </a:solidFill>
                <a:latin typeface="Times New Roman" panose="02020603050405020304" pitchFamily="18" charset="0"/>
                <a:cs typeface="Times New Roman" panose="02020603050405020304" pitchFamily="18" charset="0"/>
              </a:rPr>
              <a:t>Fundamentals: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P/FFO: 8.75 → Undervalued relative to sector average (15–20)</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AFFO payout: 100% → Fully distributed income</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Dividend Yield: 11.22% → Very attractive but reflects risk premium</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D/E: 12.39 → Highly leveraged; sensitive to rate hikes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EPS Growth (5Y): +14.3% (future) vs. -29.6% (past) → Turnaround potential</a:t>
            </a:r>
          </a:p>
        </p:txBody>
      </p:sp>
      <p:sp>
        <p:nvSpPr>
          <p:cNvPr id="15" name="TextBox 14">
            <a:extLst>
              <a:ext uri="{FF2B5EF4-FFF2-40B4-BE49-F238E27FC236}">
                <a16:creationId xmlns:a16="http://schemas.microsoft.com/office/drawing/2014/main" id="{EC08EA08-8677-85A5-A177-2FFD051521DA}"/>
              </a:ext>
            </a:extLst>
          </p:cNvPr>
          <p:cNvSpPr txBox="1"/>
          <p:nvPr/>
        </p:nvSpPr>
        <p:spPr>
          <a:xfrm>
            <a:off x="4968240" y="3163153"/>
            <a:ext cx="6710680" cy="2062103"/>
          </a:xfrm>
          <a:prstGeom prst="rect">
            <a:avLst/>
          </a:prstGeom>
          <a:noFill/>
        </p:spPr>
        <p:txBody>
          <a:bodyPr wrap="square">
            <a:spAutoFit/>
          </a:bodyPr>
          <a:lstStyle/>
          <a:p>
            <a:pPr>
              <a:buNone/>
            </a:pPr>
            <a:r>
              <a:rPr lang="en-US" sz="1600" b="1" u="sng" dirty="0" err="1">
                <a:solidFill>
                  <a:schemeClr val="bg1"/>
                </a:solidFill>
                <a:latin typeface="Times New Roman" panose="02020603050405020304" pitchFamily="18" charset="0"/>
                <a:cs typeface="Times New Roman" panose="02020603050405020304" pitchFamily="18" charset="0"/>
              </a:rPr>
              <a:t>Technicals</a:t>
            </a:r>
            <a:r>
              <a:rPr lang="en-US" sz="1600" b="1" u="sng" dirty="0">
                <a:solidFill>
                  <a:schemeClr val="bg1"/>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Strong uptrend channel on all timeframes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Price rebounded off lower trendline (~$6.00), potential towards the upper trend line</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Closely following moving averages towards the upside</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low 50’s, space for the uptrend</a:t>
            </a:r>
          </a:p>
          <a:p>
            <a:pPr>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D5DE3A8-1B78-348D-C9D2-D6F52AB1CAAB}"/>
              </a:ext>
            </a:extLst>
          </p:cNvPr>
          <p:cNvSpPr txBox="1"/>
          <p:nvPr/>
        </p:nvSpPr>
        <p:spPr>
          <a:xfrm>
            <a:off x="4968240" y="4904383"/>
            <a:ext cx="6710680" cy="1323439"/>
          </a:xfrm>
          <a:prstGeom prst="rect">
            <a:avLst/>
          </a:prstGeom>
          <a:noFill/>
        </p:spPr>
        <p:txBody>
          <a:bodyPr wrap="square">
            <a:spAutoFit/>
          </a:bodyPr>
          <a:lstStyle/>
          <a:p>
            <a:r>
              <a:rPr lang="en-US" sz="1600" b="1" u="sng" dirty="0">
                <a:solidFill>
                  <a:schemeClr val="bg1"/>
                </a:solidFill>
                <a:latin typeface="Times New Roman" panose="02020603050405020304" pitchFamily="18" charset="0"/>
                <a:cs typeface="Times New Roman" panose="02020603050405020304" pitchFamily="18" charset="0"/>
              </a:rPr>
              <a:t>Macro &amp; Industry:</a:t>
            </a:r>
            <a:endParaRPr lang="en-US" sz="16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10-Yr Treasury yield expected to stay elevated (3.5–4.0%)</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Mortgage rates (6.5%–7.5%) limit housing activity &amp; refinancing</a:t>
            </a:r>
          </a:p>
          <a:p>
            <a:pPr>
              <a:buFont typeface="Arial" panose="020B0604020202020204" pitchFamily="34" charset="0"/>
              <a:buChar char="•"/>
            </a:pPr>
            <a:r>
              <a:rPr lang="en-US" sz="1600" dirty="0" err="1">
                <a:solidFill>
                  <a:schemeClr val="bg1"/>
                </a:solidFill>
                <a:latin typeface="Times New Roman" panose="02020603050405020304" pitchFamily="18" charset="0"/>
                <a:cs typeface="Times New Roman" panose="02020603050405020304" pitchFamily="18" charset="0"/>
              </a:rPr>
              <a:t>mREITs</a:t>
            </a:r>
            <a:r>
              <a:rPr lang="en-US" sz="1600" dirty="0">
                <a:solidFill>
                  <a:schemeClr val="bg1"/>
                </a:solidFill>
                <a:latin typeface="Times New Roman" panose="02020603050405020304" pitchFamily="18" charset="0"/>
                <a:cs typeface="Times New Roman" panose="02020603050405020304" pitchFamily="18" charset="0"/>
              </a:rPr>
              <a:t> benefit from: Book value stability &amp; Dividend increases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But face: Spread compression, Rate &amp; credit risk, Leverage sensitivity</a:t>
            </a:r>
          </a:p>
        </p:txBody>
      </p:sp>
      <p:sp>
        <p:nvSpPr>
          <p:cNvPr id="18" name="Rectangle 17">
            <a:extLst>
              <a:ext uri="{FF2B5EF4-FFF2-40B4-BE49-F238E27FC236}">
                <a16:creationId xmlns:a16="http://schemas.microsoft.com/office/drawing/2014/main" id="{44C80814-0168-FBCD-4859-E822A9B2837C}"/>
              </a:ext>
            </a:extLst>
          </p:cNvPr>
          <p:cNvSpPr/>
          <p:nvPr/>
        </p:nvSpPr>
        <p:spPr>
          <a:xfrm>
            <a:off x="513080" y="2081569"/>
            <a:ext cx="4185920" cy="29464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BUY</a:t>
            </a:r>
          </a:p>
          <a:p>
            <a:pPr algn="ctr"/>
            <a:r>
              <a:rPr lang="en-US" dirty="0">
                <a:latin typeface="Times New Roman" panose="02020603050405020304" pitchFamily="18" charset="0"/>
                <a:cs typeface="Times New Roman" panose="02020603050405020304" pitchFamily="18" charset="0"/>
              </a:rPr>
              <a:t>(High risk)</a:t>
            </a:r>
          </a:p>
        </p:txBody>
      </p:sp>
      <p:pic>
        <p:nvPicPr>
          <p:cNvPr id="11" name="Picture 10">
            <a:extLst>
              <a:ext uri="{FF2B5EF4-FFF2-40B4-BE49-F238E27FC236}">
                <a16:creationId xmlns:a16="http://schemas.microsoft.com/office/drawing/2014/main" id="{751BEDF4-FE29-490F-B118-AFD1A8516427}"/>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95795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A160E-D067-C784-CE85-60A5DBFB9AF4}"/>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1CA0594C-51F8-1F24-A5BD-669C0CDAE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18DC729-21F0-DB09-6104-533BFDEB6089}"/>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96805E2-284B-AE89-99E1-CB18CCD90C79}"/>
              </a:ext>
            </a:extLst>
          </p:cNvPr>
          <p:cNvGraphicFramePr>
            <a:graphicFrameLocks noGrp="1"/>
          </p:cNvGraphicFramePr>
          <p:nvPr>
            <p:extLst>
              <p:ext uri="{D42A27DB-BD31-4B8C-83A1-F6EECF244321}">
                <p14:modId xmlns:p14="http://schemas.microsoft.com/office/powerpoint/2010/main" val="2472224705"/>
              </p:ext>
            </p:extLst>
          </p:nvPr>
        </p:nvGraphicFramePr>
        <p:xfrm>
          <a:off x="754458" y="1236073"/>
          <a:ext cx="2875171" cy="3067568"/>
        </p:xfrm>
        <a:graphic>
          <a:graphicData uri="http://schemas.openxmlformats.org/drawingml/2006/table">
            <a:tbl>
              <a:tblPr firstRow="1" bandRow="1">
                <a:tableStyleId>{8EC20E35-A176-4012-BC5E-935CFFF8708E}</a:tableStyleId>
              </a:tblPr>
              <a:tblGrid>
                <a:gridCol w="1548170">
                  <a:extLst>
                    <a:ext uri="{9D8B030D-6E8A-4147-A177-3AD203B41FA5}">
                      <a16:colId xmlns:a16="http://schemas.microsoft.com/office/drawing/2014/main" val="2833845001"/>
                    </a:ext>
                  </a:extLst>
                </a:gridCol>
                <a:gridCol w="1327001">
                  <a:extLst>
                    <a:ext uri="{9D8B030D-6E8A-4147-A177-3AD203B41FA5}">
                      <a16:colId xmlns:a16="http://schemas.microsoft.com/office/drawing/2014/main" val="487971665"/>
                    </a:ext>
                  </a:extLst>
                </a:gridCol>
              </a:tblGrid>
              <a:tr h="443316">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82975">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RYN</a:t>
                      </a:r>
                    </a:p>
                  </a:txBody>
                  <a:tcPr/>
                </a:tc>
                <a:extLst>
                  <a:ext uri="{0D108BD9-81ED-4DB2-BD59-A6C34878D82A}">
                    <a16:rowId xmlns:a16="http://schemas.microsoft.com/office/drawing/2014/main" val="4283379366"/>
                  </a:ext>
                </a:extLst>
              </a:tr>
              <a:tr h="443316">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a:latin typeface="Times New Roman" panose="02020603050405020304" pitchFamily="18" charset="0"/>
                          <a:cs typeface="Times New Roman" panose="02020603050405020304" pitchFamily="18" charset="0"/>
                        </a:rPr>
                        <a:t>Rayonier Inc</a:t>
                      </a:r>
                    </a:p>
                  </a:txBody>
                  <a:tcPr/>
                </a:tc>
                <a:extLst>
                  <a:ext uri="{0D108BD9-81ED-4DB2-BD59-A6C34878D82A}">
                    <a16:rowId xmlns:a16="http://schemas.microsoft.com/office/drawing/2014/main" val="1456784613"/>
                  </a:ext>
                </a:extLst>
              </a:tr>
              <a:tr h="661502">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REIT - Specialty</a:t>
                      </a:r>
                    </a:p>
                  </a:txBody>
                  <a:tcPr/>
                </a:tc>
                <a:extLst>
                  <a:ext uri="{0D108BD9-81ED-4DB2-BD59-A6C34878D82A}">
                    <a16:rowId xmlns:a16="http://schemas.microsoft.com/office/drawing/2014/main" val="138172741"/>
                  </a:ext>
                </a:extLst>
              </a:tr>
              <a:tr h="661502">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$23.31 </a:t>
                      </a:r>
                    </a:p>
                  </a:txBody>
                  <a:tcPr/>
                </a:tc>
                <a:extLst>
                  <a:ext uri="{0D108BD9-81ED-4DB2-BD59-A6C34878D82A}">
                    <a16:rowId xmlns:a16="http://schemas.microsoft.com/office/drawing/2014/main" val="3052879808"/>
                  </a:ext>
                </a:extLst>
              </a:tr>
              <a:tr h="47495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3.63 B</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BDC357A8-DC66-1C30-3453-CD98088D7086}"/>
              </a:ext>
            </a:extLst>
          </p:cNvPr>
          <p:cNvGraphicFramePr>
            <a:graphicFrameLocks noGrp="1"/>
          </p:cNvGraphicFramePr>
          <p:nvPr>
            <p:extLst>
              <p:ext uri="{D42A27DB-BD31-4B8C-83A1-F6EECF244321}">
                <p14:modId xmlns:p14="http://schemas.microsoft.com/office/powerpoint/2010/main" val="1457438143"/>
              </p:ext>
            </p:extLst>
          </p:nvPr>
        </p:nvGraphicFramePr>
        <p:xfrm>
          <a:off x="4521172" y="1236073"/>
          <a:ext cx="2875172" cy="2625809"/>
        </p:xfrm>
        <a:graphic>
          <a:graphicData uri="http://schemas.openxmlformats.org/drawingml/2006/table">
            <a:tbl>
              <a:tblPr firstRow="1" bandRow="1">
                <a:tableStyleId>{8EC20E35-A176-4012-BC5E-935CFFF8708E}</a:tableStyleId>
              </a:tblPr>
              <a:tblGrid>
                <a:gridCol w="1512530">
                  <a:extLst>
                    <a:ext uri="{9D8B030D-6E8A-4147-A177-3AD203B41FA5}">
                      <a16:colId xmlns:a16="http://schemas.microsoft.com/office/drawing/2014/main" val="2833845001"/>
                    </a:ext>
                  </a:extLst>
                </a:gridCol>
                <a:gridCol w="1362642">
                  <a:extLst>
                    <a:ext uri="{9D8B030D-6E8A-4147-A177-3AD203B41FA5}">
                      <a16:colId xmlns:a16="http://schemas.microsoft.com/office/drawing/2014/main" val="487971665"/>
                    </a:ext>
                  </a:extLst>
                </a:gridCol>
              </a:tblGrid>
              <a:tr h="499355">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673377">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1,263.00</a:t>
                      </a:r>
                    </a:p>
                  </a:txBody>
                  <a:tcPr/>
                </a:tc>
                <a:extLst>
                  <a:ext uri="{0D108BD9-81ED-4DB2-BD59-A6C34878D82A}">
                    <a16:rowId xmlns:a16="http://schemas.microsoft.com/office/drawing/2014/main" val="4283379366"/>
                  </a:ext>
                </a:extLst>
              </a:tr>
              <a:tr h="673377">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359.15</a:t>
                      </a:r>
                    </a:p>
                  </a:txBody>
                  <a:tcPr/>
                </a:tc>
                <a:extLst>
                  <a:ext uri="{0D108BD9-81ED-4DB2-BD59-A6C34878D82A}">
                    <a16:rowId xmlns:a16="http://schemas.microsoft.com/office/drawing/2014/main" val="1456784613"/>
                  </a:ext>
                </a:extLst>
              </a:tr>
              <a:tr h="389850">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2.39</a:t>
                      </a:r>
                    </a:p>
                  </a:txBody>
                  <a:tcPr/>
                </a:tc>
                <a:extLst>
                  <a:ext uri="{0D108BD9-81ED-4DB2-BD59-A6C34878D82A}">
                    <a16:rowId xmlns:a16="http://schemas.microsoft.com/office/drawing/2014/main" val="138172741"/>
                  </a:ext>
                </a:extLst>
              </a:tr>
              <a:tr h="389850">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1.17%</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38FBEBF1-A9F1-BC62-2FD8-5E172879113A}"/>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8F10F62-D145-742D-648E-D33F1854EC82}"/>
              </a:ext>
            </a:extLst>
          </p:cNvPr>
          <p:cNvSpPr txBox="1"/>
          <p:nvPr/>
        </p:nvSpPr>
        <p:spPr>
          <a:xfrm>
            <a:off x="-943897"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graphicFrame>
        <p:nvGraphicFramePr>
          <p:cNvPr id="16" name="Table 15">
            <a:extLst>
              <a:ext uri="{FF2B5EF4-FFF2-40B4-BE49-F238E27FC236}">
                <a16:creationId xmlns:a16="http://schemas.microsoft.com/office/drawing/2014/main" id="{46210CB9-65DF-36E4-E3E0-163ABAC316E0}"/>
              </a:ext>
            </a:extLst>
          </p:cNvPr>
          <p:cNvGraphicFramePr>
            <a:graphicFrameLocks noGrp="1"/>
          </p:cNvGraphicFramePr>
          <p:nvPr>
            <p:extLst>
              <p:ext uri="{D42A27DB-BD31-4B8C-83A1-F6EECF244321}">
                <p14:modId xmlns:p14="http://schemas.microsoft.com/office/powerpoint/2010/main" val="1247656872"/>
              </p:ext>
            </p:extLst>
          </p:nvPr>
        </p:nvGraphicFramePr>
        <p:xfrm>
          <a:off x="4409262" y="4303640"/>
          <a:ext cx="2980186" cy="1935867"/>
        </p:xfrm>
        <a:graphic>
          <a:graphicData uri="http://schemas.openxmlformats.org/drawingml/2006/table">
            <a:tbl>
              <a:tblPr firstRow="1" bandRow="1">
                <a:tableStyleId>{8EC20E35-A176-4012-BC5E-935CFFF8708E}</a:tableStyleId>
              </a:tblPr>
              <a:tblGrid>
                <a:gridCol w="1964770">
                  <a:extLst>
                    <a:ext uri="{9D8B030D-6E8A-4147-A177-3AD203B41FA5}">
                      <a16:colId xmlns:a16="http://schemas.microsoft.com/office/drawing/2014/main" val="2833845001"/>
                    </a:ext>
                  </a:extLst>
                </a:gridCol>
                <a:gridCol w="1015416">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10.02</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1.90</a:t>
                      </a:r>
                    </a:p>
                  </a:txBody>
                  <a:tcPr/>
                </a:tc>
                <a:extLst>
                  <a:ext uri="{0D108BD9-81ED-4DB2-BD59-A6C34878D82A}">
                    <a16:rowId xmlns:a16="http://schemas.microsoft.com/office/drawing/2014/main" val="1456784613"/>
                  </a:ext>
                </a:extLst>
              </a:tr>
              <a:tr h="350907">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0.55</a:t>
                      </a:r>
                    </a:p>
                  </a:txBody>
                  <a:tcPr/>
                </a:tc>
                <a:extLst>
                  <a:ext uri="{0D108BD9-81ED-4DB2-BD59-A6C34878D82A}">
                    <a16:rowId xmlns:a16="http://schemas.microsoft.com/office/drawing/2014/main" val="138172741"/>
                  </a:ext>
                </a:extLst>
              </a:tr>
              <a:tr h="27797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18.78%</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AC524F9A-D25E-0DBD-FBE5-61E149351248}"/>
              </a:ext>
            </a:extLst>
          </p:cNvPr>
          <p:cNvGraphicFramePr>
            <a:graphicFrameLocks noGrp="1"/>
          </p:cNvGraphicFramePr>
          <p:nvPr>
            <p:extLst>
              <p:ext uri="{D42A27DB-BD31-4B8C-83A1-F6EECF244321}">
                <p14:modId xmlns:p14="http://schemas.microsoft.com/office/powerpoint/2010/main" val="1256709389"/>
              </p:ext>
            </p:extLst>
          </p:nvPr>
        </p:nvGraphicFramePr>
        <p:xfrm>
          <a:off x="691691" y="4564282"/>
          <a:ext cx="2980186" cy="1737360"/>
        </p:xfrm>
        <a:graphic>
          <a:graphicData uri="http://schemas.openxmlformats.org/drawingml/2006/table">
            <a:tbl>
              <a:tblPr firstRow="1" bandRow="1">
                <a:tableStyleId>{8EC20E35-A176-4012-BC5E-935CFFF8708E}</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19.50%</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30.56%</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B220DABC-309D-C1D1-8F52-F199A9819E6B}"/>
              </a:ext>
            </a:extLst>
          </p:cNvPr>
          <p:cNvSpPr/>
          <p:nvPr/>
        </p:nvSpPr>
        <p:spPr>
          <a:xfrm>
            <a:off x="8791349" y="5079455"/>
            <a:ext cx="2854634" cy="1298222"/>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Valuation = undervalued </a:t>
            </a:r>
          </a:p>
        </p:txBody>
      </p:sp>
      <p:pic>
        <p:nvPicPr>
          <p:cNvPr id="4" name="Picture 3" descr="A blue and green logo&#10;&#10;AI-generated content may be incorrect.">
            <a:extLst>
              <a:ext uri="{FF2B5EF4-FFF2-40B4-BE49-F238E27FC236}">
                <a16:creationId xmlns:a16="http://schemas.microsoft.com/office/drawing/2014/main" id="{137F6138-EA13-F203-158C-322C069BC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840" y="987529"/>
            <a:ext cx="3497398" cy="1969256"/>
          </a:xfrm>
          <a:prstGeom prst="rect">
            <a:avLst/>
          </a:prstGeom>
        </p:spPr>
      </p:pic>
      <p:cxnSp>
        <p:nvCxnSpPr>
          <p:cNvPr id="10" name="Straight Connector 9">
            <a:extLst>
              <a:ext uri="{FF2B5EF4-FFF2-40B4-BE49-F238E27FC236}">
                <a16:creationId xmlns:a16="http://schemas.microsoft.com/office/drawing/2014/main" id="{7FBBD063-CF9E-E35E-A7BF-AA2CFC385769}"/>
              </a:ext>
            </a:extLst>
          </p:cNvPr>
          <p:cNvCxnSpPr/>
          <p:nvPr/>
        </p:nvCxnSpPr>
        <p:spPr>
          <a:xfrm>
            <a:off x="7974106" y="894735"/>
            <a:ext cx="0" cy="59632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1" name="Table 10">
            <a:extLst>
              <a:ext uri="{FF2B5EF4-FFF2-40B4-BE49-F238E27FC236}">
                <a16:creationId xmlns:a16="http://schemas.microsoft.com/office/drawing/2014/main" id="{43295EEB-5E63-B70D-D4BF-87D5085AE61F}"/>
              </a:ext>
            </a:extLst>
          </p:cNvPr>
          <p:cNvGraphicFramePr>
            <a:graphicFrameLocks noGrp="1"/>
          </p:cNvGraphicFramePr>
          <p:nvPr>
            <p:extLst>
              <p:ext uri="{D42A27DB-BD31-4B8C-83A1-F6EECF244321}">
                <p14:modId xmlns:p14="http://schemas.microsoft.com/office/powerpoint/2010/main" val="3318215150"/>
              </p:ext>
            </p:extLst>
          </p:nvPr>
        </p:nvGraphicFramePr>
        <p:xfrm>
          <a:off x="8504957" y="2711515"/>
          <a:ext cx="3427418" cy="1920240"/>
        </p:xfrm>
        <a:graphic>
          <a:graphicData uri="http://schemas.openxmlformats.org/drawingml/2006/table">
            <a:tbl>
              <a:tblPr firstRow="1" bandRow="1">
                <a:tableStyleId>{5C22544A-7EE6-4342-B048-85BDC9FD1C3A}</a:tableStyleId>
              </a:tblPr>
              <a:tblGrid>
                <a:gridCol w="1713709">
                  <a:extLst>
                    <a:ext uri="{9D8B030D-6E8A-4147-A177-3AD203B41FA5}">
                      <a16:colId xmlns:a16="http://schemas.microsoft.com/office/drawing/2014/main" val="4229751764"/>
                    </a:ext>
                  </a:extLst>
                </a:gridCol>
                <a:gridCol w="1713709">
                  <a:extLst>
                    <a:ext uri="{9D8B030D-6E8A-4147-A177-3AD203B41FA5}">
                      <a16:colId xmlns:a16="http://schemas.microsoft.com/office/drawing/2014/main" val="241802528"/>
                    </a:ext>
                  </a:extLst>
                </a:gridCol>
              </a:tblGrid>
              <a:tr h="697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Real state sector key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3879475"/>
                  </a:ext>
                </a:extLst>
              </a:tr>
              <a:tr h="279013">
                <a:tc>
                  <a:txBody>
                    <a:bodyPr/>
                    <a:lstStyle/>
                    <a:p>
                      <a:r>
                        <a:rPr lang="en-US" dirty="0">
                          <a:latin typeface="Times New Roman" panose="02020603050405020304" pitchFamily="18" charset="0"/>
                          <a:cs typeface="Times New Roman" panose="02020603050405020304" pitchFamily="18" charset="0"/>
                        </a:rPr>
                        <a:t>P/FFO</a:t>
                      </a:r>
                    </a:p>
                  </a:txBody>
                  <a:tcPr/>
                </a:tc>
                <a:tc>
                  <a:txBody>
                    <a:bodyPr/>
                    <a:lstStyle/>
                    <a:p>
                      <a:r>
                        <a:rPr lang="en-US" dirty="0">
                          <a:latin typeface="Times New Roman" panose="02020603050405020304" pitchFamily="18" charset="0"/>
                          <a:cs typeface="Times New Roman" panose="02020603050405020304" pitchFamily="18" charset="0"/>
                        </a:rPr>
                        <a:t>13.74</a:t>
                      </a:r>
                    </a:p>
                  </a:txBody>
                  <a:tcPr/>
                </a:tc>
                <a:extLst>
                  <a:ext uri="{0D108BD9-81ED-4DB2-BD59-A6C34878D82A}">
                    <a16:rowId xmlns:a16="http://schemas.microsoft.com/office/drawing/2014/main" val="924135631"/>
                  </a:ext>
                </a:extLst>
              </a:tr>
              <a:tr h="488272">
                <a:tc>
                  <a:txBody>
                    <a:bodyPr/>
                    <a:lstStyle/>
                    <a:p>
                      <a:r>
                        <a:rPr lang="en-US" dirty="0">
                          <a:latin typeface="Times New Roman" panose="02020603050405020304" pitchFamily="18" charset="0"/>
                          <a:cs typeface="Times New Roman" panose="02020603050405020304" pitchFamily="18" charset="0"/>
                        </a:rPr>
                        <a:t>AFFO payout ratio</a:t>
                      </a:r>
                    </a:p>
                  </a:txBody>
                  <a:tcPr/>
                </a:tc>
                <a:tc>
                  <a:txBody>
                    <a:bodyPr/>
                    <a:lstStyle/>
                    <a:p>
                      <a:r>
                        <a:rPr lang="en-US" dirty="0">
                          <a:latin typeface="Times New Roman" panose="02020603050405020304" pitchFamily="18" charset="0"/>
                          <a:cs typeface="Times New Roman" panose="02020603050405020304" pitchFamily="18" charset="0"/>
                        </a:rPr>
                        <a:t>63%</a:t>
                      </a:r>
                    </a:p>
                  </a:txBody>
                  <a:tcPr/>
                </a:tc>
                <a:extLst>
                  <a:ext uri="{0D108BD9-81ED-4DB2-BD59-A6C34878D82A}">
                    <a16:rowId xmlns:a16="http://schemas.microsoft.com/office/drawing/2014/main" val="558281283"/>
                  </a:ext>
                </a:extLst>
              </a:tr>
            </a:tbl>
          </a:graphicData>
        </a:graphic>
      </p:graphicFrame>
      <p:pic>
        <p:nvPicPr>
          <p:cNvPr id="19" name="Picture 18">
            <a:extLst>
              <a:ext uri="{FF2B5EF4-FFF2-40B4-BE49-F238E27FC236}">
                <a16:creationId xmlns:a16="http://schemas.microsoft.com/office/drawing/2014/main" id="{44D2F421-EE43-47C2-A946-221CEB0F1B55}"/>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40808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F59D-F779-2F44-9D67-1319DFAAD5B7}"/>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460449A9-9874-CA6F-213D-AAFE5EC02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83F157C-35E9-01FD-03B0-BB3B6F29F6A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EE9C60A-A37B-702F-4FD3-B5636FE1DBFD}"/>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9B5CCB-DBC9-C75D-C279-A116EDCC166E}"/>
              </a:ext>
            </a:extLst>
          </p:cNvPr>
          <p:cNvSpPr txBox="1"/>
          <p:nvPr/>
        </p:nvSpPr>
        <p:spPr>
          <a:xfrm>
            <a:off x="-77456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82A4B0A8-8554-3E78-E02C-537C736F9E82}"/>
              </a:ext>
            </a:extLst>
          </p:cNvPr>
          <p:cNvGraphicFramePr>
            <a:graphicFrameLocks noGrp="1"/>
          </p:cNvGraphicFramePr>
          <p:nvPr>
            <p:extLst>
              <p:ext uri="{D42A27DB-BD31-4B8C-83A1-F6EECF244321}">
                <p14:modId xmlns:p14="http://schemas.microsoft.com/office/powerpoint/2010/main" val="3579498805"/>
              </p:ext>
            </p:extLst>
          </p:nvPr>
        </p:nvGraphicFramePr>
        <p:xfrm>
          <a:off x="666045" y="1227665"/>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6.40%</a:t>
                      </a:r>
                    </a:p>
                  </a:txBody>
                  <a:tcPr>
                    <a:solidFill>
                      <a:srgbClr val="FFC000"/>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18.78%</a:t>
                      </a:r>
                    </a:p>
                  </a:txBody>
                  <a:tcPr>
                    <a:solidFill>
                      <a:schemeClr val="accent6"/>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0.55</a:t>
                      </a:r>
                    </a:p>
                  </a:txBody>
                  <a:tcPr>
                    <a:solidFill>
                      <a:schemeClr val="accent6"/>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9677.38%</a:t>
                      </a:r>
                    </a:p>
                  </a:txBody>
                  <a:tcPr>
                    <a:solidFill>
                      <a:schemeClr val="accent6"/>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11.91%</a:t>
                      </a:r>
                    </a:p>
                  </a:txBody>
                  <a:tcPr>
                    <a:solidFill>
                      <a:srgbClr val="FFC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1.12</a:t>
                      </a:r>
                    </a:p>
                  </a:txBody>
                  <a:tcPr>
                    <a:solidFill>
                      <a:schemeClr val="accent6"/>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39.31%</a:t>
                      </a:r>
                    </a:p>
                  </a:txBody>
                  <a:tcPr>
                    <a:solidFill>
                      <a:schemeClr val="accent6"/>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C9186177-0A37-8670-2C48-8DC6C64C493C}"/>
              </a:ext>
            </a:extLst>
          </p:cNvPr>
          <p:cNvSpPr/>
          <p:nvPr/>
        </p:nvSpPr>
        <p:spPr>
          <a:xfrm>
            <a:off x="7125350" y="2622125"/>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5.34</a:t>
            </a:r>
          </a:p>
        </p:txBody>
      </p:sp>
      <p:pic>
        <p:nvPicPr>
          <p:cNvPr id="13" name="Picture 12">
            <a:extLst>
              <a:ext uri="{FF2B5EF4-FFF2-40B4-BE49-F238E27FC236}">
                <a16:creationId xmlns:a16="http://schemas.microsoft.com/office/drawing/2014/main" id="{8E15CEE3-B33E-43E0-97BD-CD60933F1B96}"/>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174235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8441-A4EF-E46D-F15D-150128CC8981}"/>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EE6EE4D1-8AAB-3045-3ED6-0DD2E20D1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0381A3C-D39D-E0C7-1ED0-6CC44763BBC3}"/>
              </a:ext>
            </a:extLst>
          </p:cNvPr>
          <p:cNvSpPr/>
          <p:nvPr/>
        </p:nvSpPr>
        <p:spPr>
          <a:xfrm>
            <a:off x="0" y="0"/>
            <a:ext cx="12192000" cy="6858000"/>
          </a:xfrm>
          <a:prstGeom prst="rect">
            <a:avLst/>
          </a:prstGeom>
          <a:solidFill>
            <a:schemeClr val="tx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A337263-8127-B896-8365-10306ECEFB12}"/>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38141E5-3E32-1FB8-F168-58CCF1E09DC8}"/>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10" name="Picture 9">
            <a:extLst>
              <a:ext uri="{FF2B5EF4-FFF2-40B4-BE49-F238E27FC236}">
                <a16:creationId xmlns:a16="http://schemas.microsoft.com/office/drawing/2014/main" id="{C6165570-7965-BC5E-790D-9854166F3316}"/>
              </a:ext>
            </a:extLst>
          </p:cNvPr>
          <p:cNvPicPr>
            <a:picLocks noChangeAspect="1"/>
          </p:cNvPicPr>
          <p:nvPr/>
        </p:nvPicPr>
        <p:blipFill>
          <a:blip r:embed="rId3"/>
          <a:stretch>
            <a:fillRect/>
          </a:stretch>
        </p:blipFill>
        <p:spPr>
          <a:xfrm>
            <a:off x="1883036" y="1099225"/>
            <a:ext cx="8425928" cy="5398537"/>
          </a:xfrm>
          <a:prstGeom prst="rect">
            <a:avLst/>
          </a:prstGeom>
        </p:spPr>
      </p:pic>
      <p:pic>
        <p:nvPicPr>
          <p:cNvPr id="8" name="Picture 7">
            <a:extLst>
              <a:ext uri="{FF2B5EF4-FFF2-40B4-BE49-F238E27FC236}">
                <a16:creationId xmlns:a16="http://schemas.microsoft.com/office/drawing/2014/main" id="{9DF0122F-B36A-4BD1-8ED1-B2D578BC8E31}"/>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891798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28B6-DD4B-B529-D4EB-011009B2487F}"/>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38CBE58A-5064-3273-7A9D-FF7DF23B6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EB1DF4C-FCA2-2B8F-B5A8-E3F4853A79CD}"/>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0E0B091-9054-80B5-7F3B-9EB523AA75C0}"/>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A4C266-E2BE-D3FD-5117-0A3F31DF35C2}"/>
              </a:ext>
            </a:extLst>
          </p:cNvPr>
          <p:cNvSpPr txBox="1"/>
          <p:nvPr/>
        </p:nvSpPr>
        <p:spPr>
          <a:xfrm>
            <a:off x="-2775429" y="140886"/>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8" name="Picture 7">
            <a:extLst>
              <a:ext uri="{FF2B5EF4-FFF2-40B4-BE49-F238E27FC236}">
                <a16:creationId xmlns:a16="http://schemas.microsoft.com/office/drawing/2014/main" id="{6F12291E-2B55-1F35-9C7B-F744F1CC348B}"/>
              </a:ext>
            </a:extLst>
          </p:cNvPr>
          <p:cNvPicPr>
            <a:picLocks noChangeAspect="1"/>
          </p:cNvPicPr>
          <p:nvPr/>
        </p:nvPicPr>
        <p:blipFill>
          <a:blip r:embed="rId3"/>
          <a:stretch>
            <a:fillRect/>
          </a:stretch>
        </p:blipFill>
        <p:spPr>
          <a:xfrm>
            <a:off x="1892589" y="1035621"/>
            <a:ext cx="8672292" cy="5501366"/>
          </a:xfrm>
          <a:prstGeom prst="rect">
            <a:avLst/>
          </a:prstGeom>
        </p:spPr>
      </p:pic>
      <p:pic>
        <p:nvPicPr>
          <p:cNvPr id="9" name="Picture 8">
            <a:extLst>
              <a:ext uri="{FF2B5EF4-FFF2-40B4-BE49-F238E27FC236}">
                <a16:creationId xmlns:a16="http://schemas.microsoft.com/office/drawing/2014/main" id="{D2B5BAE5-C95A-4E21-A6ED-5AFA340405E3}"/>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40388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711C-6742-7C69-B15E-DB4C30DDBEA5}"/>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C97C72B1-D181-B032-5B24-7F4F0D0DC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ADD779C-DE1C-EB76-5EB5-12689352E269}"/>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D595521-156A-FBEB-2150-E0354656FC82}"/>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7CD5C2-2AFC-A8B0-C1D4-78F4A97F121C}"/>
              </a:ext>
            </a:extLst>
          </p:cNvPr>
          <p:cNvSpPr txBox="1"/>
          <p:nvPr/>
        </p:nvSpPr>
        <p:spPr>
          <a:xfrm>
            <a:off x="-2908164"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8" name="Picture 7">
            <a:extLst>
              <a:ext uri="{FF2B5EF4-FFF2-40B4-BE49-F238E27FC236}">
                <a16:creationId xmlns:a16="http://schemas.microsoft.com/office/drawing/2014/main" id="{76EF3D38-7619-E9FE-6F0E-376B04AE1089}"/>
              </a:ext>
            </a:extLst>
          </p:cNvPr>
          <p:cNvPicPr>
            <a:picLocks noChangeAspect="1"/>
          </p:cNvPicPr>
          <p:nvPr/>
        </p:nvPicPr>
        <p:blipFill>
          <a:blip r:embed="rId4"/>
          <a:stretch>
            <a:fillRect/>
          </a:stretch>
        </p:blipFill>
        <p:spPr>
          <a:xfrm>
            <a:off x="4707409" y="1489451"/>
            <a:ext cx="7238088" cy="4615747"/>
          </a:xfrm>
          <a:prstGeom prst="rect">
            <a:avLst/>
          </a:prstGeom>
        </p:spPr>
      </p:pic>
      <p:sp>
        <p:nvSpPr>
          <p:cNvPr id="9" name="TextBox 8">
            <a:extLst>
              <a:ext uri="{FF2B5EF4-FFF2-40B4-BE49-F238E27FC236}">
                <a16:creationId xmlns:a16="http://schemas.microsoft.com/office/drawing/2014/main" id="{124AD5C3-54FA-BB7F-8A24-96A982228420}"/>
              </a:ext>
            </a:extLst>
          </p:cNvPr>
          <p:cNvSpPr txBox="1"/>
          <p:nvPr/>
        </p:nvSpPr>
        <p:spPr>
          <a:xfrm>
            <a:off x="360856" y="1334661"/>
            <a:ext cx="4100051" cy="4770537"/>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Stock following a clear downtrend, with lower highs and lower lows</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Found a little bit of a consolidation level between the 35 weekly resistance level and 28 price level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Broke weekly support level of 25</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Closely following the moving averages towards the downside </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in the mid 40s not yet oversold, enough space for further downside </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May find support at he monthly 20 resistance</a:t>
            </a:r>
          </a:p>
        </p:txBody>
      </p:sp>
      <p:pic>
        <p:nvPicPr>
          <p:cNvPr id="10" name="Picture 9">
            <a:extLst>
              <a:ext uri="{FF2B5EF4-FFF2-40B4-BE49-F238E27FC236}">
                <a16:creationId xmlns:a16="http://schemas.microsoft.com/office/drawing/2014/main" id="{14BD9E1F-510E-4746-B0C9-EB9F62473F8C}"/>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253966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908A-7639-A609-41F8-61BCAB0821A1}"/>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746AFF8-064E-5511-2533-218C8457D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D11852C-E5AF-DA71-FDEA-04EE81867FE5}"/>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236B9F9-0BFD-4ADD-3D21-C771E7EDE035}"/>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6CA1FF-E49E-D6CA-079F-F2D614D3544B}"/>
              </a:ext>
            </a:extLst>
          </p:cNvPr>
          <p:cNvSpPr txBox="1"/>
          <p:nvPr/>
        </p:nvSpPr>
        <p:spPr>
          <a:xfrm>
            <a:off x="-216272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8" name="TextBox 7">
            <a:extLst>
              <a:ext uri="{FF2B5EF4-FFF2-40B4-BE49-F238E27FC236}">
                <a16:creationId xmlns:a16="http://schemas.microsoft.com/office/drawing/2014/main" id="{A093F652-56D4-BB61-BC23-3CC297CE930C}"/>
              </a:ext>
            </a:extLst>
          </p:cNvPr>
          <p:cNvSpPr txBox="1"/>
          <p:nvPr/>
        </p:nvSpPr>
        <p:spPr>
          <a:xfrm>
            <a:off x="868077" y="3303992"/>
            <a:ext cx="4811363" cy="1569660"/>
          </a:xfrm>
          <a:prstGeom prst="rect">
            <a:avLst/>
          </a:prstGeom>
          <a:noFill/>
        </p:spPr>
        <p:txBody>
          <a:bodyPr wrap="square">
            <a:spAutoFit/>
          </a:bodyPr>
          <a:lstStyle/>
          <a:p>
            <a:r>
              <a:rPr lang="en-US" sz="1600" i="0" dirty="0">
                <a:solidFill>
                  <a:schemeClr val="bg1"/>
                </a:solidFill>
                <a:effectLst/>
                <a:latin typeface="Times New Roman" panose="02020603050405020304" pitchFamily="18" charset="0"/>
                <a:cs typeface="Times New Roman" panose="02020603050405020304" pitchFamily="18" charset="0"/>
              </a:rPr>
              <a:t>WILDLIGHT, Fla., May 16, 2025--(</a:t>
            </a:r>
            <a:r>
              <a:rPr lang="en-US" sz="1600" i="0"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BUSINESS WIRE</a:t>
            </a:r>
            <a:r>
              <a:rPr lang="en-US" sz="1600" i="0" dirty="0">
                <a:solidFill>
                  <a:schemeClr val="bg1"/>
                </a:solidFill>
                <a:effectLst/>
                <a:latin typeface="Times New Roman" panose="02020603050405020304" pitchFamily="18" charset="0"/>
                <a:cs typeface="Times New Roman" panose="02020603050405020304" pitchFamily="18" charset="0"/>
              </a:rPr>
              <a:t>)--Rayonier Inc. (NYSE:RYN) announced today that the Company’s board of directors has declared a second quarter cash dividend of $0.2725 per common share. The dividend is payable on June 30, 2025, to shareholders of record on June 16, 2025.</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3D18E71-CD12-6DBF-DEBC-74FDDDC14A6F}"/>
              </a:ext>
            </a:extLst>
          </p:cNvPr>
          <p:cNvSpPr txBox="1"/>
          <p:nvPr/>
        </p:nvSpPr>
        <p:spPr>
          <a:xfrm>
            <a:off x="868077" y="1937292"/>
            <a:ext cx="4537043" cy="1077218"/>
          </a:xfrm>
          <a:prstGeom prst="rect">
            <a:avLst/>
          </a:prstGeom>
          <a:noFill/>
        </p:spPr>
        <p:txBody>
          <a:bodyPr wrap="square">
            <a:spAutoFit/>
          </a:bodyPr>
          <a:lstStyle/>
          <a:p>
            <a:pPr algn="l">
              <a:spcAft>
                <a:spcPts val="900"/>
              </a:spcAft>
              <a:buFont typeface="Arial" panose="020B0604020202020204" pitchFamily="34" charset="0"/>
              <a:buChar char="•"/>
            </a:pPr>
            <a:r>
              <a:rPr lang="en-US" sz="1600" i="0" dirty="0">
                <a:solidFill>
                  <a:schemeClr val="bg1"/>
                </a:solidFill>
                <a:effectLst/>
                <a:latin typeface="Times New Roman" panose="02020603050405020304" pitchFamily="18" charset="0"/>
                <a:cs typeface="Times New Roman" panose="02020603050405020304" pitchFamily="18" charset="0"/>
              </a:rPr>
              <a:t>Rayonier Inc (</a:t>
            </a:r>
            <a:r>
              <a:rPr lang="en-US" sz="1600" i="0" dirty="0">
                <a:solidFill>
                  <a:schemeClr val="bg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NYSE:RYN</a:t>
            </a:r>
            <a:r>
              <a:rPr lang="en-US" sz="1600" i="0" dirty="0">
                <a:solidFill>
                  <a:schemeClr val="bg1"/>
                </a:solidFill>
                <a:effectLst/>
                <a:latin typeface="Times New Roman" panose="02020603050405020304" pitchFamily="18" charset="0"/>
                <a:cs typeface="Times New Roman" panose="02020603050405020304" pitchFamily="18" charset="0"/>
              </a:rPr>
              <a:t>) reported a 39% decline in adjusted EBITDA compared to the prior year, primarily due to lower results in its southern timber and real estate segments.</a:t>
            </a:r>
          </a:p>
        </p:txBody>
      </p:sp>
      <p:sp>
        <p:nvSpPr>
          <p:cNvPr id="12" name="TextBox 11">
            <a:extLst>
              <a:ext uri="{FF2B5EF4-FFF2-40B4-BE49-F238E27FC236}">
                <a16:creationId xmlns:a16="http://schemas.microsoft.com/office/drawing/2014/main" id="{66A39F38-51F2-B6E7-AC93-FFED1075C98B}"/>
              </a:ext>
            </a:extLst>
          </p:cNvPr>
          <p:cNvSpPr txBox="1"/>
          <p:nvPr/>
        </p:nvSpPr>
        <p:spPr>
          <a:xfrm>
            <a:off x="857917" y="5370833"/>
            <a:ext cx="5139840" cy="584775"/>
          </a:xfrm>
          <a:prstGeom prst="rect">
            <a:avLst/>
          </a:prstGeom>
          <a:noFill/>
        </p:spPr>
        <p:txBody>
          <a:bodyPr wrap="square">
            <a:spAutoFit/>
          </a:bodyPr>
          <a:lstStyle/>
          <a:p>
            <a:pPr algn="l">
              <a:spcAft>
                <a:spcPts val="900"/>
              </a:spcAft>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Real estate segment adjusted EBITDA was down $3 million from the prior year period due to fewer acres sold.</a:t>
            </a:r>
          </a:p>
        </p:txBody>
      </p:sp>
      <p:sp>
        <p:nvSpPr>
          <p:cNvPr id="13" name="Rectangle 12">
            <a:extLst>
              <a:ext uri="{FF2B5EF4-FFF2-40B4-BE49-F238E27FC236}">
                <a16:creationId xmlns:a16="http://schemas.microsoft.com/office/drawing/2014/main" id="{7B0FD531-092D-2FFA-C19C-F5458653EDB7}"/>
              </a:ext>
            </a:extLst>
          </p:cNvPr>
          <p:cNvSpPr/>
          <p:nvPr/>
        </p:nvSpPr>
        <p:spPr>
          <a:xfrm>
            <a:off x="762000" y="1493520"/>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D8383044-1044-1E61-D183-E7345232B057}"/>
              </a:ext>
            </a:extLst>
          </p:cNvPr>
          <p:cNvSpPr txBox="1"/>
          <p:nvPr/>
        </p:nvSpPr>
        <p:spPr>
          <a:xfrm>
            <a:off x="772160" y="957817"/>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5" name="Rectangle 14">
            <a:extLst>
              <a:ext uri="{FF2B5EF4-FFF2-40B4-BE49-F238E27FC236}">
                <a16:creationId xmlns:a16="http://schemas.microsoft.com/office/drawing/2014/main" id="{74032BE7-176B-73CF-15AE-E75285E87930}"/>
              </a:ext>
            </a:extLst>
          </p:cNvPr>
          <p:cNvSpPr/>
          <p:nvPr/>
        </p:nvSpPr>
        <p:spPr>
          <a:xfrm>
            <a:off x="6558280" y="1493520"/>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D047F400-B55D-7E90-9C66-532C0BCD88BD}"/>
              </a:ext>
            </a:extLst>
          </p:cNvPr>
          <p:cNvSpPr txBox="1"/>
          <p:nvPr/>
        </p:nvSpPr>
        <p:spPr>
          <a:xfrm>
            <a:off x="6558280" y="997200"/>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&amp; industry</a:t>
            </a:r>
          </a:p>
        </p:txBody>
      </p:sp>
      <p:sp>
        <p:nvSpPr>
          <p:cNvPr id="17" name="Rectangle 1">
            <a:extLst>
              <a:ext uri="{FF2B5EF4-FFF2-40B4-BE49-F238E27FC236}">
                <a16:creationId xmlns:a16="http://schemas.microsoft.com/office/drawing/2014/main" id="{0D78CBB8-9DEB-3096-A05F-344594334D2D}"/>
              </a:ext>
            </a:extLst>
          </p:cNvPr>
          <p:cNvSpPr>
            <a:spLocks noChangeArrowheads="1"/>
          </p:cNvSpPr>
          <p:nvPr/>
        </p:nvSpPr>
        <p:spPr bwMode="auto">
          <a:xfrm>
            <a:off x="6736080" y="1781747"/>
            <a:ext cx="42265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Fed Funds Rate sits at 5.25%–5.5%, pressuring capital-intensive sectors like REITs</a:t>
            </a:r>
          </a:p>
        </p:txBody>
      </p:sp>
      <p:sp>
        <p:nvSpPr>
          <p:cNvPr id="18" name="TextBox 17">
            <a:extLst>
              <a:ext uri="{FF2B5EF4-FFF2-40B4-BE49-F238E27FC236}">
                <a16:creationId xmlns:a16="http://schemas.microsoft.com/office/drawing/2014/main" id="{9B5C1CA1-0BBA-4095-90D0-5B15EB8A6A54}"/>
              </a:ext>
            </a:extLst>
          </p:cNvPr>
          <p:cNvSpPr txBox="1"/>
          <p:nvPr/>
        </p:nvSpPr>
        <p:spPr>
          <a:xfrm>
            <a:off x="6736080" y="2890811"/>
            <a:ext cx="4005698" cy="1077218"/>
          </a:xfrm>
          <a:prstGeom prst="rect">
            <a:avLst/>
          </a:prstGeom>
          <a:noFill/>
        </p:spPr>
        <p:txBody>
          <a:bodyPr wrap="square" rtlCol="0">
            <a:spAutoFit/>
          </a:bodyPr>
          <a:lstStyle/>
          <a:p>
            <a:pPr marL="285750" indent="-285750">
              <a:buFont typeface="Arial" panose="020B0604020202020204" pitchFamily="34" charset="0"/>
              <a:buChar char="•"/>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Markets pricing in a potential rate cut in late 2025, which would support REIT valuations</a:t>
            </a:r>
          </a:p>
          <a:p>
            <a:endParaRPr lang="en-US" sz="1600" dirty="0"/>
          </a:p>
        </p:txBody>
      </p:sp>
      <p:sp>
        <p:nvSpPr>
          <p:cNvPr id="19" name="TextBox 18">
            <a:extLst>
              <a:ext uri="{FF2B5EF4-FFF2-40B4-BE49-F238E27FC236}">
                <a16:creationId xmlns:a16="http://schemas.microsoft.com/office/drawing/2014/main" id="{BC59AD74-6146-DF3F-CCE6-5DE0FB51A172}"/>
              </a:ext>
            </a:extLst>
          </p:cNvPr>
          <p:cNvSpPr txBox="1"/>
          <p:nvPr/>
        </p:nvSpPr>
        <p:spPr>
          <a:xfrm>
            <a:off x="6736080" y="4031969"/>
            <a:ext cx="4013200" cy="1077218"/>
          </a:xfrm>
          <a:prstGeom prst="rect">
            <a:avLst/>
          </a:prstGeom>
          <a:noFill/>
        </p:spPr>
        <p:txBody>
          <a:bodyPr wrap="square" rtlCol="0">
            <a:spAutoFit/>
          </a:bodyPr>
          <a:lstStyle/>
          <a:p>
            <a:pPr marL="285750" indent="-285750">
              <a:buFont typeface="Arial" panose="020B0604020202020204" pitchFamily="34" charset="0"/>
              <a:buChar char="•"/>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Specialty REITs are more resilient than office or residential REITs in high-rate environments due to long-term contracts</a:t>
            </a:r>
          </a:p>
          <a:p>
            <a:endParaRPr lang="en-US" sz="1600" dirty="0"/>
          </a:p>
        </p:txBody>
      </p:sp>
      <p:pic>
        <p:nvPicPr>
          <p:cNvPr id="20" name="Picture 19">
            <a:extLst>
              <a:ext uri="{FF2B5EF4-FFF2-40B4-BE49-F238E27FC236}">
                <a16:creationId xmlns:a16="http://schemas.microsoft.com/office/drawing/2014/main" id="{F360AE5D-598D-42F9-8974-BBE7B4AD3415}"/>
              </a:ext>
            </a:extLst>
          </p:cNvPr>
          <p:cNvPicPr>
            <a:picLocks noChangeAspect="1"/>
          </p:cNvPicPr>
          <p:nvPr/>
        </p:nvPicPr>
        <p:blipFill>
          <a:blip r:embed="rId5">
            <a:alphaModFix/>
            <a:biLevel thresh="25000"/>
            <a:extLst>
              <a:ext uri="{BEBA8EAE-BF5A-486C-A8C5-ECC9F3942E4B}">
                <a14:imgProps xmlns:a14="http://schemas.microsoft.com/office/drawing/2010/main">
                  <a14:imgLayer r:embed="rId6">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36753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820F-E52B-6003-4DFB-1CDCE8AACB00}"/>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554B4211-6E38-FF2A-E62A-1E00875B0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56AE0EB-AA57-8A61-0E93-18C4D2F1E9BE}"/>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2FE541F-27CA-6530-1B0C-2396C3089D44}"/>
              </a:ext>
            </a:extLst>
          </p:cNvPr>
          <p:cNvGraphicFramePr>
            <a:graphicFrameLocks noGrp="1"/>
          </p:cNvGraphicFramePr>
          <p:nvPr>
            <p:extLst>
              <p:ext uri="{D42A27DB-BD31-4B8C-83A1-F6EECF244321}">
                <p14:modId xmlns:p14="http://schemas.microsoft.com/office/powerpoint/2010/main" val="4096512840"/>
              </p:ext>
            </p:extLst>
          </p:nvPr>
        </p:nvGraphicFramePr>
        <p:xfrm>
          <a:off x="754467" y="1236072"/>
          <a:ext cx="2854634" cy="3215090"/>
        </p:xfrm>
        <a:graphic>
          <a:graphicData uri="http://schemas.openxmlformats.org/drawingml/2006/table">
            <a:tbl>
              <a:tblPr firstRow="1" bandRow="1">
                <a:tableStyleId>{8EC20E35-A176-4012-BC5E-935CFFF8708E}</a:tableStyleId>
              </a:tblPr>
              <a:tblGrid>
                <a:gridCol w="1537112">
                  <a:extLst>
                    <a:ext uri="{9D8B030D-6E8A-4147-A177-3AD203B41FA5}">
                      <a16:colId xmlns:a16="http://schemas.microsoft.com/office/drawing/2014/main" val="2833845001"/>
                    </a:ext>
                  </a:extLst>
                </a:gridCol>
                <a:gridCol w="1317522">
                  <a:extLst>
                    <a:ext uri="{9D8B030D-6E8A-4147-A177-3AD203B41FA5}">
                      <a16:colId xmlns:a16="http://schemas.microsoft.com/office/drawing/2014/main" val="487971665"/>
                    </a:ext>
                  </a:extLst>
                </a:gridCol>
              </a:tblGrid>
              <a:tr h="522793">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27332">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CTRE</a:t>
                      </a:r>
                    </a:p>
                  </a:txBody>
                  <a:tcPr/>
                </a:tc>
                <a:extLst>
                  <a:ext uri="{0D108BD9-81ED-4DB2-BD59-A6C34878D82A}">
                    <a16:rowId xmlns:a16="http://schemas.microsoft.com/office/drawing/2014/main" val="4283379366"/>
                  </a:ext>
                </a:extLst>
              </a:tr>
              <a:tr h="535003">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a:latin typeface="Times New Roman" panose="02020603050405020304" pitchFamily="18" charset="0"/>
                          <a:cs typeface="Times New Roman" panose="02020603050405020304" pitchFamily="18" charset="0"/>
                        </a:rPr>
                        <a:t>Care Trust REIT Inc.</a:t>
                      </a:r>
                    </a:p>
                  </a:txBody>
                  <a:tcPr/>
                </a:tc>
                <a:extLst>
                  <a:ext uri="{0D108BD9-81ED-4DB2-BD59-A6C34878D82A}">
                    <a16:rowId xmlns:a16="http://schemas.microsoft.com/office/drawing/2014/main" val="1456784613"/>
                  </a:ext>
                </a:extLst>
              </a:tr>
              <a:tr h="535003">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REIT – Health care facilities</a:t>
                      </a:r>
                    </a:p>
                  </a:txBody>
                  <a:tcPr/>
                </a:tc>
                <a:extLst>
                  <a:ext uri="{0D108BD9-81ED-4DB2-BD59-A6C34878D82A}">
                    <a16:rowId xmlns:a16="http://schemas.microsoft.com/office/drawing/2014/main" val="138172741"/>
                  </a:ext>
                </a:extLst>
              </a:tr>
              <a:tr h="325277">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29.61</a:t>
                      </a:r>
                    </a:p>
                  </a:txBody>
                  <a:tcPr/>
                </a:tc>
                <a:extLst>
                  <a:ext uri="{0D108BD9-81ED-4DB2-BD59-A6C34878D82A}">
                    <a16:rowId xmlns:a16="http://schemas.microsoft.com/office/drawing/2014/main" val="3052879808"/>
                  </a:ext>
                </a:extLst>
              </a:tr>
              <a:tr h="37581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5.68 B</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2BC7FF8F-1D44-9524-5032-71958F817062}"/>
              </a:ext>
            </a:extLst>
          </p:cNvPr>
          <p:cNvGraphicFramePr>
            <a:graphicFrameLocks noGrp="1"/>
          </p:cNvGraphicFramePr>
          <p:nvPr>
            <p:extLst>
              <p:ext uri="{D42A27DB-BD31-4B8C-83A1-F6EECF244321}">
                <p14:modId xmlns:p14="http://schemas.microsoft.com/office/powerpoint/2010/main" val="1288584489"/>
              </p:ext>
            </p:extLst>
          </p:nvPr>
        </p:nvGraphicFramePr>
        <p:xfrm>
          <a:off x="4363568" y="1236072"/>
          <a:ext cx="2875172" cy="2258257"/>
        </p:xfrm>
        <a:graphic>
          <a:graphicData uri="http://schemas.openxmlformats.org/drawingml/2006/table">
            <a:tbl>
              <a:tblPr firstRow="1" bandRow="1">
                <a:tableStyleId>{8EC20E35-A176-4012-BC5E-935CFFF8708E}</a:tableStyleId>
              </a:tblPr>
              <a:tblGrid>
                <a:gridCol w="1512530">
                  <a:extLst>
                    <a:ext uri="{9D8B030D-6E8A-4147-A177-3AD203B41FA5}">
                      <a16:colId xmlns:a16="http://schemas.microsoft.com/office/drawing/2014/main" val="2833845001"/>
                    </a:ext>
                  </a:extLst>
                </a:gridCol>
                <a:gridCol w="1362642">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296.31</a:t>
                      </a:r>
                    </a:p>
                  </a:txBody>
                  <a:tcPr/>
                </a:tc>
                <a:extLst>
                  <a:ext uri="{0D108BD9-81ED-4DB2-BD59-A6C34878D82A}">
                    <a16:rowId xmlns:a16="http://schemas.microsoft.com/office/drawing/2014/main" val="4283379366"/>
                  </a:ext>
                </a:extLst>
              </a:tr>
              <a:tr h="412954">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124.64</a:t>
                      </a:r>
                    </a:p>
                  </a:txBody>
                  <a:tcPr/>
                </a:tc>
                <a:extLst>
                  <a:ext uri="{0D108BD9-81ED-4DB2-BD59-A6C34878D82A}">
                    <a16:rowId xmlns:a16="http://schemas.microsoft.com/office/drawing/2014/main" val="1456784613"/>
                  </a:ext>
                </a:extLst>
              </a:tr>
              <a:tr h="0">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0.92</a:t>
                      </a:r>
                    </a:p>
                  </a:txBody>
                  <a:tcPr/>
                </a:tc>
                <a:extLst>
                  <a:ext uri="{0D108BD9-81ED-4DB2-BD59-A6C34878D82A}">
                    <a16:rowId xmlns:a16="http://schemas.microsoft.com/office/drawing/2014/main" val="138172741"/>
                  </a:ext>
                </a:extLst>
              </a:tr>
              <a:tr h="0">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3.56%</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41AC3BDC-266F-A820-0846-E8311DD52FA3}"/>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BD19797-1113-F2ED-99D4-2D68889DDAE2}"/>
              </a:ext>
            </a:extLst>
          </p:cNvPr>
          <p:cNvSpPr txBox="1"/>
          <p:nvPr/>
        </p:nvSpPr>
        <p:spPr>
          <a:xfrm>
            <a:off x="-943897"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pic>
        <p:nvPicPr>
          <p:cNvPr id="11" name="Picture 10" descr="A red and black logo&#10;&#10;AI-generated content may be incorrect.">
            <a:extLst>
              <a:ext uri="{FF2B5EF4-FFF2-40B4-BE49-F238E27FC236}">
                <a16:creationId xmlns:a16="http://schemas.microsoft.com/office/drawing/2014/main" id="{7742ABDC-1975-CD6B-2555-B5307FC61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4714" y="802197"/>
            <a:ext cx="4163539" cy="2085233"/>
          </a:xfrm>
          <a:prstGeom prst="rect">
            <a:avLst/>
          </a:prstGeom>
        </p:spPr>
      </p:pic>
      <p:graphicFrame>
        <p:nvGraphicFramePr>
          <p:cNvPr id="16" name="Table 15">
            <a:extLst>
              <a:ext uri="{FF2B5EF4-FFF2-40B4-BE49-F238E27FC236}">
                <a16:creationId xmlns:a16="http://schemas.microsoft.com/office/drawing/2014/main" id="{E88C5D23-CDD8-CF14-C6D2-C089BBB76E95}"/>
              </a:ext>
            </a:extLst>
          </p:cNvPr>
          <p:cNvGraphicFramePr>
            <a:graphicFrameLocks noGrp="1"/>
          </p:cNvGraphicFramePr>
          <p:nvPr>
            <p:extLst>
              <p:ext uri="{D42A27DB-BD31-4B8C-83A1-F6EECF244321}">
                <p14:modId xmlns:p14="http://schemas.microsoft.com/office/powerpoint/2010/main" val="3950266563"/>
              </p:ext>
            </p:extLst>
          </p:nvPr>
        </p:nvGraphicFramePr>
        <p:xfrm>
          <a:off x="4311061" y="4229033"/>
          <a:ext cx="2980186" cy="1935867"/>
        </p:xfrm>
        <a:graphic>
          <a:graphicData uri="http://schemas.openxmlformats.org/drawingml/2006/table">
            <a:tbl>
              <a:tblPr firstRow="1" bandRow="1">
                <a:tableStyleId>{8EC20E35-A176-4012-BC5E-935CFFF8708E}</a:tableStyleId>
              </a:tblPr>
              <a:tblGrid>
                <a:gridCol w="1964770">
                  <a:extLst>
                    <a:ext uri="{9D8B030D-6E8A-4147-A177-3AD203B41FA5}">
                      <a16:colId xmlns:a16="http://schemas.microsoft.com/office/drawing/2014/main" val="2833845001"/>
                    </a:ext>
                  </a:extLst>
                </a:gridCol>
                <a:gridCol w="1015416">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32.31</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1.90</a:t>
                      </a:r>
                    </a:p>
                  </a:txBody>
                  <a:tcPr/>
                </a:tc>
                <a:extLst>
                  <a:ext uri="{0D108BD9-81ED-4DB2-BD59-A6C34878D82A}">
                    <a16:rowId xmlns:a16="http://schemas.microsoft.com/office/drawing/2014/main" val="1456784613"/>
                  </a:ext>
                </a:extLst>
              </a:tr>
              <a:tr h="350907">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0.28</a:t>
                      </a:r>
                    </a:p>
                  </a:txBody>
                  <a:tcPr/>
                </a:tc>
                <a:extLst>
                  <a:ext uri="{0D108BD9-81ED-4DB2-BD59-A6C34878D82A}">
                    <a16:rowId xmlns:a16="http://schemas.microsoft.com/office/drawing/2014/main" val="138172741"/>
                  </a:ext>
                </a:extLst>
              </a:tr>
              <a:tr h="27797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7.02%</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635E6B72-AD58-438D-BEBA-197A59F2AB31}"/>
              </a:ext>
            </a:extLst>
          </p:cNvPr>
          <p:cNvGraphicFramePr>
            <a:graphicFrameLocks noGrp="1"/>
          </p:cNvGraphicFramePr>
          <p:nvPr>
            <p:extLst>
              <p:ext uri="{D42A27DB-BD31-4B8C-83A1-F6EECF244321}">
                <p14:modId xmlns:p14="http://schemas.microsoft.com/office/powerpoint/2010/main" val="3208383534"/>
              </p:ext>
            </p:extLst>
          </p:nvPr>
        </p:nvGraphicFramePr>
        <p:xfrm>
          <a:off x="691691" y="4753248"/>
          <a:ext cx="2980186" cy="1737360"/>
        </p:xfrm>
        <a:graphic>
          <a:graphicData uri="http://schemas.openxmlformats.org/drawingml/2006/table">
            <a:tbl>
              <a:tblPr firstRow="1" bandRow="1">
                <a:tableStyleId>{8EC20E35-A176-4012-BC5E-935CFFF8708E}</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36.07%</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56.90%</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814B16E6-796E-2D58-06D9-2CB97E58FABE}"/>
              </a:ext>
            </a:extLst>
          </p:cNvPr>
          <p:cNvSpPr/>
          <p:nvPr/>
        </p:nvSpPr>
        <p:spPr>
          <a:xfrm>
            <a:off x="8710754" y="5081336"/>
            <a:ext cx="2854634" cy="1298222"/>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Valuation = slightly undervalued </a:t>
            </a:r>
          </a:p>
        </p:txBody>
      </p:sp>
      <p:cxnSp>
        <p:nvCxnSpPr>
          <p:cNvPr id="4" name="Straight Connector 3">
            <a:extLst>
              <a:ext uri="{FF2B5EF4-FFF2-40B4-BE49-F238E27FC236}">
                <a16:creationId xmlns:a16="http://schemas.microsoft.com/office/drawing/2014/main" id="{F5823DE5-6CC3-F5EC-812E-8F2B8036EFBD}"/>
              </a:ext>
            </a:extLst>
          </p:cNvPr>
          <p:cNvCxnSpPr>
            <a:cxnSpLocks/>
          </p:cNvCxnSpPr>
          <p:nvPr/>
        </p:nvCxnSpPr>
        <p:spPr>
          <a:xfrm>
            <a:off x="8001000" y="894735"/>
            <a:ext cx="0" cy="59632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535CF2A4-BAD9-A8E0-2192-D77958E62771}"/>
              </a:ext>
            </a:extLst>
          </p:cNvPr>
          <p:cNvGraphicFramePr>
            <a:graphicFrameLocks noGrp="1"/>
          </p:cNvGraphicFramePr>
          <p:nvPr>
            <p:extLst>
              <p:ext uri="{D42A27DB-BD31-4B8C-83A1-F6EECF244321}">
                <p14:modId xmlns:p14="http://schemas.microsoft.com/office/powerpoint/2010/main" val="644302720"/>
              </p:ext>
            </p:extLst>
          </p:nvPr>
        </p:nvGraphicFramePr>
        <p:xfrm>
          <a:off x="8442482" y="2729507"/>
          <a:ext cx="3448002" cy="1645920"/>
        </p:xfrm>
        <a:graphic>
          <a:graphicData uri="http://schemas.openxmlformats.org/drawingml/2006/table">
            <a:tbl>
              <a:tblPr firstRow="1" bandRow="1">
                <a:tableStyleId>{5C22544A-7EE6-4342-B048-85BDC9FD1C3A}</a:tableStyleId>
              </a:tblPr>
              <a:tblGrid>
                <a:gridCol w="1724001">
                  <a:extLst>
                    <a:ext uri="{9D8B030D-6E8A-4147-A177-3AD203B41FA5}">
                      <a16:colId xmlns:a16="http://schemas.microsoft.com/office/drawing/2014/main" val="1912158532"/>
                    </a:ext>
                  </a:extLst>
                </a:gridCol>
                <a:gridCol w="1724001">
                  <a:extLst>
                    <a:ext uri="{9D8B030D-6E8A-4147-A177-3AD203B41FA5}">
                      <a16:colId xmlns:a16="http://schemas.microsoft.com/office/drawing/2014/main" val="2850432101"/>
                    </a:ext>
                  </a:extLst>
                </a:gridCol>
              </a:tblGrid>
              <a:tr h="452428">
                <a:tc>
                  <a:txBody>
                    <a:bodyPr/>
                    <a:lstStyle/>
                    <a:p>
                      <a:r>
                        <a:rPr lang="en-US" dirty="0">
                          <a:latin typeface="Times New Roman" panose="02020603050405020304" pitchFamily="18" charset="0"/>
                          <a:cs typeface="Times New Roman" panose="02020603050405020304" pitchFamily="18" charset="0"/>
                        </a:rPr>
                        <a:t>Key ratios for real state sector</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94185180"/>
                  </a:ext>
                </a:extLst>
              </a:tr>
              <a:tr h="180971">
                <a:tc>
                  <a:txBody>
                    <a:bodyPr/>
                    <a:lstStyle/>
                    <a:p>
                      <a:r>
                        <a:rPr lang="en-US" dirty="0">
                          <a:latin typeface="Times New Roman" panose="02020603050405020304" pitchFamily="18" charset="0"/>
                          <a:cs typeface="Times New Roman" panose="02020603050405020304" pitchFamily="18" charset="0"/>
                        </a:rPr>
                        <a:t>P/FFO</a:t>
                      </a:r>
                    </a:p>
                  </a:txBody>
                  <a:tcPr/>
                </a:tc>
                <a:tc>
                  <a:txBody>
                    <a:bodyPr/>
                    <a:lstStyle/>
                    <a:p>
                      <a:r>
                        <a:rPr lang="en-US" dirty="0">
                          <a:latin typeface="Times New Roman" panose="02020603050405020304" pitchFamily="18" charset="0"/>
                          <a:cs typeface="Times New Roman" panose="02020603050405020304" pitchFamily="18" charset="0"/>
                        </a:rPr>
                        <a:t>16.6</a:t>
                      </a:r>
                    </a:p>
                  </a:txBody>
                  <a:tcPr/>
                </a:tc>
                <a:extLst>
                  <a:ext uri="{0D108BD9-81ED-4DB2-BD59-A6C34878D82A}">
                    <a16:rowId xmlns:a16="http://schemas.microsoft.com/office/drawing/2014/main" val="3197106972"/>
                  </a:ext>
                </a:extLst>
              </a:tr>
              <a:tr h="316700">
                <a:tc>
                  <a:txBody>
                    <a:bodyPr/>
                    <a:lstStyle/>
                    <a:p>
                      <a:r>
                        <a:rPr lang="en-US" dirty="0">
                          <a:latin typeface="Times New Roman" panose="02020603050405020304" pitchFamily="18" charset="0"/>
                          <a:cs typeface="Times New Roman" panose="02020603050405020304" pitchFamily="18" charset="0"/>
                        </a:rPr>
                        <a:t>AFFO payout ratio</a:t>
                      </a:r>
                    </a:p>
                  </a:txBody>
                  <a:tcPr/>
                </a:tc>
                <a:tc>
                  <a:txBody>
                    <a:bodyPr/>
                    <a:lstStyle/>
                    <a:p>
                      <a:r>
                        <a:rPr lang="en-US" dirty="0">
                          <a:latin typeface="Times New Roman" panose="02020603050405020304" pitchFamily="18" charset="0"/>
                          <a:cs typeface="Times New Roman" panose="02020603050405020304" pitchFamily="18" charset="0"/>
                        </a:rPr>
                        <a:t>78%</a:t>
                      </a:r>
                    </a:p>
                  </a:txBody>
                  <a:tcPr/>
                </a:tc>
                <a:extLst>
                  <a:ext uri="{0D108BD9-81ED-4DB2-BD59-A6C34878D82A}">
                    <a16:rowId xmlns:a16="http://schemas.microsoft.com/office/drawing/2014/main" val="3840834290"/>
                  </a:ext>
                </a:extLst>
              </a:tr>
            </a:tbl>
          </a:graphicData>
        </a:graphic>
      </p:graphicFrame>
      <p:pic>
        <p:nvPicPr>
          <p:cNvPr id="19" name="Picture 18">
            <a:extLst>
              <a:ext uri="{FF2B5EF4-FFF2-40B4-BE49-F238E27FC236}">
                <a16:creationId xmlns:a16="http://schemas.microsoft.com/office/drawing/2014/main" id="{A6687C28-4CD1-4DDE-8197-0B6428E6D09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8064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CDF5E-FE07-4C42-30FF-A17B119438A4}"/>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E0210AD0-1A2A-992B-2923-0C83B4FC6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890A578-878C-72E1-17DE-9B8C6CA2FEA2}"/>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8422410-CA25-EEAB-C0E1-39F4DD219602}"/>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0B67F58-591B-A1C4-61AC-637F502884C2}"/>
              </a:ext>
            </a:extLst>
          </p:cNvPr>
          <p:cNvSpPr txBox="1"/>
          <p:nvPr/>
        </p:nvSpPr>
        <p:spPr>
          <a:xfrm>
            <a:off x="-138333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5" name="Rectangle 4">
            <a:extLst>
              <a:ext uri="{FF2B5EF4-FFF2-40B4-BE49-F238E27FC236}">
                <a16:creationId xmlns:a16="http://schemas.microsoft.com/office/drawing/2014/main" id="{287ABCCC-972A-A1E4-3F6A-3830783CDF01}"/>
              </a:ext>
            </a:extLst>
          </p:cNvPr>
          <p:cNvSpPr/>
          <p:nvPr/>
        </p:nvSpPr>
        <p:spPr>
          <a:xfrm>
            <a:off x="650240" y="1889760"/>
            <a:ext cx="4734560" cy="368808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sp>
        <p:nvSpPr>
          <p:cNvPr id="9" name="TextBox 8">
            <a:extLst>
              <a:ext uri="{FF2B5EF4-FFF2-40B4-BE49-F238E27FC236}">
                <a16:creationId xmlns:a16="http://schemas.microsoft.com/office/drawing/2014/main" id="{1F189755-BAD8-323F-4175-F3024F1F020F}"/>
              </a:ext>
            </a:extLst>
          </p:cNvPr>
          <p:cNvSpPr txBox="1"/>
          <p:nvPr/>
        </p:nvSpPr>
        <p:spPr>
          <a:xfrm>
            <a:off x="5750560" y="1280159"/>
            <a:ext cx="6075680" cy="5509200"/>
          </a:xfrm>
          <a:prstGeom prst="rect">
            <a:avLst/>
          </a:prstGeom>
          <a:noFill/>
        </p:spPr>
        <p:txBody>
          <a:bodyPr wrap="square">
            <a:spAutoFit/>
          </a:bodyPr>
          <a:lstStyle/>
          <a:p>
            <a:pPr>
              <a:buNone/>
            </a:pPr>
            <a:r>
              <a:rPr lang="en-US" sz="1600" b="1" u="sng" dirty="0">
                <a:solidFill>
                  <a:schemeClr val="bg1"/>
                </a:solidFill>
                <a:latin typeface="Times New Roman" panose="02020603050405020304" pitchFamily="18" charset="0"/>
                <a:cs typeface="Times New Roman" panose="02020603050405020304" pitchFamily="18" charset="0"/>
              </a:rPr>
              <a:t>Fundamentals: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Dividend yield: 6.45% – attractive for income investors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P/FFO = 11.84 and P/B = 0.99 – near fair value </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Revenue YoY slightly negative (-1.16%) but stable EPS and AFFO payout ratio (75.5%)</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Healthy D/E ratio of 0.44</a:t>
            </a:r>
          </a:p>
          <a:p>
            <a:endParaRPr lang="en-US" sz="1600" dirty="0">
              <a:solidFill>
                <a:schemeClr val="bg1"/>
              </a:solidFill>
              <a:latin typeface="Times New Roman" panose="02020603050405020304" pitchFamily="18" charset="0"/>
              <a:cs typeface="Times New Roman" panose="02020603050405020304" pitchFamily="18" charset="0"/>
            </a:endParaRPr>
          </a:p>
          <a:p>
            <a:pPr>
              <a:buNone/>
            </a:pPr>
            <a:r>
              <a:rPr lang="en-US" sz="1600" b="1" u="sng" dirty="0" err="1">
                <a:solidFill>
                  <a:schemeClr val="bg1"/>
                </a:solidFill>
                <a:latin typeface="Times New Roman" panose="02020603050405020304" pitchFamily="18" charset="0"/>
                <a:cs typeface="Times New Roman" panose="02020603050405020304" pitchFamily="18" charset="0"/>
              </a:rPr>
              <a:t>Technicals</a:t>
            </a:r>
            <a:r>
              <a:rPr lang="en-US" sz="1600" b="1" u="sng" dirty="0">
                <a:solidFill>
                  <a:schemeClr val="bg1"/>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Following a downtrend with some lower lows and lower highs </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Closely following the moving averages towards the downside </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Found some clear resistance at the 25$ mark</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Stock moving towards major support level at the monthly 20 level. May find some buying pressure there and start a reversal towards the upside</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b="1" u="sng" dirty="0">
                <a:solidFill>
                  <a:schemeClr val="bg1"/>
                </a:solidFill>
                <a:latin typeface="Times New Roman" panose="02020603050405020304" pitchFamily="18" charset="0"/>
                <a:cs typeface="Times New Roman" panose="02020603050405020304" pitchFamily="18" charset="0"/>
              </a:rPr>
              <a:t>Macro &amp; industry: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Positive demographic tailwind: aging population → higher healthcare demand</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Acquired a healthcare facility + authorized dividend → confidence in cash flows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Healthcare REITs are recession-resistant</a:t>
            </a: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7EDC5D0-15E4-4577-A78B-E63C0E3DD273}"/>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86373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664C1-1FFE-A8A7-F76E-0E599B6E3086}"/>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F49B0945-FA85-9932-EA8E-FC74441E0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3588F082-6C54-EE80-C4F0-299B01D79804}"/>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F7339D6A-AC0F-C9C2-4272-99E7E71895F1}"/>
              </a:ext>
            </a:extLst>
          </p:cNvPr>
          <p:cNvGraphicFramePr>
            <a:graphicFrameLocks noGrp="1"/>
          </p:cNvGraphicFramePr>
          <p:nvPr>
            <p:extLst>
              <p:ext uri="{D42A27DB-BD31-4B8C-83A1-F6EECF244321}">
                <p14:modId xmlns:p14="http://schemas.microsoft.com/office/powerpoint/2010/main" val="1993614502"/>
              </p:ext>
            </p:extLst>
          </p:nvPr>
        </p:nvGraphicFramePr>
        <p:xfrm>
          <a:off x="754466" y="1236072"/>
          <a:ext cx="3014857" cy="3215090"/>
        </p:xfrm>
        <a:graphic>
          <a:graphicData uri="http://schemas.openxmlformats.org/drawingml/2006/table">
            <a:tbl>
              <a:tblPr firstRow="1" bandRow="1">
                <a:tableStyleId>{8EC20E35-A176-4012-BC5E-935CFFF8708E}</a:tableStyleId>
              </a:tblPr>
              <a:tblGrid>
                <a:gridCol w="1623386">
                  <a:extLst>
                    <a:ext uri="{9D8B030D-6E8A-4147-A177-3AD203B41FA5}">
                      <a16:colId xmlns:a16="http://schemas.microsoft.com/office/drawing/2014/main" val="2833845001"/>
                    </a:ext>
                  </a:extLst>
                </a:gridCol>
                <a:gridCol w="1391471">
                  <a:extLst>
                    <a:ext uri="{9D8B030D-6E8A-4147-A177-3AD203B41FA5}">
                      <a16:colId xmlns:a16="http://schemas.microsoft.com/office/drawing/2014/main" val="487971665"/>
                    </a:ext>
                  </a:extLst>
                </a:gridCol>
              </a:tblGrid>
              <a:tr h="522793">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27332">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OPEN</a:t>
                      </a:r>
                    </a:p>
                  </a:txBody>
                  <a:tcPr/>
                </a:tc>
                <a:extLst>
                  <a:ext uri="{0D108BD9-81ED-4DB2-BD59-A6C34878D82A}">
                    <a16:rowId xmlns:a16="http://schemas.microsoft.com/office/drawing/2014/main" val="4283379366"/>
                  </a:ext>
                </a:extLst>
              </a:tr>
              <a:tr h="535003">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err="1">
                          <a:latin typeface="Times New Roman" panose="02020603050405020304" pitchFamily="18" charset="0"/>
                          <a:cs typeface="Times New Roman" panose="02020603050405020304" pitchFamily="18" charset="0"/>
                        </a:rPr>
                        <a:t>Opendoor</a:t>
                      </a:r>
                      <a:r>
                        <a:rPr lang="en-US" sz="1600" dirty="0">
                          <a:latin typeface="Times New Roman" panose="02020603050405020304" pitchFamily="18" charset="0"/>
                          <a:cs typeface="Times New Roman" panose="02020603050405020304" pitchFamily="18" charset="0"/>
                        </a:rPr>
                        <a:t> Technologies Inc</a:t>
                      </a:r>
                    </a:p>
                  </a:txBody>
                  <a:tcPr/>
                </a:tc>
                <a:extLst>
                  <a:ext uri="{0D108BD9-81ED-4DB2-BD59-A6C34878D82A}">
                    <a16:rowId xmlns:a16="http://schemas.microsoft.com/office/drawing/2014/main" val="1456784613"/>
                  </a:ext>
                </a:extLst>
              </a:tr>
              <a:tr h="535003">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Real Estate Services</a:t>
                      </a:r>
                    </a:p>
                  </a:txBody>
                  <a:tcPr/>
                </a:tc>
                <a:extLst>
                  <a:ext uri="{0D108BD9-81ED-4DB2-BD59-A6C34878D82A}">
                    <a16:rowId xmlns:a16="http://schemas.microsoft.com/office/drawing/2014/main" val="138172741"/>
                  </a:ext>
                </a:extLst>
              </a:tr>
              <a:tr h="325277">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0.6860</a:t>
                      </a:r>
                    </a:p>
                  </a:txBody>
                  <a:tcPr/>
                </a:tc>
                <a:extLst>
                  <a:ext uri="{0D108BD9-81ED-4DB2-BD59-A6C34878D82A}">
                    <a16:rowId xmlns:a16="http://schemas.microsoft.com/office/drawing/2014/main" val="3052879808"/>
                  </a:ext>
                </a:extLst>
              </a:tr>
              <a:tr h="37581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500.02 M</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20886C4C-D3B2-A681-DD25-3C5DE733CE25}"/>
              </a:ext>
            </a:extLst>
          </p:cNvPr>
          <p:cNvGraphicFramePr>
            <a:graphicFrameLocks noGrp="1"/>
          </p:cNvGraphicFramePr>
          <p:nvPr>
            <p:extLst>
              <p:ext uri="{D42A27DB-BD31-4B8C-83A1-F6EECF244321}">
                <p14:modId xmlns:p14="http://schemas.microsoft.com/office/powerpoint/2010/main" val="3082084528"/>
              </p:ext>
            </p:extLst>
          </p:nvPr>
        </p:nvGraphicFramePr>
        <p:xfrm>
          <a:off x="4363568" y="1236072"/>
          <a:ext cx="2875172" cy="2258257"/>
        </p:xfrm>
        <a:graphic>
          <a:graphicData uri="http://schemas.openxmlformats.org/drawingml/2006/table">
            <a:tbl>
              <a:tblPr firstRow="1" bandRow="1">
                <a:tableStyleId>{8EC20E35-A176-4012-BC5E-935CFFF8708E}</a:tableStyleId>
              </a:tblPr>
              <a:tblGrid>
                <a:gridCol w="1512530">
                  <a:extLst>
                    <a:ext uri="{9D8B030D-6E8A-4147-A177-3AD203B41FA5}">
                      <a16:colId xmlns:a16="http://schemas.microsoft.com/office/drawing/2014/main" val="2833845001"/>
                    </a:ext>
                  </a:extLst>
                </a:gridCol>
                <a:gridCol w="1362642">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5,153.00</a:t>
                      </a:r>
                    </a:p>
                  </a:txBody>
                  <a:tcPr/>
                </a:tc>
                <a:extLst>
                  <a:ext uri="{0D108BD9-81ED-4DB2-BD59-A6C34878D82A}">
                    <a16:rowId xmlns:a16="http://schemas.microsoft.com/office/drawing/2014/main" val="4283379366"/>
                  </a:ext>
                </a:extLst>
              </a:tr>
              <a:tr h="412954">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-392.00</a:t>
                      </a:r>
                    </a:p>
                  </a:txBody>
                  <a:tcPr/>
                </a:tc>
                <a:extLst>
                  <a:ext uri="{0D108BD9-81ED-4DB2-BD59-A6C34878D82A}">
                    <a16:rowId xmlns:a16="http://schemas.microsoft.com/office/drawing/2014/main" val="1456784613"/>
                  </a:ext>
                </a:extLst>
              </a:tr>
              <a:tr h="0">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-0.53</a:t>
                      </a:r>
                    </a:p>
                  </a:txBody>
                  <a:tcPr/>
                </a:tc>
                <a:extLst>
                  <a:ext uri="{0D108BD9-81ED-4DB2-BD59-A6C34878D82A}">
                    <a16:rowId xmlns:a16="http://schemas.microsoft.com/office/drawing/2014/main" val="138172741"/>
                  </a:ext>
                </a:extLst>
              </a:tr>
              <a:tr h="0">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3BF9EB3E-00B0-F908-F34E-2176E3BFAFAC}"/>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F2DE0E1-2A8E-44CC-18BC-0C23ADF3C8B9}"/>
              </a:ext>
            </a:extLst>
          </p:cNvPr>
          <p:cNvSpPr txBox="1"/>
          <p:nvPr/>
        </p:nvSpPr>
        <p:spPr>
          <a:xfrm>
            <a:off x="-943897"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graphicFrame>
        <p:nvGraphicFramePr>
          <p:cNvPr id="16" name="Table 15">
            <a:extLst>
              <a:ext uri="{FF2B5EF4-FFF2-40B4-BE49-F238E27FC236}">
                <a16:creationId xmlns:a16="http://schemas.microsoft.com/office/drawing/2014/main" id="{42EE02BD-98FC-9748-E956-4A0E9C04C475}"/>
              </a:ext>
            </a:extLst>
          </p:cNvPr>
          <p:cNvGraphicFramePr>
            <a:graphicFrameLocks noGrp="1"/>
          </p:cNvGraphicFramePr>
          <p:nvPr>
            <p:extLst>
              <p:ext uri="{D42A27DB-BD31-4B8C-83A1-F6EECF244321}">
                <p14:modId xmlns:p14="http://schemas.microsoft.com/office/powerpoint/2010/main" val="4035256274"/>
              </p:ext>
            </p:extLst>
          </p:nvPr>
        </p:nvGraphicFramePr>
        <p:xfrm>
          <a:off x="4357223" y="4124868"/>
          <a:ext cx="2875172" cy="1935867"/>
        </p:xfrm>
        <a:graphic>
          <a:graphicData uri="http://schemas.openxmlformats.org/drawingml/2006/table">
            <a:tbl>
              <a:tblPr firstRow="1" bandRow="1">
                <a:tableStyleId>{8EC20E35-A176-4012-BC5E-935CFFF8708E}</a:tableStyleId>
              </a:tblPr>
              <a:tblGrid>
                <a:gridCol w="1491558">
                  <a:extLst>
                    <a:ext uri="{9D8B030D-6E8A-4147-A177-3AD203B41FA5}">
                      <a16:colId xmlns:a16="http://schemas.microsoft.com/office/drawing/2014/main" val="2833845001"/>
                    </a:ext>
                  </a:extLst>
                </a:gridCol>
                <a:gridCol w="1383614">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0.77</a:t>
                      </a:r>
                    </a:p>
                  </a:txBody>
                  <a:tcPr/>
                </a:tc>
                <a:extLst>
                  <a:ext uri="{0D108BD9-81ED-4DB2-BD59-A6C34878D82A}">
                    <a16:rowId xmlns:a16="http://schemas.microsoft.com/office/drawing/2014/main" val="1456784613"/>
                  </a:ext>
                </a:extLst>
              </a:tr>
              <a:tr h="350907">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3.92</a:t>
                      </a:r>
                    </a:p>
                  </a:txBody>
                  <a:tcPr/>
                </a:tc>
                <a:extLst>
                  <a:ext uri="{0D108BD9-81ED-4DB2-BD59-A6C34878D82A}">
                    <a16:rowId xmlns:a16="http://schemas.microsoft.com/office/drawing/2014/main" val="138172741"/>
                  </a:ext>
                </a:extLst>
              </a:tr>
              <a:tr h="27797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-47.67%</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B28EFCFD-AF25-D182-FB6C-D42F530F72D7}"/>
              </a:ext>
            </a:extLst>
          </p:cNvPr>
          <p:cNvGraphicFramePr>
            <a:graphicFrameLocks noGrp="1"/>
          </p:cNvGraphicFramePr>
          <p:nvPr>
            <p:extLst>
              <p:ext uri="{D42A27DB-BD31-4B8C-83A1-F6EECF244321}">
                <p14:modId xmlns:p14="http://schemas.microsoft.com/office/powerpoint/2010/main" val="2758362954"/>
              </p:ext>
            </p:extLst>
          </p:nvPr>
        </p:nvGraphicFramePr>
        <p:xfrm>
          <a:off x="691691" y="4655459"/>
          <a:ext cx="2980186" cy="1737360"/>
        </p:xfrm>
        <a:graphic>
          <a:graphicData uri="http://schemas.openxmlformats.org/drawingml/2006/table">
            <a:tbl>
              <a:tblPr firstRow="1" bandRow="1">
                <a:tableStyleId>{8EC20E35-A176-4012-BC5E-935CFFF8708E}</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0">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-25.81%</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-33.33%</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E0EE2DAF-EEB7-D75C-613B-BA85D7DD8B5D}"/>
              </a:ext>
            </a:extLst>
          </p:cNvPr>
          <p:cNvSpPr/>
          <p:nvPr/>
        </p:nvSpPr>
        <p:spPr>
          <a:xfrm>
            <a:off x="8713911" y="4006348"/>
            <a:ext cx="2854634" cy="1298222"/>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Valuation = Overvalued </a:t>
            </a:r>
          </a:p>
        </p:txBody>
      </p:sp>
      <p:cxnSp>
        <p:nvCxnSpPr>
          <p:cNvPr id="4" name="Straight Connector 3">
            <a:extLst>
              <a:ext uri="{FF2B5EF4-FFF2-40B4-BE49-F238E27FC236}">
                <a16:creationId xmlns:a16="http://schemas.microsoft.com/office/drawing/2014/main" id="{B87080BC-9A8E-AF6F-1B5E-005A692E49CB}"/>
              </a:ext>
            </a:extLst>
          </p:cNvPr>
          <p:cNvCxnSpPr>
            <a:cxnSpLocks/>
          </p:cNvCxnSpPr>
          <p:nvPr/>
        </p:nvCxnSpPr>
        <p:spPr>
          <a:xfrm flipH="1">
            <a:off x="7820295" y="894735"/>
            <a:ext cx="0" cy="596326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3C25B65F-FA27-EB9A-5D6C-8565A2FA043B}"/>
              </a:ext>
            </a:extLst>
          </p:cNvPr>
          <p:cNvPicPr>
            <a:picLocks noChangeAspect="1"/>
          </p:cNvPicPr>
          <p:nvPr/>
        </p:nvPicPr>
        <p:blipFill>
          <a:blip r:embed="rId3"/>
          <a:stretch>
            <a:fillRect/>
          </a:stretch>
        </p:blipFill>
        <p:spPr>
          <a:xfrm>
            <a:off x="9014676" y="1412290"/>
            <a:ext cx="2396474" cy="2081255"/>
          </a:xfrm>
          <a:prstGeom prst="rect">
            <a:avLst/>
          </a:prstGeom>
        </p:spPr>
      </p:pic>
      <p:pic>
        <p:nvPicPr>
          <p:cNvPr id="14" name="Picture 13">
            <a:extLst>
              <a:ext uri="{FF2B5EF4-FFF2-40B4-BE49-F238E27FC236}">
                <a16:creationId xmlns:a16="http://schemas.microsoft.com/office/drawing/2014/main" id="{665F3A82-CE4F-49FA-88B2-472E78AA497D}"/>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736082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95644-33B3-2500-7AB2-15E00F7C53FF}"/>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CD152A0E-23EA-8BBD-DC38-0DB2B55BE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D950C63-E4F8-C536-D079-2B3B9CD74ED5}"/>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16B992-4C02-2A89-0DBD-B4A7737DE1A4}"/>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0DF394-C6E7-92F0-29E3-497C0764AF70}"/>
              </a:ext>
            </a:extLst>
          </p:cNvPr>
          <p:cNvSpPr txBox="1"/>
          <p:nvPr/>
        </p:nvSpPr>
        <p:spPr>
          <a:xfrm>
            <a:off x="-77456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C7450D35-2C56-79B8-AD41-78E0B8455075}"/>
              </a:ext>
            </a:extLst>
          </p:cNvPr>
          <p:cNvGraphicFramePr>
            <a:graphicFrameLocks noGrp="1"/>
          </p:cNvGraphicFramePr>
          <p:nvPr>
            <p:extLst>
              <p:ext uri="{D42A27DB-BD31-4B8C-83A1-F6EECF244321}">
                <p14:modId xmlns:p14="http://schemas.microsoft.com/office/powerpoint/2010/main" val="441945903"/>
              </p:ext>
            </p:extLst>
          </p:nvPr>
        </p:nvGraphicFramePr>
        <p:xfrm>
          <a:off x="666045" y="1227665"/>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26.03%</a:t>
                      </a:r>
                    </a:p>
                  </a:txBody>
                  <a:tcPr>
                    <a:solidFill>
                      <a:schemeClr val="accent6"/>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-47.67%</a:t>
                      </a:r>
                    </a:p>
                  </a:txBody>
                  <a:tcPr>
                    <a:solidFill>
                      <a:srgbClr val="FF0000"/>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3.92</a:t>
                      </a:r>
                    </a:p>
                  </a:txBody>
                  <a:tcPr>
                    <a:solidFill>
                      <a:srgbClr val="FF0000"/>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35.58%</a:t>
                      </a:r>
                    </a:p>
                  </a:txBody>
                  <a:tcPr>
                    <a:solidFill>
                      <a:schemeClr val="accent6"/>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-16.55%</a:t>
                      </a:r>
                    </a:p>
                  </a:txBody>
                  <a:tcPr>
                    <a:solidFill>
                      <a:srgbClr val="FF0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2.99</a:t>
                      </a:r>
                    </a:p>
                  </a:txBody>
                  <a:tcPr>
                    <a:solidFill>
                      <a:schemeClr val="accent6"/>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33.36%</a:t>
                      </a:r>
                    </a:p>
                  </a:txBody>
                  <a:tcPr>
                    <a:solidFill>
                      <a:schemeClr val="accent6"/>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36BD71EB-013F-43B1-71E8-4F527D045E12}"/>
              </a:ext>
            </a:extLst>
          </p:cNvPr>
          <p:cNvSpPr/>
          <p:nvPr/>
        </p:nvSpPr>
        <p:spPr>
          <a:xfrm>
            <a:off x="6914626" y="2667000"/>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a:t>
            </a:r>
          </a:p>
        </p:txBody>
      </p:sp>
      <p:pic>
        <p:nvPicPr>
          <p:cNvPr id="13" name="Picture 12">
            <a:extLst>
              <a:ext uri="{FF2B5EF4-FFF2-40B4-BE49-F238E27FC236}">
                <a16:creationId xmlns:a16="http://schemas.microsoft.com/office/drawing/2014/main" id="{67818B47-F90A-4658-9B33-590AC1AA56CA}"/>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4022161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56C9-36FF-49C3-7E64-6D7B6119C4C6}"/>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0622CB53-107C-DDF2-0C0E-AB532BE14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4AA516C-B6A1-5C95-F086-C0B973C6CF80}"/>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B658AB6-16BF-4E8B-B0F9-D33C29C116E5}"/>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DA5BCA-3A44-0AEF-A86F-6B482A9AA8BE}"/>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12" name="Picture 11">
            <a:extLst>
              <a:ext uri="{FF2B5EF4-FFF2-40B4-BE49-F238E27FC236}">
                <a16:creationId xmlns:a16="http://schemas.microsoft.com/office/drawing/2014/main" id="{8D8D5632-FBDC-3A2B-2A9D-38A962737192}"/>
              </a:ext>
            </a:extLst>
          </p:cNvPr>
          <p:cNvPicPr>
            <a:picLocks noChangeAspect="1"/>
          </p:cNvPicPr>
          <p:nvPr/>
        </p:nvPicPr>
        <p:blipFill>
          <a:blip r:embed="rId3"/>
          <a:stretch>
            <a:fillRect/>
          </a:stretch>
        </p:blipFill>
        <p:spPr>
          <a:xfrm>
            <a:off x="1611984" y="943050"/>
            <a:ext cx="8968032" cy="5790749"/>
          </a:xfrm>
          <a:prstGeom prst="rect">
            <a:avLst/>
          </a:prstGeom>
        </p:spPr>
      </p:pic>
      <p:pic>
        <p:nvPicPr>
          <p:cNvPr id="8" name="Picture 7">
            <a:extLst>
              <a:ext uri="{FF2B5EF4-FFF2-40B4-BE49-F238E27FC236}">
                <a16:creationId xmlns:a16="http://schemas.microsoft.com/office/drawing/2014/main" id="{85400AC2-BDD6-47A2-8AE8-8F891C02C726}"/>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62970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9324F-34D0-DDBA-5694-4D7AB144F2F1}"/>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42ACA13F-10E8-ADE9-1B42-B6E820998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1147002-D359-CEBE-F50A-1F8EB7A12EAF}"/>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40F1FB0-120F-3491-909A-0C3FC3C15FFA}"/>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B0C052-5843-0F2A-E505-985CAA21AA05}"/>
              </a:ext>
            </a:extLst>
          </p:cNvPr>
          <p:cNvSpPr txBox="1"/>
          <p:nvPr/>
        </p:nvSpPr>
        <p:spPr>
          <a:xfrm>
            <a:off x="-2785367"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12" name="Picture 11">
            <a:extLst>
              <a:ext uri="{FF2B5EF4-FFF2-40B4-BE49-F238E27FC236}">
                <a16:creationId xmlns:a16="http://schemas.microsoft.com/office/drawing/2014/main" id="{D49713D3-DA77-64E9-EF3B-94266B31DE42}"/>
              </a:ext>
            </a:extLst>
          </p:cNvPr>
          <p:cNvPicPr>
            <a:picLocks noChangeAspect="1"/>
          </p:cNvPicPr>
          <p:nvPr/>
        </p:nvPicPr>
        <p:blipFill>
          <a:blip r:embed="rId3"/>
          <a:stretch>
            <a:fillRect/>
          </a:stretch>
        </p:blipFill>
        <p:spPr>
          <a:xfrm>
            <a:off x="1570061" y="957817"/>
            <a:ext cx="9051877" cy="5764546"/>
          </a:xfrm>
          <a:prstGeom prst="rect">
            <a:avLst/>
          </a:prstGeom>
        </p:spPr>
      </p:pic>
      <p:pic>
        <p:nvPicPr>
          <p:cNvPr id="8" name="Picture 7">
            <a:extLst>
              <a:ext uri="{FF2B5EF4-FFF2-40B4-BE49-F238E27FC236}">
                <a16:creationId xmlns:a16="http://schemas.microsoft.com/office/drawing/2014/main" id="{394BEC01-F91C-4C22-993B-105284987E82}"/>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209131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558D-3339-0BA1-0F18-A00A38BCE777}"/>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338B2A44-6850-9711-2F4E-6CB75898A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E439C22-C22E-FCD0-9EA8-4239EFB5F015}"/>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C10A865-42B0-F3B5-CA5C-2C916CDD46B1}"/>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C30794B-BB45-747D-7819-8E901C003A92}"/>
              </a:ext>
            </a:extLst>
          </p:cNvPr>
          <p:cNvSpPr txBox="1"/>
          <p:nvPr/>
        </p:nvSpPr>
        <p:spPr>
          <a:xfrm>
            <a:off x="-2908164"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12" name="Picture 11">
            <a:extLst>
              <a:ext uri="{FF2B5EF4-FFF2-40B4-BE49-F238E27FC236}">
                <a16:creationId xmlns:a16="http://schemas.microsoft.com/office/drawing/2014/main" id="{E52D4FE4-1BA0-66FC-572E-03D5802F1639}"/>
              </a:ext>
            </a:extLst>
          </p:cNvPr>
          <p:cNvPicPr>
            <a:picLocks noChangeAspect="1"/>
          </p:cNvPicPr>
          <p:nvPr/>
        </p:nvPicPr>
        <p:blipFill>
          <a:blip r:embed="rId3"/>
          <a:stretch>
            <a:fillRect/>
          </a:stretch>
        </p:blipFill>
        <p:spPr>
          <a:xfrm>
            <a:off x="4850626" y="1327252"/>
            <a:ext cx="7203187" cy="4610040"/>
          </a:xfrm>
          <a:prstGeom prst="rect">
            <a:avLst/>
          </a:prstGeom>
        </p:spPr>
      </p:pic>
      <p:sp>
        <p:nvSpPr>
          <p:cNvPr id="13" name="TextBox 12">
            <a:extLst>
              <a:ext uri="{FF2B5EF4-FFF2-40B4-BE49-F238E27FC236}">
                <a16:creationId xmlns:a16="http://schemas.microsoft.com/office/drawing/2014/main" id="{C289BED6-A7B2-2470-3DDA-12DF7BE45A4A}"/>
              </a:ext>
            </a:extLst>
          </p:cNvPr>
          <p:cNvSpPr txBox="1"/>
          <p:nvPr/>
        </p:nvSpPr>
        <p:spPr>
          <a:xfrm>
            <a:off x="258961" y="1666010"/>
            <a:ext cx="4453478" cy="3785652"/>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The stock is clearly following a downtrend, lower highs and lower lows. We even se a double top chart pattern</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pPr marL="285750" indent="-285750">
              <a:buFont typeface="Arial" panose="020B0604020202020204" pitchFamily="34" charset="0"/>
              <a:buChar char="•"/>
            </a:pPr>
            <a:endParaRPr lang="en-US" sz="1600" u="sng"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Closely following the 8 SMA towards the downside </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in the mid 30s area, still not oversold, space for more downside</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Broke the neckline of the double top pattern, another signal of bearish</a:t>
            </a: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B4D0589-40D1-400F-83AD-F312D10E6639}"/>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865256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C0B94-3D96-801C-F5DC-8CDEA44AB403}"/>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338992D6-A4F9-9779-3821-CCFBDDB88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6E3C4FB-FABF-3890-76FC-8F62AF69F818}"/>
              </a:ext>
            </a:extLst>
          </p:cNvPr>
          <p:cNvSpPr/>
          <p:nvPr/>
        </p:nvSpPr>
        <p:spPr>
          <a:xfrm>
            <a:off x="0" y="-13447"/>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l">
              <a:spcAft>
                <a:spcPts val="900"/>
              </a:spcAft>
            </a:pPr>
            <a:endParaRPr lang="en-US" b="0" i="0" dirty="0">
              <a:solidFill>
                <a:schemeClr val="bg1"/>
              </a:solidFill>
              <a:effectLst/>
              <a:latin typeface="GT America"/>
            </a:endParaRPr>
          </a:p>
        </p:txBody>
      </p:sp>
      <p:sp>
        <p:nvSpPr>
          <p:cNvPr id="2" name="Rectangle 1">
            <a:extLst>
              <a:ext uri="{FF2B5EF4-FFF2-40B4-BE49-F238E27FC236}">
                <a16:creationId xmlns:a16="http://schemas.microsoft.com/office/drawing/2014/main" id="{0B12D941-112D-3D15-5C8E-A2D570FBBA21}"/>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25DC35-70F3-C89B-3E5F-FB0B7FEDC072}"/>
              </a:ext>
            </a:extLst>
          </p:cNvPr>
          <p:cNvSpPr txBox="1"/>
          <p:nvPr/>
        </p:nvSpPr>
        <p:spPr>
          <a:xfrm>
            <a:off x="-227205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15" name="Rectangle 14">
            <a:extLst>
              <a:ext uri="{FF2B5EF4-FFF2-40B4-BE49-F238E27FC236}">
                <a16:creationId xmlns:a16="http://schemas.microsoft.com/office/drawing/2014/main" id="{11A39F3E-9A94-0EF6-72AE-BADD8EB8DD87}"/>
              </a:ext>
            </a:extLst>
          </p:cNvPr>
          <p:cNvSpPr/>
          <p:nvPr/>
        </p:nvSpPr>
        <p:spPr>
          <a:xfrm>
            <a:off x="762000" y="1493520"/>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DE54A584-9A6A-C026-E2D8-C1FA45B6CE7A}"/>
              </a:ext>
            </a:extLst>
          </p:cNvPr>
          <p:cNvSpPr/>
          <p:nvPr/>
        </p:nvSpPr>
        <p:spPr>
          <a:xfrm>
            <a:off x="6558280" y="1493520"/>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7" name="TextBox 16">
            <a:extLst>
              <a:ext uri="{FF2B5EF4-FFF2-40B4-BE49-F238E27FC236}">
                <a16:creationId xmlns:a16="http://schemas.microsoft.com/office/drawing/2014/main" id="{43B046DD-531A-64A7-EA6B-4ADB62D61EEC}"/>
              </a:ext>
            </a:extLst>
          </p:cNvPr>
          <p:cNvSpPr txBox="1"/>
          <p:nvPr/>
        </p:nvSpPr>
        <p:spPr>
          <a:xfrm>
            <a:off x="762000" y="997442"/>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8" name="TextBox 17">
            <a:extLst>
              <a:ext uri="{FF2B5EF4-FFF2-40B4-BE49-F238E27FC236}">
                <a16:creationId xmlns:a16="http://schemas.microsoft.com/office/drawing/2014/main" id="{6E4CD4F8-780A-D452-92BC-34EB67C1995A}"/>
              </a:ext>
            </a:extLst>
          </p:cNvPr>
          <p:cNvSpPr txBox="1"/>
          <p:nvPr/>
        </p:nvSpPr>
        <p:spPr>
          <a:xfrm>
            <a:off x="6558280" y="997200"/>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&amp; industry</a:t>
            </a:r>
          </a:p>
        </p:txBody>
      </p:sp>
      <p:sp>
        <p:nvSpPr>
          <p:cNvPr id="23" name="Rectangle 1">
            <a:extLst>
              <a:ext uri="{FF2B5EF4-FFF2-40B4-BE49-F238E27FC236}">
                <a16:creationId xmlns:a16="http://schemas.microsoft.com/office/drawing/2014/main" id="{267131C0-9AD0-3317-6EE3-D87EE6EE9CA8}"/>
              </a:ext>
            </a:extLst>
          </p:cNvPr>
          <p:cNvSpPr>
            <a:spLocks noChangeArrowheads="1"/>
          </p:cNvSpPr>
          <p:nvPr/>
        </p:nvSpPr>
        <p:spPr bwMode="auto">
          <a:xfrm>
            <a:off x="1087120" y="1791606"/>
            <a:ext cx="448056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Opendoor</a:t>
            </a: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agrees to pay settlement to $OPEN investors following allegations of misleading statements, raising concerns about corporate governance.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Opendoor</a:t>
            </a: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announces closing of convertible notes exchange and new issuance, signaling efforts to manage its capital structure amid financial pressure.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Opendoor</a:t>
            </a: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cuts workforce again as part of cost-reduction strategy, highlighting operational challenges in the high-interest rate environment.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Company shifts toward partnerships and referral-based model (e.g., with Zillow), signaling a pivot from capital-heavy home flipping.</a:t>
            </a:r>
          </a:p>
        </p:txBody>
      </p:sp>
      <p:sp>
        <p:nvSpPr>
          <p:cNvPr id="24" name="Rectangle 2">
            <a:extLst>
              <a:ext uri="{FF2B5EF4-FFF2-40B4-BE49-F238E27FC236}">
                <a16:creationId xmlns:a16="http://schemas.microsoft.com/office/drawing/2014/main" id="{50B1B3F4-8B0B-85E5-4A37-080723BD7EBA}"/>
              </a:ext>
            </a:extLst>
          </p:cNvPr>
          <p:cNvSpPr>
            <a:spLocks noChangeArrowheads="1"/>
          </p:cNvSpPr>
          <p:nvPr/>
        </p:nvSpPr>
        <p:spPr bwMode="auto">
          <a:xfrm>
            <a:off x="6782352" y="1850754"/>
            <a:ext cx="4682656" cy="402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30-year mortgage rates hovering between 6.5–7.5%, sharply reducing affordability and slowing home sales, directly impacting </a:t>
            </a:r>
            <a:r>
              <a:rPr kumimoji="0" lang="en-US" altLang="en-US" sz="160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iBuyer</a:t>
            </a: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transaction volumes.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Consumer sentiment remains cautious, especially among first-time homebuyers, decreasing deal flow for platforms reliant on quick transactions.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Inventory shortages in some regions keep home prices high, limiting </a:t>
            </a:r>
            <a:r>
              <a:rPr kumimoji="0" lang="en-US" altLang="en-US" sz="160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Opendoor’s</a:t>
            </a: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ability to acquire undervalued assets for flipping.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Emerging tech-enabled competition (e.g., Redfin, Zillow) offers less capital-intensive models, increasing pressure on </a:t>
            </a:r>
            <a:r>
              <a:rPr kumimoji="0" lang="en-US" altLang="en-US" sz="1600"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Opendoor</a:t>
            </a: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to adapt.</a:t>
            </a:r>
          </a:p>
        </p:txBody>
      </p:sp>
      <p:pic>
        <p:nvPicPr>
          <p:cNvPr id="13" name="Picture 12">
            <a:extLst>
              <a:ext uri="{FF2B5EF4-FFF2-40B4-BE49-F238E27FC236}">
                <a16:creationId xmlns:a16="http://schemas.microsoft.com/office/drawing/2014/main" id="{E3951FBD-C15E-4151-A686-20A5ACB4A345}"/>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7543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A03AE-5141-3ED4-D0E4-869DFA321CC8}"/>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769EA94B-B23D-C5D3-B9EA-FA2EE2D04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6CB7845-ED2A-6E4E-EC36-3AEEE57B0E9B}"/>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FDE5385-1593-25D5-4FD4-A61566708721}"/>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140740-CADA-8A9F-449C-86E10321F495}"/>
              </a:ext>
            </a:extLst>
          </p:cNvPr>
          <p:cNvSpPr txBox="1"/>
          <p:nvPr/>
        </p:nvSpPr>
        <p:spPr>
          <a:xfrm>
            <a:off x="-124833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5" name="Rectangle 4">
            <a:extLst>
              <a:ext uri="{FF2B5EF4-FFF2-40B4-BE49-F238E27FC236}">
                <a16:creationId xmlns:a16="http://schemas.microsoft.com/office/drawing/2014/main" id="{26176506-CEAF-259A-0253-33CEED5B9E5B}"/>
              </a:ext>
            </a:extLst>
          </p:cNvPr>
          <p:cNvSpPr/>
          <p:nvPr/>
        </p:nvSpPr>
        <p:spPr>
          <a:xfrm>
            <a:off x="640080" y="1574800"/>
            <a:ext cx="4653280" cy="40436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SELL</a:t>
            </a:r>
          </a:p>
        </p:txBody>
      </p:sp>
      <p:sp>
        <p:nvSpPr>
          <p:cNvPr id="9" name="TextBox 8">
            <a:extLst>
              <a:ext uri="{FF2B5EF4-FFF2-40B4-BE49-F238E27FC236}">
                <a16:creationId xmlns:a16="http://schemas.microsoft.com/office/drawing/2014/main" id="{1F639143-EF3A-FD7C-72F8-E87F6D65399B}"/>
              </a:ext>
            </a:extLst>
          </p:cNvPr>
          <p:cNvSpPr txBox="1"/>
          <p:nvPr/>
        </p:nvSpPr>
        <p:spPr>
          <a:xfrm>
            <a:off x="5466080" y="1284744"/>
            <a:ext cx="6725920" cy="4770537"/>
          </a:xfrm>
          <a:prstGeom prst="rect">
            <a:avLst/>
          </a:prstGeom>
          <a:noFill/>
        </p:spPr>
        <p:txBody>
          <a:bodyPr wrap="square">
            <a:spAutoFit/>
          </a:bodyPr>
          <a:lstStyle/>
          <a:p>
            <a:r>
              <a:rPr lang="en-US" sz="1600" b="1" u="sng" dirty="0">
                <a:solidFill>
                  <a:schemeClr val="bg1"/>
                </a:solidFill>
                <a:latin typeface="Times New Roman" panose="02020603050405020304" pitchFamily="18" charset="0"/>
                <a:cs typeface="Times New Roman" panose="02020603050405020304" pitchFamily="18" charset="0"/>
              </a:rPr>
              <a:t>Fundamentals:</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Negative net income (-$392M), negative EPS (-0.53), and ROE of -47.67% show serious profitability issues.</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Revenue and earnings growth both sharply declining YoY (-25.81%, -33.33%).</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Debt-to-equity ratio of 3.92 is extremely high for a real estate platform, signaling balance sheet risk.</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b="1" u="sng" dirty="0" err="1">
                <a:solidFill>
                  <a:schemeClr val="bg1"/>
                </a:solidFill>
                <a:latin typeface="Times New Roman" panose="02020603050405020304" pitchFamily="18" charset="0"/>
                <a:cs typeface="Times New Roman" panose="02020603050405020304" pitchFamily="18" charset="0"/>
              </a:rPr>
              <a:t>Technicals</a:t>
            </a:r>
            <a:r>
              <a:rPr lang="en-US" sz="1600" b="1" u="sng" dirty="0">
                <a:solidFill>
                  <a:schemeClr val="bg1"/>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Long-term downtrend on monthly, weekly, and daily charts with no reversal confirmation.</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Price forming a descending triangle, near all-time lows, and trading below resistance.</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r>
              <a:rPr lang="en-US" sz="1600" b="1" u="sng" dirty="0">
                <a:solidFill>
                  <a:schemeClr val="bg1"/>
                </a:solidFill>
                <a:latin typeface="Times New Roman" panose="02020603050405020304" pitchFamily="18" charset="0"/>
                <a:cs typeface="Times New Roman" panose="02020603050405020304" pitchFamily="18" charset="0"/>
              </a:rPr>
              <a:t>Macro &amp; Industry</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Legal settlements, workforce cuts, and pivoting away from core model reflect strategic instability.</a:t>
            </a: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Macro headwinds: High mortgage rates (6.5–7.5%), poor consumer sentiment, and rising competition from leaner models like Redfin/Zillow.</a:t>
            </a:r>
          </a:p>
        </p:txBody>
      </p:sp>
      <p:pic>
        <p:nvPicPr>
          <p:cNvPr id="10" name="Picture 9">
            <a:extLst>
              <a:ext uri="{FF2B5EF4-FFF2-40B4-BE49-F238E27FC236}">
                <a16:creationId xmlns:a16="http://schemas.microsoft.com/office/drawing/2014/main" id="{3271BAE1-9654-49BA-8E7B-968CE289067A}"/>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267013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D3855-F336-6DDE-E151-9413727D2E39}"/>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197DB3DF-0120-E6C5-8374-BD45B6198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8507F75-C4DA-A77A-E8FF-8DE4EC960AB6}"/>
              </a:ext>
            </a:extLst>
          </p:cNvPr>
          <p:cNvSpPr/>
          <p:nvPr/>
        </p:nvSpPr>
        <p:spPr>
          <a:xfrm>
            <a:off x="0" y="0"/>
            <a:ext cx="12192000" cy="68580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EEAE7F48-EA95-EFA4-3F5A-BD9154B59000}"/>
              </a:ext>
            </a:extLst>
          </p:cNvPr>
          <p:cNvGraphicFramePr>
            <a:graphicFrameLocks noGrp="1"/>
          </p:cNvGraphicFramePr>
          <p:nvPr>
            <p:extLst>
              <p:ext uri="{D42A27DB-BD31-4B8C-83A1-F6EECF244321}">
                <p14:modId xmlns:p14="http://schemas.microsoft.com/office/powerpoint/2010/main" val="3821260322"/>
              </p:ext>
            </p:extLst>
          </p:nvPr>
        </p:nvGraphicFramePr>
        <p:xfrm>
          <a:off x="754467" y="1236072"/>
          <a:ext cx="2854634" cy="2927133"/>
        </p:xfrm>
        <a:graphic>
          <a:graphicData uri="http://schemas.openxmlformats.org/drawingml/2006/table">
            <a:tbl>
              <a:tblPr firstRow="1" bandRow="1">
                <a:tableStyleId>{8EC20E35-A176-4012-BC5E-935CFFF8708E}</a:tableStyleId>
              </a:tblPr>
              <a:tblGrid>
                <a:gridCol w="1537112">
                  <a:extLst>
                    <a:ext uri="{9D8B030D-6E8A-4147-A177-3AD203B41FA5}">
                      <a16:colId xmlns:a16="http://schemas.microsoft.com/office/drawing/2014/main" val="2833845001"/>
                    </a:ext>
                  </a:extLst>
                </a:gridCol>
                <a:gridCol w="1317522">
                  <a:extLst>
                    <a:ext uri="{9D8B030D-6E8A-4147-A177-3AD203B41FA5}">
                      <a16:colId xmlns:a16="http://schemas.microsoft.com/office/drawing/2014/main" val="487971665"/>
                    </a:ext>
                  </a:extLst>
                </a:gridCol>
              </a:tblGrid>
              <a:tr h="522793">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27332">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AKR</a:t>
                      </a:r>
                    </a:p>
                  </a:txBody>
                  <a:tcPr/>
                </a:tc>
                <a:extLst>
                  <a:ext uri="{0D108BD9-81ED-4DB2-BD59-A6C34878D82A}">
                    <a16:rowId xmlns:a16="http://schemas.microsoft.com/office/drawing/2014/main" val="4283379366"/>
                  </a:ext>
                </a:extLst>
              </a:tr>
              <a:tr h="535003">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a:latin typeface="Times New Roman" panose="02020603050405020304" pitchFamily="18" charset="0"/>
                          <a:cs typeface="Times New Roman" panose="02020603050405020304" pitchFamily="18" charset="0"/>
                        </a:rPr>
                        <a:t>Acadia Realty Trust</a:t>
                      </a:r>
                    </a:p>
                  </a:txBody>
                  <a:tcPr/>
                </a:tc>
                <a:extLst>
                  <a:ext uri="{0D108BD9-81ED-4DB2-BD59-A6C34878D82A}">
                    <a16:rowId xmlns:a16="http://schemas.microsoft.com/office/drawing/2014/main" val="1456784613"/>
                  </a:ext>
                </a:extLst>
              </a:tr>
              <a:tr h="535003">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REIT - Retail</a:t>
                      </a:r>
                    </a:p>
                  </a:txBody>
                  <a:tcPr/>
                </a:tc>
                <a:extLst>
                  <a:ext uri="{0D108BD9-81ED-4DB2-BD59-A6C34878D82A}">
                    <a16:rowId xmlns:a16="http://schemas.microsoft.com/office/drawing/2014/main" val="138172741"/>
                  </a:ext>
                </a:extLst>
              </a:tr>
              <a:tr h="325277">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19.37</a:t>
                      </a:r>
                    </a:p>
                  </a:txBody>
                  <a:tcPr/>
                </a:tc>
                <a:extLst>
                  <a:ext uri="{0D108BD9-81ED-4DB2-BD59-A6C34878D82A}">
                    <a16:rowId xmlns:a16="http://schemas.microsoft.com/office/drawing/2014/main" val="3052879808"/>
                  </a:ext>
                </a:extLst>
              </a:tr>
              <a:tr h="37581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2.57 B</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AAAFCDA3-4CD1-A32E-554F-CDF1B7F40932}"/>
              </a:ext>
            </a:extLst>
          </p:cNvPr>
          <p:cNvGraphicFramePr>
            <a:graphicFrameLocks noGrp="1"/>
          </p:cNvGraphicFramePr>
          <p:nvPr>
            <p:extLst>
              <p:ext uri="{D42A27DB-BD31-4B8C-83A1-F6EECF244321}">
                <p14:modId xmlns:p14="http://schemas.microsoft.com/office/powerpoint/2010/main" val="1069628056"/>
              </p:ext>
            </p:extLst>
          </p:nvPr>
        </p:nvGraphicFramePr>
        <p:xfrm>
          <a:off x="4057651" y="1236072"/>
          <a:ext cx="2875172" cy="2258257"/>
        </p:xfrm>
        <a:graphic>
          <a:graphicData uri="http://schemas.openxmlformats.org/drawingml/2006/table">
            <a:tbl>
              <a:tblPr firstRow="1" bandRow="1">
                <a:tableStyleId>{8EC20E35-A176-4012-BC5E-935CFFF8708E}</a:tableStyleId>
              </a:tblPr>
              <a:tblGrid>
                <a:gridCol w="1512530">
                  <a:extLst>
                    <a:ext uri="{9D8B030D-6E8A-4147-A177-3AD203B41FA5}">
                      <a16:colId xmlns:a16="http://schemas.microsoft.com/office/drawing/2014/main" val="2833845001"/>
                    </a:ext>
                  </a:extLst>
                </a:gridCol>
                <a:gridCol w="1362642">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359.69</a:t>
                      </a:r>
                    </a:p>
                  </a:txBody>
                  <a:tcPr/>
                </a:tc>
                <a:extLst>
                  <a:ext uri="{0D108BD9-81ED-4DB2-BD59-A6C34878D82A}">
                    <a16:rowId xmlns:a16="http://schemas.microsoft.com/office/drawing/2014/main" val="4283379366"/>
                  </a:ext>
                </a:extLst>
              </a:tr>
              <a:tr h="412954">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20.46</a:t>
                      </a:r>
                    </a:p>
                  </a:txBody>
                  <a:tcPr/>
                </a:tc>
                <a:extLst>
                  <a:ext uri="{0D108BD9-81ED-4DB2-BD59-A6C34878D82A}">
                    <a16:rowId xmlns:a16="http://schemas.microsoft.com/office/drawing/2014/main" val="1456784613"/>
                  </a:ext>
                </a:extLst>
              </a:tr>
              <a:tr h="0">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0.20</a:t>
                      </a:r>
                    </a:p>
                  </a:txBody>
                  <a:tcPr/>
                </a:tc>
                <a:extLst>
                  <a:ext uri="{0D108BD9-81ED-4DB2-BD59-A6C34878D82A}">
                    <a16:rowId xmlns:a16="http://schemas.microsoft.com/office/drawing/2014/main" val="138172741"/>
                  </a:ext>
                </a:extLst>
              </a:tr>
              <a:tr h="0">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3.94%</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43163356-BE8E-577B-5C1A-8E4507FFF08D}"/>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D5FF08E-2843-7BC6-85DE-204BA932FE2C}"/>
              </a:ext>
            </a:extLst>
          </p:cNvPr>
          <p:cNvSpPr txBox="1"/>
          <p:nvPr/>
        </p:nvSpPr>
        <p:spPr>
          <a:xfrm>
            <a:off x="-943897"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graphicFrame>
        <p:nvGraphicFramePr>
          <p:cNvPr id="16" name="Table 15">
            <a:extLst>
              <a:ext uri="{FF2B5EF4-FFF2-40B4-BE49-F238E27FC236}">
                <a16:creationId xmlns:a16="http://schemas.microsoft.com/office/drawing/2014/main" id="{DBF0A71C-6843-1732-3E4B-279825471B7A}"/>
              </a:ext>
            </a:extLst>
          </p:cNvPr>
          <p:cNvGraphicFramePr>
            <a:graphicFrameLocks noGrp="1"/>
          </p:cNvGraphicFramePr>
          <p:nvPr>
            <p:extLst>
              <p:ext uri="{D42A27DB-BD31-4B8C-83A1-F6EECF244321}">
                <p14:modId xmlns:p14="http://schemas.microsoft.com/office/powerpoint/2010/main" val="993841396"/>
              </p:ext>
            </p:extLst>
          </p:nvPr>
        </p:nvGraphicFramePr>
        <p:xfrm>
          <a:off x="4057651" y="4219532"/>
          <a:ext cx="2875172" cy="1935867"/>
        </p:xfrm>
        <a:graphic>
          <a:graphicData uri="http://schemas.openxmlformats.org/drawingml/2006/table">
            <a:tbl>
              <a:tblPr firstRow="1" bandRow="1">
                <a:tableStyleId>{8EC20E35-A176-4012-BC5E-935CFFF8708E}</a:tableStyleId>
              </a:tblPr>
              <a:tblGrid>
                <a:gridCol w="1895537">
                  <a:extLst>
                    <a:ext uri="{9D8B030D-6E8A-4147-A177-3AD203B41FA5}">
                      <a16:colId xmlns:a16="http://schemas.microsoft.com/office/drawing/2014/main" val="2833845001"/>
                    </a:ext>
                  </a:extLst>
                </a:gridCol>
                <a:gridCol w="979635">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116.46</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1.10</a:t>
                      </a:r>
                    </a:p>
                  </a:txBody>
                  <a:tcPr/>
                </a:tc>
                <a:extLst>
                  <a:ext uri="{0D108BD9-81ED-4DB2-BD59-A6C34878D82A}">
                    <a16:rowId xmlns:a16="http://schemas.microsoft.com/office/drawing/2014/main" val="1456784613"/>
                  </a:ext>
                </a:extLst>
              </a:tr>
              <a:tr h="350907">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0.78</a:t>
                      </a:r>
                    </a:p>
                  </a:txBody>
                  <a:tcPr/>
                </a:tc>
                <a:extLst>
                  <a:ext uri="{0D108BD9-81ED-4DB2-BD59-A6C34878D82A}">
                    <a16:rowId xmlns:a16="http://schemas.microsoft.com/office/drawing/2014/main" val="138172741"/>
                  </a:ext>
                </a:extLst>
              </a:tr>
              <a:tr h="27797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0.92%</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D288CD63-9276-5938-4402-53CF992464C6}"/>
              </a:ext>
            </a:extLst>
          </p:cNvPr>
          <p:cNvGraphicFramePr>
            <a:graphicFrameLocks noGrp="1"/>
          </p:cNvGraphicFramePr>
          <p:nvPr>
            <p:extLst>
              <p:ext uri="{D42A27DB-BD31-4B8C-83A1-F6EECF244321}">
                <p14:modId xmlns:p14="http://schemas.microsoft.com/office/powerpoint/2010/main" val="4019521670"/>
              </p:ext>
            </p:extLst>
          </p:nvPr>
        </p:nvGraphicFramePr>
        <p:xfrm>
          <a:off x="551329" y="4560869"/>
          <a:ext cx="3057772" cy="1737360"/>
        </p:xfrm>
        <a:graphic>
          <a:graphicData uri="http://schemas.openxmlformats.org/drawingml/2006/table">
            <a:tbl>
              <a:tblPr firstRow="1" bandRow="1">
                <a:tableStyleId>{8EC20E35-A176-4012-BC5E-935CFFF8708E}</a:tableStyleId>
              </a:tblPr>
              <a:tblGrid>
                <a:gridCol w="1694706">
                  <a:extLst>
                    <a:ext uri="{9D8B030D-6E8A-4147-A177-3AD203B41FA5}">
                      <a16:colId xmlns:a16="http://schemas.microsoft.com/office/drawing/2014/main" val="2833845001"/>
                    </a:ext>
                  </a:extLst>
                </a:gridCol>
                <a:gridCol w="1363066">
                  <a:extLst>
                    <a:ext uri="{9D8B030D-6E8A-4147-A177-3AD203B41FA5}">
                      <a16:colId xmlns:a16="http://schemas.microsoft.com/office/drawing/2014/main" val="487971665"/>
                    </a:ext>
                  </a:extLst>
                </a:gridCol>
              </a:tblGrid>
              <a:tr h="0">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4.06%</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5.60%</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8D23EEB4-4E23-AFF5-097F-2CE76729114D}"/>
              </a:ext>
            </a:extLst>
          </p:cNvPr>
          <p:cNvSpPr/>
          <p:nvPr/>
        </p:nvSpPr>
        <p:spPr>
          <a:xfrm>
            <a:off x="8704638" y="5008166"/>
            <a:ext cx="2854634" cy="1298222"/>
          </a:xfrm>
          <a:prstGeom prst="rect">
            <a:avLst/>
          </a:prstGeom>
          <a:noFill/>
          <a:ln w="9525" cap="flat" cmpd="sng" algn="ctr">
            <a:solidFill>
              <a:schemeClr val="dk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Valuation = Slightly overvalued </a:t>
            </a:r>
          </a:p>
        </p:txBody>
      </p:sp>
      <p:pic>
        <p:nvPicPr>
          <p:cNvPr id="4" name="Picture 3" descr="A close-up of a logo&#10;&#10;AI-generated content may be incorrect.">
            <a:extLst>
              <a:ext uri="{FF2B5EF4-FFF2-40B4-BE49-F238E27FC236}">
                <a16:creationId xmlns:a16="http://schemas.microsoft.com/office/drawing/2014/main" id="{D2C644B1-0E83-7EAD-F1C3-63F61DB97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406" y="1440329"/>
            <a:ext cx="3609099" cy="999703"/>
          </a:xfrm>
          <a:prstGeom prst="rect">
            <a:avLst/>
          </a:prstGeom>
        </p:spPr>
      </p:pic>
      <p:cxnSp>
        <p:nvCxnSpPr>
          <p:cNvPr id="12" name="Straight Connector 11">
            <a:extLst>
              <a:ext uri="{FF2B5EF4-FFF2-40B4-BE49-F238E27FC236}">
                <a16:creationId xmlns:a16="http://schemas.microsoft.com/office/drawing/2014/main" id="{DC414B60-2A74-8171-17D1-3A7827A4991F}"/>
              </a:ext>
            </a:extLst>
          </p:cNvPr>
          <p:cNvCxnSpPr/>
          <p:nvPr/>
        </p:nvCxnSpPr>
        <p:spPr>
          <a:xfrm>
            <a:off x="7691718" y="894735"/>
            <a:ext cx="0" cy="5963265"/>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3" name="Table 12">
            <a:extLst>
              <a:ext uri="{FF2B5EF4-FFF2-40B4-BE49-F238E27FC236}">
                <a16:creationId xmlns:a16="http://schemas.microsoft.com/office/drawing/2014/main" id="{4BC98E7C-8123-E855-30F8-90CB49495DE0}"/>
              </a:ext>
            </a:extLst>
          </p:cNvPr>
          <p:cNvGraphicFramePr>
            <a:graphicFrameLocks noGrp="1"/>
          </p:cNvGraphicFramePr>
          <p:nvPr>
            <p:extLst>
              <p:ext uri="{D42A27DB-BD31-4B8C-83A1-F6EECF244321}">
                <p14:modId xmlns:p14="http://schemas.microsoft.com/office/powerpoint/2010/main" val="1565481290"/>
              </p:ext>
            </p:extLst>
          </p:nvPr>
        </p:nvGraphicFramePr>
        <p:xfrm>
          <a:off x="8418246" y="2763979"/>
          <a:ext cx="3427418" cy="1920240"/>
        </p:xfrm>
        <a:graphic>
          <a:graphicData uri="http://schemas.openxmlformats.org/drawingml/2006/table">
            <a:tbl>
              <a:tblPr firstRow="1" bandRow="1">
                <a:tableStyleId>{5C22544A-7EE6-4342-B048-85BDC9FD1C3A}</a:tableStyleId>
              </a:tblPr>
              <a:tblGrid>
                <a:gridCol w="1713709">
                  <a:extLst>
                    <a:ext uri="{9D8B030D-6E8A-4147-A177-3AD203B41FA5}">
                      <a16:colId xmlns:a16="http://schemas.microsoft.com/office/drawing/2014/main" val="4229751764"/>
                    </a:ext>
                  </a:extLst>
                </a:gridCol>
                <a:gridCol w="1713709">
                  <a:extLst>
                    <a:ext uri="{9D8B030D-6E8A-4147-A177-3AD203B41FA5}">
                      <a16:colId xmlns:a16="http://schemas.microsoft.com/office/drawing/2014/main" val="241802528"/>
                    </a:ext>
                  </a:extLst>
                </a:gridCol>
              </a:tblGrid>
              <a:tr h="697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Real state sector key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3879475"/>
                  </a:ext>
                </a:extLst>
              </a:tr>
              <a:tr h="279013">
                <a:tc>
                  <a:txBody>
                    <a:bodyPr/>
                    <a:lstStyle/>
                    <a:p>
                      <a:r>
                        <a:rPr lang="en-US" dirty="0">
                          <a:latin typeface="Times New Roman" panose="02020603050405020304" pitchFamily="18" charset="0"/>
                          <a:cs typeface="Times New Roman" panose="02020603050405020304" pitchFamily="18" charset="0"/>
                        </a:rPr>
                        <a:t>P/FFO</a:t>
                      </a:r>
                    </a:p>
                  </a:txBody>
                  <a:tcPr/>
                </a:tc>
                <a:tc>
                  <a:txBody>
                    <a:bodyPr/>
                    <a:lstStyle/>
                    <a:p>
                      <a:r>
                        <a:rPr lang="en-US" dirty="0">
                          <a:latin typeface="Times New Roman" panose="02020603050405020304" pitchFamily="18" charset="0"/>
                          <a:cs typeface="Times New Roman" panose="02020603050405020304" pitchFamily="18" charset="0"/>
                        </a:rPr>
                        <a:t>13.5</a:t>
                      </a:r>
                    </a:p>
                  </a:txBody>
                  <a:tcPr/>
                </a:tc>
                <a:extLst>
                  <a:ext uri="{0D108BD9-81ED-4DB2-BD59-A6C34878D82A}">
                    <a16:rowId xmlns:a16="http://schemas.microsoft.com/office/drawing/2014/main" val="924135631"/>
                  </a:ext>
                </a:extLst>
              </a:tr>
              <a:tr h="488272">
                <a:tc>
                  <a:txBody>
                    <a:bodyPr/>
                    <a:lstStyle/>
                    <a:p>
                      <a:r>
                        <a:rPr lang="en-US" dirty="0">
                          <a:latin typeface="Times New Roman" panose="02020603050405020304" pitchFamily="18" charset="0"/>
                          <a:cs typeface="Times New Roman" panose="02020603050405020304" pitchFamily="18" charset="0"/>
                        </a:rPr>
                        <a:t>AFFO payout ratio</a:t>
                      </a:r>
                    </a:p>
                  </a:txBody>
                  <a:tcPr/>
                </a:tc>
                <a:tc>
                  <a:txBody>
                    <a:bodyPr/>
                    <a:lstStyle/>
                    <a:p>
                      <a:r>
                        <a:rPr lang="en-US" dirty="0">
                          <a:latin typeface="Times New Roman" panose="02020603050405020304" pitchFamily="18" charset="0"/>
                          <a:cs typeface="Times New Roman" panose="02020603050405020304" pitchFamily="18" charset="0"/>
                        </a:rPr>
                        <a:t>55.6%</a:t>
                      </a:r>
                    </a:p>
                  </a:txBody>
                  <a:tcPr/>
                </a:tc>
                <a:extLst>
                  <a:ext uri="{0D108BD9-81ED-4DB2-BD59-A6C34878D82A}">
                    <a16:rowId xmlns:a16="http://schemas.microsoft.com/office/drawing/2014/main" val="558281283"/>
                  </a:ext>
                </a:extLst>
              </a:tr>
            </a:tbl>
          </a:graphicData>
        </a:graphic>
      </p:graphicFrame>
      <p:pic>
        <p:nvPicPr>
          <p:cNvPr id="19" name="Picture 18">
            <a:extLst>
              <a:ext uri="{FF2B5EF4-FFF2-40B4-BE49-F238E27FC236}">
                <a16:creationId xmlns:a16="http://schemas.microsoft.com/office/drawing/2014/main" id="{61D91753-E8D5-46E2-8C89-7F4448C3872E}"/>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751444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4E2DA-6874-0A31-BE7E-42BB0E2530BA}"/>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CD600A1D-FB16-52E1-931F-2055E2731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CEC2396-52D2-AC78-CF46-9A79483093F5}"/>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1671D-8D91-018D-B748-09C32467D2D5}"/>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06BD40-B1B3-81E2-6927-5BDE718C03A5}"/>
              </a:ext>
            </a:extLst>
          </p:cNvPr>
          <p:cNvSpPr txBox="1"/>
          <p:nvPr/>
        </p:nvSpPr>
        <p:spPr>
          <a:xfrm>
            <a:off x="-77456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FF6429B2-7379-D8FF-668D-4208C1A027A1}"/>
              </a:ext>
            </a:extLst>
          </p:cNvPr>
          <p:cNvGraphicFramePr>
            <a:graphicFrameLocks noGrp="1"/>
          </p:cNvGraphicFramePr>
          <p:nvPr>
            <p:extLst>
              <p:ext uri="{D42A27DB-BD31-4B8C-83A1-F6EECF244321}">
                <p14:modId xmlns:p14="http://schemas.microsoft.com/office/powerpoint/2010/main" val="798465203"/>
              </p:ext>
            </p:extLst>
          </p:nvPr>
        </p:nvGraphicFramePr>
        <p:xfrm>
          <a:off x="666045" y="1227665"/>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29.08%</a:t>
                      </a:r>
                    </a:p>
                  </a:txBody>
                  <a:tcPr>
                    <a:solidFill>
                      <a:schemeClr val="accent6"/>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0.92%</a:t>
                      </a:r>
                    </a:p>
                  </a:txBody>
                  <a:tcPr>
                    <a:solidFill>
                      <a:srgbClr val="FF0000"/>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0.78</a:t>
                      </a:r>
                    </a:p>
                  </a:txBody>
                  <a:tcPr>
                    <a:solidFill>
                      <a:schemeClr val="accent6"/>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4.62%</a:t>
                      </a:r>
                    </a:p>
                  </a:txBody>
                  <a:tcPr>
                    <a:solidFill>
                      <a:srgbClr val="FF0000"/>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0.52%</a:t>
                      </a:r>
                    </a:p>
                  </a:txBody>
                  <a:tcPr>
                    <a:solidFill>
                      <a:srgbClr val="FF0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a:t>
                      </a:r>
                    </a:p>
                  </a:txBody>
                  <a:tcPr>
                    <a:solidFill>
                      <a:srgbClr val="FF0000"/>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-21.23%</a:t>
                      </a:r>
                    </a:p>
                  </a:txBody>
                  <a:tcPr>
                    <a:solidFill>
                      <a:schemeClr val="accent6"/>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4DDA63CB-5278-586B-F6BD-675D7ED00350}"/>
              </a:ext>
            </a:extLst>
          </p:cNvPr>
          <p:cNvSpPr/>
          <p:nvPr/>
        </p:nvSpPr>
        <p:spPr>
          <a:xfrm>
            <a:off x="6998415" y="2622125"/>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45.82</a:t>
            </a:r>
          </a:p>
        </p:txBody>
      </p:sp>
      <p:pic>
        <p:nvPicPr>
          <p:cNvPr id="13" name="Picture 12">
            <a:extLst>
              <a:ext uri="{FF2B5EF4-FFF2-40B4-BE49-F238E27FC236}">
                <a16:creationId xmlns:a16="http://schemas.microsoft.com/office/drawing/2014/main" id="{9591AC82-6842-4123-BDAE-39B97BA71939}"/>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45029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AE3CFC8F-8E14-BDDA-2828-05E926BE9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F0AAB3F-D011-FADB-A8C1-95624C4C6BF5}"/>
              </a:ext>
            </a:extLst>
          </p:cNvPr>
          <p:cNvSpPr/>
          <p:nvPr/>
        </p:nvSpPr>
        <p:spPr>
          <a:xfrm>
            <a:off x="0" y="-13448"/>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F6B3C14-825F-1221-1ABA-8EBBC12C8BC8}"/>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23DB2A-193F-35DC-1781-710F43B39199}"/>
              </a:ext>
            </a:extLst>
          </p:cNvPr>
          <p:cNvSpPr txBox="1"/>
          <p:nvPr/>
        </p:nvSpPr>
        <p:spPr>
          <a:xfrm>
            <a:off x="-77456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F1E6850F-729D-6998-D94B-AE820150BD3F}"/>
              </a:ext>
            </a:extLst>
          </p:cNvPr>
          <p:cNvGraphicFramePr>
            <a:graphicFrameLocks noGrp="1"/>
          </p:cNvGraphicFramePr>
          <p:nvPr>
            <p:extLst>
              <p:ext uri="{D42A27DB-BD31-4B8C-83A1-F6EECF244321}">
                <p14:modId xmlns:p14="http://schemas.microsoft.com/office/powerpoint/2010/main" val="1968710882"/>
              </p:ext>
            </p:extLst>
          </p:nvPr>
        </p:nvGraphicFramePr>
        <p:xfrm>
          <a:off x="666045" y="1227665"/>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25.14%</a:t>
                      </a:r>
                    </a:p>
                  </a:txBody>
                  <a:tcPr>
                    <a:solidFill>
                      <a:schemeClr val="accent6"/>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7.02%</a:t>
                      </a:r>
                    </a:p>
                  </a:txBody>
                  <a:tcPr>
                    <a:solidFill>
                      <a:srgbClr val="FF0000"/>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0.28</a:t>
                      </a:r>
                    </a:p>
                  </a:txBody>
                  <a:tcPr>
                    <a:solidFill>
                      <a:schemeClr val="accent6"/>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13.21%</a:t>
                      </a:r>
                    </a:p>
                  </a:txBody>
                  <a:tcPr>
                    <a:solidFill>
                      <a:schemeClr val="accent6"/>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4.31%</a:t>
                      </a:r>
                    </a:p>
                  </a:txBody>
                  <a:tcPr>
                    <a:solidFill>
                      <a:srgbClr val="FF0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3.33</a:t>
                      </a:r>
                    </a:p>
                  </a:txBody>
                  <a:tcPr>
                    <a:solidFill>
                      <a:schemeClr val="accent6"/>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10.17%</a:t>
                      </a:r>
                    </a:p>
                  </a:txBody>
                  <a:tcPr>
                    <a:solidFill>
                      <a:schemeClr val="accent6"/>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D4026268-0689-B90F-EB31-4480BCEF7F95}"/>
              </a:ext>
            </a:extLst>
          </p:cNvPr>
          <p:cNvSpPr/>
          <p:nvPr/>
        </p:nvSpPr>
        <p:spPr>
          <a:xfrm>
            <a:off x="7111903" y="2667000"/>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60.48</a:t>
            </a:r>
          </a:p>
        </p:txBody>
      </p:sp>
      <p:pic>
        <p:nvPicPr>
          <p:cNvPr id="13" name="Picture 12">
            <a:extLst>
              <a:ext uri="{FF2B5EF4-FFF2-40B4-BE49-F238E27FC236}">
                <a16:creationId xmlns:a16="http://schemas.microsoft.com/office/drawing/2014/main" id="{44F8A4F8-2BC7-4852-AF4F-F11C7ECC27CE}"/>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51922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A277-DBB4-0C93-7097-F13791F80E50}"/>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5FF8EE44-428B-3146-D0A9-6DB818C08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2808337-0E56-FF65-95D6-B705F7FF8F7D}"/>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CB203F8-6318-B0AA-E1AC-B38737415FC1}"/>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A988CF-73E9-D410-0C92-0E91CFEA8774}"/>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10" name="Picture 9">
            <a:extLst>
              <a:ext uri="{FF2B5EF4-FFF2-40B4-BE49-F238E27FC236}">
                <a16:creationId xmlns:a16="http://schemas.microsoft.com/office/drawing/2014/main" id="{5A889450-F54D-66B4-1C3F-5E196F22C199}"/>
              </a:ext>
            </a:extLst>
          </p:cNvPr>
          <p:cNvPicPr>
            <a:picLocks noChangeAspect="1"/>
          </p:cNvPicPr>
          <p:nvPr/>
        </p:nvPicPr>
        <p:blipFill>
          <a:blip r:embed="rId3"/>
          <a:stretch>
            <a:fillRect/>
          </a:stretch>
        </p:blipFill>
        <p:spPr>
          <a:xfrm>
            <a:off x="1624257" y="957502"/>
            <a:ext cx="8943486" cy="5713527"/>
          </a:xfrm>
          <a:prstGeom prst="rect">
            <a:avLst/>
          </a:prstGeom>
        </p:spPr>
      </p:pic>
      <p:pic>
        <p:nvPicPr>
          <p:cNvPr id="8" name="Picture 7">
            <a:extLst>
              <a:ext uri="{FF2B5EF4-FFF2-40B4-BE49-F238E27FC236}">
                <a16:creationId xmlns:a16="http://schemas.microsoft.com/office/drawing/2014/main" id="{513B3A32-A9F6-451B-8C81-68E06BCEBC6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005072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38BD-41EC-76D4-62D6-02CB423D722F}"/>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DF547A72-5809-1D4A-D6AA-1474C8869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CE6EBFFF-D46B-8626-27C0-85E264D350D1}"/>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80B0999-7B22-C872-9835-3787BE0E9F50}"/>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246026-3099-1A81-7320-AD187C559F27}"/>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10" name="Picture 9">
            <a:extLst>
              <a:ext uri="{FF2B5EF4-FFF2-40B4-BE49-F238E27FC236}">
                <a16:creationId xmlns:a16="http://schemas.microsoft.com/office/drawing/2014/main" id="{5C441D89-8B80-9F39-9D87-E034C3009BD4}"/>
              </a:ext>
            </a:extLst>
          </p:cNvPr>
          <p:cNvPicPr>
            <a:picLocks noChangeAspect="1"/>
          </p:cNvPicPr>
          <p:nvPr/>
        </p:nvPicPr>
        <p:blipFill>
          <a:blip r:embed="rId3"/>
          <a:stretch>
            <a:fillRect/>
          </a:stretch>
        </p:blipFill>
        <p:spPr>
          <a:xfrm>
            <a:off x="1855862" y="957807"/>
            <a:ext cx="8921902" cy="5712917"/>
          </a:xfrm>
          <a:prstGeom prst="rect">
            <a:avLst/>
          </a:prstGeom>
        </p:spPr>
      </p:pic>
      <p:pic>
        <p:nvPicPr>
          <p:cNvPr id="8" name="Picture 7">
            <a:extLst>
              <a:ext uri="{FF2B5EF4-FFF2-40B4-BE49-F238E27FC236}">
                <a16:creationId xmlns:a16="http://schemas.microsoft.com/office/drawing/2014/main" id="{7763AA60-DC41-4CFA-BD9A-F02983060B16}"/>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306417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577D1-298F-DF81-89DD-6D378B982E4F}"/>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1C150DBF-96EE-1EDC-2280-F1913E1FD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00D3A9A5-023B-CF6D-080C-0186B36D20B6}"/>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434B36E-33C1-E7DD-EE8A-C4E22B070066}"/>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0C627C1-C666-4109-1597-7A881205E5C6}"/>
              </a:ext>
            </a:extLst>
          </p:cNvPr>
          <p:cNvSpPr txBox="1"/>
          <p:nvPr/>
        </p:nvSpPr>
        <p:spPr>
          <a:xfrm>
            <a:off x="-3046270" y="140886"/>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10" name="Picture 9">
            <a:extLst>
              <a:ext uri="{FF2B5EF4-FFF2-40B4-BE49-F238E27FC236}">
                <a16:creationId xmlns:a16="http://schemas.microsoft.com/office/drawing/2014/main" id="{B3868122-CDA8-FE64-F0A2-780758E0ADB4}"/>
              </a:ext>
            </a:extLst>
          </p:cNvPr>
          <p:cNvPicPr>
            <a:picLocks noChangeAspect="1"/>
          </p:cNvPicPr>
          <p:nvPr/>
        </p:nvPicPr>
        <p:blipFill>
          <a:blip r:embed="rId3"/>
          <a:stretch>
            <a:fillRect/>
          </a:stretch>
        </p:blipFill>
        <p:spPr>
          <a:xfrm>
            <a:off x="5041386" y="1371600"/>
            <a:ext cx="7012427" cy="4491687"/>
          </a:xfrm>
          <a:prstGeom prst="rect">
            <a:avLst/>
          </a:prstGeom>
        </p:spPr>
      </p:pic>
      <p:sp>
        <p:nvSpPr>
          <p:cNvPr id="11" name="TextBox 10">
            <a:extLst>
              <a:ext uri="{FF2B5EF4-FFF2-40B4-BE49-F238E27FC236}">
                <a16:creationId xmlns:a16="http://schemas.microsoft.com/office/drawing/2014/main" id="{18AC4D93-1CF7-ABB5-3187-04AC0CD17295}"/>
              </a:ext>
            </a:extLst>
          </p:cNvPr>
          <p:cNvSpPr txBox="1"/>
          <p:nvPr/>
        </p:nvSpPr>
        <p:spPr>
          <a:xfrm>
            <a:off x="359923" y="1235413"/>
            <a:ext cx="4114800" cy="4770537"/>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Triangle channel pattern, narrowed space. Lower higher highs and higher lower lows</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Inverted Hammer candlestick in the monthly chart, may indicate a reversal towards the upside </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stock is finding resistance at the 20$ monthly resistance level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The 8 SMA crossed below the 21 EMA on the daily chart indicating it may move towards the downside</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May find support at the upward trend line</a:t>
            </a: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8494EC0-9468-483A-B58F-644A94E75A17}"/>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79128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40612-8867-B9E9-9F57-47608D9F4820}"/>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8D6A235C-8366-4359-5F88-38368A661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ED6AB1D-7598-B88D-AEC4-7CD6B35289D8}"/>
              </a:ext>
            </a:extLst>
          </p:cNvPr>
          <p:cNvSpPr/>
          <p:nvPr/>
        </p:nvSpPr>
        <p:spPr>
          <a:xfrm>
            <a:off x="0" y="-29712"/>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59FFBD2-5FA6-B627-F0E5-B695423437A7}"/>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A3B9AC0-30A4-2512-5C2C-83FF0CB5730C}"/>
              </a:ext>
            </a:extLst>
          </p:cNvPr>
          <p:cNvSpPr txBox="1"/>
          <p:nvPr/>
        </p:nvSpPr>
        <p:spPr>
          <a:xfrm>
            <a:off x="-227205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8" name="TextBox 7">
            <a:extLst>
              <a:ext uri="{FF2B5EF4-FFF2-40B4-BE49-F238E27FC236}">
                <a16:creationId xmlns:a16="http://schemas.microsoft.com/office/drawing/2014/main" id="{859E6C59-3611-4847-55D5-FC5193C25ABD}"/>
              </a:ext>
            </a:extLst>
          </p:cNvPr>
          <p:cNvSpPr txBox="1"/>
          <p:nvPr/>
        </p:nvSpPr>
        <p:spPr>
          <a:xfrm>
            <a:off x="923619" y="1778006"/>
            <a:ext cx="4684701" cy="584775"/>
          </a:xfrm>
          <a:prstGeom prst="rect">
            <a:avLst/>
          </a:prstGeom>
          <a:noFill/>
        </p:spPr>
        <p:txBody>
          <a:bodyPr wrap="square">
            <a:spAutoFit/>
          </a:bodyPr>
          <a:lstStyle/>
          <a:p>
            <a:pPr marL="285750" indent="-285750">
              <a:buFont typeface="Arial" panose="020B0604020202020204" pitchFamily="34" charset="0"/>
              <a:buChar char="•"/>
            </a:pPr>
            <a:r>
              <a:rPr lang="en-US" sz="1600" i="0" dirty="0">
                <a:solidFill>
                  <a:schemeClr val="bg1"/>
                </a:solidFill>
                <a:effectLst/>
                <a:latin typeface="Times New Roman" panose="02020603050405020304" pitchFamily="18" charset="0"/>
                <a:cs typeface="Times New Roman" panose="02020603050405020304" pitchFamily="18" charset="0"/>
              </a:rPr>
              <a:t>Acadia Realty Trust Announces $0.20 Per Share Quarterly Dividend</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4E3AAA4C-0686-A95E-F6FE-A907307A9677}"/>
              </a:ext>
            </a:extLst>
          </p:cNvPr>
          <p:cNvSpPr/>
          <p:nvPr/>
        </p:nvSpPr>
        <p:spPr>
          <a:xfrm>
            <a:off x="762000" y="1493520"/>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B5DCCAFE-C394-316C-FB7F-7937298A95D4}"/>
              </a:ext>
            </a:extLst>
          </p:cNvPr>
          <p:cNvSpPr/>
          <p:nvPr/>
        </p:nvSpPr>
        <p:spPr>
          <a:xfrm>
            <a:off x="6477000" y="1467796"/>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1F79333-0954-3442-CF44-248271366200}"/>
              </a:ext>
            </a:extLst>
          </p:cNvPr>
          <p:cNvSpPr txBox="1"/>
          <p:nvPr/>
        </p:nvSpPr>
        <p:spPr>
          <a:xfrm>
            <a:off x="762000" y="997442"/>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2" name="TextBox 11">
            <a:extLst>
              <a:ext uri="{FF2B5EF4-FFF2-40B4-BE49-F238E27FC236}">
                <a16:creationId xmlns:a16="http://schemas.microsoft.com/office/drawing/2014/main" id="{9512F3DA-8258-51BF-A3BA-A00054327C6F}"/>
              </a:ext>
            </a:extLst>
          </p:cNvPr>
          <p:cNvSpPr txBox="1"/>
          <p:nvPr/>
        </p:nvSpPr>
        <p:spPr>
          <a:xfrm>
            <a:off x="6558280" y="997200"/>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&amp; industry</a:t>
            </a:r>
          </a:p>
        </p:txBody>
      </p:sp>
      <p:sp>
        <p:nvSpPr>
          <p:cNvPr id="13" name="Rectangle 1">
            <a:extLst>
              <a:ext uri="{FF2B5EF4-FFF2-40B4-BE49-F238E27FC236}">
                <a16:creationId xmlns:a16="http://schemas.microsoft.com/office/drawing/2014/main" id="{20A9C189-6498-75A7-E8F1-9C86BF69AA03}"/>
              </a:ext>
            </a:extLst>
          </p:cNvPr>
          <p:cNvSpPr>
            <a:spLocks noChangeArrowheads="1"/>
          </p:cNvSpPr>
          <p:nvPr/>
        </p:nvSpPr>
        <p:spPr bwMode="auto">
          <a:xfrm>
            <a:off x="949489" y="2647267"/>
            <a:ext cx="463296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Company maintains stable dividend despite macro uncertainty, reflecting confidence in rental income from core properties.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Acadia continues to focus on high-density urban retail centers, especially in tier-1 cities, aligning with post-COVID consumer traffic patterns.</a:t>
            </a:r>
          </a:p>
        </p:txBody>
      </p:sp>
      <p:sp>
        <p:nvSpPr>
          <p:cNvPr id="14" name="Rectangle 2">
            <a:extLst>
              <a:ext uri="{FF2B5EF4-FFF2-40B4-BE49-F238E27FC236}">
                <a16:creationId xmlns:a16="http://schemas.microsoft.com/office/drawing/2014/main" id="{0F9C5141-7772-1ACE-C01E-88B58CFB9EB6}"/>
              </a:ext>
            </a:extLst>
          </p:cNvPr>
          <p:cNvSpPr>
            <a:spLocks noChangeArrowheads="1"/>
          </p:cNvSpPr>
          <p:nvPr/>
        </p:nvSpPr>
        <p:spPr bwMode="auto">
          <a:xfrm>
            <a:off x="6822442" y="1722464"/>
            <a:ext cx="427736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Retail REITs face pressure from persistent inflation and high interest rates, which impact consumer spending and raise borrowing costs.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Fed interest rates between 5.25%–5.5% challenge REITs’ refinancing and acquisition strategies, especially in competitive urban markets.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Retail foot traffic stabilizing in urban corridors like NYC and Chicago provides a tailwind to AKR’s leasing outlook.</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Retail bankruptcies and tenant turnover remain a risk, although Class A assets have outperformed in terms of rent collection and occupancy.</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07B65FD5-B692-4C4C-9419-0C27292E835E}"/>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610199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E9B6A-501B-31DB-13E4-2BF6CC8DD38B}"/>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6D44125-94E8-9311-9427-626CABFD6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BD0D5E17-B244-8FEC-0EDB-F4723D3E090D}"/>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7E1BFAF-932E-B94A-1A49-6D461F3EFE56}"/>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F5A479-6211-9046-0652-5CF488DEB63A}"/>
              </a:ext>
            </a:extLst>
          </p:cNvPr>
          <p:cNvSpPr txBox="1"/>
          <p:nvPr/>
        </p:nvSpPr>
        <p:spPr>
          <a:xfrm>
            <a:off x="-124833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8" name="TextBox 7">
            <a:extLst>
              <a:ext uri="{FF2B5EF4-FFF2-40B4-BE49-F238E27FC236}">
                <a16:creationId xmlns:a16="http://schemas.microsoft.com/office/drawing/2014/main" id="{93D24454-51CD-EDE7-2004-47AC196A2C56}"/>
              </a:ext>
            </a:extLst>
          </p:cNvPr>
          <p:cNvSpPr txBox="1"/>
          <p:nvPr/>
        </p:nvSpPr>
        <p:spPr>
          <a:xfrm>
            <a:off x="5683493" y="987529"/>
            <a:ext cx="6370320" cy="5632311"/>
          </a:xfrm>
          <a:prstGeom prst="rect">
            <a:avLst/>
          </a:prstGeom>
          <a:noFill/>
        </p:spPr>
        <p:txBody>
          <a:bodyPr wrap="square">
            <a:spAutoFit/>
          </a:bodyPr>
          <a:lstStyle/>
          <a:p>
            <a:pPr>
              <a:buNone/>
            </a:pPr>
            <a:r>
              <a:rPr lang="en-US" sz="1500" b="1" u="sng" dirty="0">
                <a:solidFill>
                  <a:schemeClr val="bg1"/>
                </a:solidFill>
                <a:latin typeface="Times New Roman" panose="02020603050405020304" pitchFamily="18" charset="0"/>
                <a:cs typeface="Times New Roman" panose="02020603050405020304" pitchFamily="18" charset="0"/>
              </a:rPr>
              <a:t>Fundamentals</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P/E of 116.46 is significantly high, indicating an overvalued stock relative to earnings.</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P/FFO of 13.5 is at the upper end of REIT averages, suggesting limited immediate upside.</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Low ROE (0.92%) and ROI (0.52%) reflect weak profitability despite a moderate revenue base.</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EPS Growth (Next 5 years): 29.08%, indicating strong forward potential.</a:t>
            </a:r>
          </a:p>
          <a:p>
            <a:endParaRPr lang="en-US" sz="1500" dirty="0">
              <a:solidFill>
                <a:schemeClr val="bg1"/>
              </a:solidFill>
              <a:latin typeface="Times New Roman" panose="02020603050405020304" pitchFamily="18" charset="0"/>
              <a:cs typeface="Times New Roman" panose="02020603050405020304" pitchFamily="18" charset="0"/>
            </a:endParaRPr>
          </a:p>
          <a:p>
            <a:pPr>
              <a:buNone/>
            </a:pPr>
            <a:r>
              <a:rPr lang="en-US" sz="1500" b="1" u="sng" dirty="0">
                <a:solidFill>
                  <a:schemeClr val="bg1"/>
                </a:solidFill>
                <a:latin typeface="Times New Roman" panose="02020603050405020304" pitchFamily="18" charset="0"/>
                <a:cs typeface="Times New Roman" panose="02020603050405020304" pitchFamily="18" charset="0"/>
              </a:rPr>
              <a:t>Technical Analysis</a:t>
            </a:r>
            <a:endParaRPr lang="en-US" sz="1500" dirty="0">
              <a:solidFill>
                <a:schemeClr val="bg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Bullish, following the long-term uptrend line, with higher highs and lower lows</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Facing some selling pressure at the 20-month resistance level</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Closely following the moving averages to the downside</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Wait to see if it breaks above resistance level or finds support at the trend line around 15 - 16</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RSI in neutral zone, plenty of space for a further rally </a:t>
            </a:r>
          </a:p>
          <a:p>
            <a:endParaRPr lang="en-US" sz="1500" dirty="0">
              <a:solidFill>
                <a:schemeClr val="bg1"/>
              </a:solidFill>
              <a:latin typeface="Times New Roman" panose="02020603050405020304" pitchFamily="18" charset="0"/>
              <a:cs typeface="Times New Roman" panose="02020603050405020304" pitchFamily="18" charset="0"/>
            </a:endParaRPr>
          </a:p>
          <a:p>
            <a:pPr>
              <a:buNone/>
            </a:pPr>
            <a:r>
              <a:rPr lang="en-US" sz="1500" b="1" u="sng" dirty="0">
                <a:solidFill>
                  <a:schemeClr val="bg1"/>
                </a:solidFill>
                <a:latin typeface="Times New Roman" panose="02020603050405020304" pitchFamily="18" charset="0"/>
                <a:cs typeface="Times New Roman" panose="02020603050405020304" pitchFamily="18" charset="0"/>
              </a:rPr>
              <a:t>Macro &amp; Industry:</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AKR is well-positioned in high-density, urban retail centers—an advantage in post-COVID traffic recovery.</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Maintains dividends in spite of macro pressures, reflecting management’s confidence.</a:t>
            </a:r>
          </a:p>
          <a:p>
            <a:pPr>
              <a:buFont typeface="Arial" panose="020B0604020202020204" pitchFamily="34" charset="0"/>
              <a:buChar char="•"/>
            </a:pPr>
            <a:r>
              <a:rPr lang="en-US" sz="1500" dirty="0">
                <a:solidFill>
                  <a:schemeClr val="bg1"/>
                </a:solidFill>
                <a:latin typeface="Times New Roman" panose="02020603050405020304" pitchFamily="18" charset="0"/>
                <a:cs typeface="Times New Roman" panose="02020603050405020304" pitchFamily="18" charset="0"/>
              </a:rPr>
              <a:t>However, persistent inflation and high interest rates continue to pressure refinancing and acquisition strategies for retail REITs.</a:t>
            </a:r>
          </a:p>
        </p:txBody>
      </p:sp>
      <p:sp>
        <p:nvSpPr>
          <p:cNvPr id="9" name="Rectangle 8">
            <a:extLst>
              <a:ext uri="{FF2B5EF4-FFF2-40B4-BE49-F238E27FC236}">
                <a16:creationId xmlns:a16="http://schemas.microsoft.com/office/drawing/2014/main" id="{7B618CF8-2B61-7D8F-3B0D-2C7FC4511F36}"/>
              </a:ext>
            </a:extLst>
          </p:cNvPr>
          <p:cNvSpPr/>
          <p:nvPr/>
        </p:nvSpPr>
        <p:spPr>
          <a:xfrm>
            <a:off x="477520" y="1508760"/>
            <a:ext cx="5067786" cy="384048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pic>
        <p:nvPicPr>
          <p:cNvPr id="10" name="Picture 9">
            <a:extLst>
              <a:ext uri="{FF2B5EF4-FFF2-40B4-BE49-F238E27FC236}">
                <a16:creationId xmlns:a16="http://schemas.microsoft.com/office/drawing/2014/main" id="{F92EADE2-B6D2-48BE-AAE6-5C6C1E8C6F19}"/>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617848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021B8-B1A9-E2F4-C083-F9118EE956FC}"/>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7E31C9E2-FEB0-9274-D141-F2743CDCD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CEBB913-F103-C4A0-B9A7-1D6867F66E2F}"/>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136714FA-1AAB-39A0-1F0B-A7CE0FAEA1EC}"/>
              </a:ext>
            </a:extLst>
          </p:cNvPr>
          <p:cNvGraphicFramePr>
            <a:graphicFrameLocks noGrp="1"/>
          </p:cNvGraphicFramePr>
          <p:nvPr>
            <p:extLst>
              <p:ext uri="{D42A27DB-BD31-4B8C-83A1-F6EECF244321}">
                <p14:modId xmlns:p14="http://schemas.microsoft.com/office/powerpoint/2010/main" val="4259552968"/>
              </p:ext>
            </p:extLst>
          </p:nvPr>
        </p:nvGraphicFramePr>
        <p:xfrm>
          <a:off x="881095" y="1156843"/>
          <a:ext cx="2854634" cy="3027577"/>
        </p:xfrm>
        <a:graphic>
          <a:graphicData uri="http://schemas.openxmlformats.org/drawingml/2006/table">
            <a:tbl>
              <a:tblPr firstRow="1" bandRow="1">
                <a:tableStyleId>{8EC20E35-A176-4012-BC5E-935CFFF8708E}</a:tableStyleId>
              </a:tblPr>
              <a:tblGrid>
                <a:gridCol w="1537112">
                  <a:extLst>
                    <a:ext uri="{9D8B030D-6E8A-4147-A177-3AD203B41FA5}">
                      <a16:colId xmlns:a16="http://schemas.microsoft.com/office/drawing/2014/main" val="2833845001"/>
                    </a:ext>
                  </a:extLst>
                </a:gridCol>
                <a:gridCol w="1317522">
                  <a:extLst>
                    <a:ext uri="{9D8B030D-6E8A-4147-A177-3AD203B41FA5}">
                      <a16:colId xmlns:a16="http://schemas.microsoft.com/office/drawing/2014/main" val="487971665"/>
                    </a:ext>
                  </a:extLst>
                </a:gridCol>
              </a:tblGrid>
              <a:tr h="198919">
                <a:tc>
                  <a:txBody>
                    <a:bodyPr/>
                    <a:lstStyle/>
                    <a:p>
                      <a:r>
                        <a:rPr lang="en-US" sz="1600" dirty="0">
                          <a:latin typeface="Times New Roman" panose="02020603050405020304" pitchFamily="18" charset="0"/>
                          <a:cs typeface="Times New Roman" panose="02020603050405020304" pitchFamily="18" charset="0"/>
                        </a:rPr>
                        <a:t>Stock overview</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327332">
                <a:tc>
                  <a:txBody>
                    <a:bodyPr/>
                    <a:lstStyle/>
                    <a:p>
                      <a:r>
                        <a:rPr lang="en-US" sz="1600" dirty="0">
                          <a:latin typeface="Times New Roman" panose="02020603050405020304" pitchFamily="18" charset="0"/>
                          <a:cs typeface="Times New Roman" panose="02020603050405020304" pitchFamily="18" charset="0"/>
                        </a:rPr>
                        <a:t>Stock Ticker</a:t>
                      </a:r>
                    </a:p>
                  </a:txBody>
                  <a:tcPr/>
                </a:tc>
                <a:tc>
                  <a:txBody>
                    <a:bodyPr/>
                    <a:lstStyle/>
                    <a:p>
                      <a:r>
                        <a:rPr lang="en-US" sz="1600" dirty="0">
                          <a:latin typeface="Times New Roman" panose="02020603050405020304" pitchFamily="18" charset="0"/>
                          <a:cs typeface="Times New Roman" panose="02020603050405020304" pitchFamily="18" charset="0"/>
                        </a:rPr>
                        <a:t>SILA</a:t>
                      </a:r>
                    </a:p>
                  </a:txBody>
                  <a:tcPr/>
                </a:tc>
                <a:extLst>
                  <a:ext uri="{0D108BD9-81ED-4DB2-BD59-A6C34878D82A}">
                    <a16:rowId xmlns:a16="http://schemas.microsoft.com/office/drawing/2014/main" val="4283379366"/>
                  </a:ext>
                </a:extLst>
              </a:tr>
              <a:tr h="535003">
                <a:tc>
                  <a:txBody>
                    <a:bodyPr/>
                    <a:lstStyle/>
                    <a:p>
                      <a:r>
                        <a:rPr lang="en-US" sz="1600" dirty="0">
                          <a:latin typeface="Times New Roman" panose="02020603050405020304" pitchFamily="18" charset="0"/>
                          <a:cs typeface="Times New Roman" panose="02020603050405020304" pitchFamily="18" charset="0"/>
                        </a:rPr>
                        <a:t>Company name</a:t>
                      </a:r>
                    </a:p>
                  </a:txBody>
                  <a:tcPr/>
                </a:tc>
                <a:tc>
                  <a:txBody>
                    <a:bodyPr/>
                    <a:lstStyle/>
                    <a:p>
                      <a:r>
                        <a:rPr lang="en-US" sz="1600" dirty="0">
                          <a:latin typeface="Times New Roman" panose="02020603050405020304" pitchFamily="18" charset="0"/>
                          <a:cs typeface="Times New Roman" panose="02020603050405020304" pitchFamily="18" charset="0"/>
                        </a:rPr>
                        <a:t>SILA Realty Trust Inc</a:t>
                      </a:r>
                    </a:p>
                  </a:txBody>
                  <a:tcPr/>
                </a:tc>
                <a:extLst>
                  <a:ext uri="{0D108BD9-81ED-4DB2-BD59-A6C34878D82A}">
                    <a16:rowId xmlns:a16="http://schemas.microsoft.com/office/drawing/2014/main" val="1456784613"/>
                  </a:ext>
                </a:extLst>
              </a:tr>
              <a:tr h="535003">
                <a:tc>
                  <a:txBody>
                    <a:bodyPr/>
                    <a:lstStyle/>
                    <a:p>
                      <a:r>
                        <a:rPr lang="en-US" sz="1600" dirty="0">
                          <a:latin typeface="Times New Roman" panose="02020603050405020304" pitchFamily="18" charset="0"/>
                          <a:cs typeface="Times New Roman" panose="02020603050405020304" pitchFamily="18" charset="0"/>
                        </a:rPr>
                        <a:t>Industry</a:t>
                      </a:r>
                    </a:p>
                  </a:txBody>
                  <a:tcPr/>
                </a:tc>
                <a:tc>
                  <a:txBody>
                    <a:bodyPr/>
                    <a:lstStyle/>
                    <a:p>
                      <a:r>
                        <a:rPr lang="en-US" sz="1600" dirty="0">
                          <a:latin typeface="Times New Roman" panose="02020603050405020304" pitchFamily="18" charset="0"/>
                          <a:cs typeface="Times New Roman" panose="02020603050405020304" pitchFamily="18" charset="0"/>
                        </a:rPr>
                        <a:t>REIT – Healthcare facilities</a:t>
                      </a:r>
                    </a:p>
                  </a:txBody>
                  <a:tcPr/>
                </a:tc>
                <a:extLst>
                  <a:ext uri="{0D108BD9-81ED-4DB2-BD59-A6C34878D82A}">
                    <a16:rowId xmlns:a16="http://schemas.microsoft.com/office/drawing/2014/main" val="138172741"/>
                  </a:ext>
                </a:extLst>
              </a:tr>
              <a:tr h="325277">
                <a:tc>
                  <a:txBody>
                    <a:bodyPr/>
                    <a:lstStyle/>
                    <a:p>
                      <a:r>
                        <a:rPr lang="en-US" sz="1600" dirty="0">
                          <a:latin typeface="Times New Roman" panose="02020603050405020304" pitchFamily="18" charset="0"/>
                          <a:cs typeface="Times New Roman" panose="02020603050405020304" pitchFamily="18" charset="0"/>
                        </a:rPr>
                        <a:t>Current stock price</a:t>
                      </a:r>
                    </a:p>
                  </a:txBody>
                  <a:tcPr/>
                </a:tc>
                <a:tc>
                  <a:txBody>
                    <a:bodyPr/>
                    <a:lstStyle/>
                    <a:p>
                      <a:r>
                        <a:rPr lang="en-US" sz="1600" dirty="0">
                          <a:latin typeface="Times New Roman" panose="02020603050405020304" pitchFamily="18" charset="0"/>
                          <a:cs typeface="Times New Roman" panose="02020603050405020304" pitchFamily="18" charset="0"/>
                        </a:rPr>
                        <a:t>24.80</a:t>
                      </a:r>
                    </a:p>
                  </a:txBody>
                  <a:tcPr/>
                </a:tc>
                <a:extLst>
                  <a:ext uri="{0D108BD9-81ED-4DB2-BD59-A6C34878D82A}">
                    <a16:rowId xmlns:a16="http://schemas.microsoft.com/office/drawing/2014/main" val="3052879808"/>
                  </a:ext>
                </a:extLst>
              </a:tr>
              <a:tr h="375817">
                <a:tc>
                  <a:txBody>
                    <a:bodyPr/>
                    <a:lstStyle/>
                    <a:p>
                      <a:r>
                        <a:rPr lang="en-US" sz="1600" dirty="0">
                          <a:latin typeface="Times New Roman" panose="02020603050405020304" pitchFamily="18" charset="0"/>
                          <a:cs typeface="Times New Roman" panose="02020603050405020304" pitchFamily="18" charset="0"/>
                        </a:rPr>
                        <a:t>Market Cap</a:t>
                      </a:r>
                    </a:p>
                  </a:txBody>
                  <a:tcPr/>
                </a:tc>
                <a:tc>
                  <a:txBody>
                    <a:bodyPr/>
                    <a:lstStyle/>
                    <a:p>
                      <a:r>
                        <a:rPr lang="en-US" sz="1600" dirty="0">
                          <a:latin typeface="Times New Roman" panose="02020603050405020304" pitchFamily="18" charset="0"/>
                          <a:cs typeface="Times New Roman" panose="02020603050405020304" pitchFamily="18" charset="0"/>
                        </a:rPr>
                        <a:t>1.37 B</a:t>
                      </a:r>
                    </a:p>
                  </a:txBody>
                  <a:tcPr/>
                </a:tc>
                <a:extLst>
                  <a:ext uri="{0D108BD9-81ED-4DB2-BD59-A6C34878D82A}">
                    <a16:rowId xmlns:a16="http://schemas.microsoft.com/office/drawing/2014/main" val="214677616"/>
                  </a:ext>
                </a:extLst>
              </a:tr>
            </a:tbl>
          </a:graphicData>
        </a:graphic>
      </p:graphicFrame>
      <p:graphicFrame>
        <p:nvGraphicFramePr>
          <p:cNvPr id="8" name="Table 7">
            <a:extLst>
              <a:ext uri="{FF2B5EF4-FFF2-40B4-BE49-F238E27FC236}">
                <a16:creationId xmlns:a16="http://schemas.microsoft.com/office/drawing/2014/main" id="{BE424B89-166B-5ACC-B312-86E8564F4B16}"/>
              </a:ext>
            </a:extLst>
          </p:cNvPr>
          <p:cNvGraphicFramePr>
            <a:graphicFrameLocks noGrp="1"/>
          </p:cNvGraphicFramePr>
          <p:nvPr>
            <p:extLst>
              <p:ext uri="{D42A27DB-BD31-4B8C-83A1-F6EECF244321}">
                <p14:modId xmlns:p14="http://schemas.microsoft.com/office/powerpoint/2010/main" val="2503018137"/>
              </p:ext>
            </p:extLst>
          </p:nvPr>
        </p:nvGraphicFramePr>
        <p:xfrm>
          <a:off x="4570347" y="1156843"/>
          <a:ext cx="2858492" cy="2258257"/>
        </p:xfrm>
        <a:graphic>
          <a:graphicData uri="http://schemas.openxmlformats.org/drawingml/2006/table">
            <a:tbl>
              <a:tblPr firstRow="1" bandRow="1">
                <a:tableStyleId>{8EC20E35-A176-4012-BC5E-935CFFF8708E}</a:tableStyleId>
              </a:tblPr>
              <a:tblGrid>
                <a:gridCol w="1512530">
                  <a:extLst>
                    <a:ext uri="{9D8B030D-6E8A-4147-A177-3AD203B41FA5}">
                      <a16:colId xmlns:a16="http://schemas.microsoft.com/office/drawing/2014/main" val="2833845001"/>
                    </a:ext>
                  </a:extLst>
                </a:gridCol>
                <a:gridCol w="1345962">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Financials</a:t>
                      </a:r>
                    </a:p>
                  </a:txBody>
                  <a:tcPr/>
                </a:tc>
                <a:tc>
                  <a:txBody>
                    <a:bodyPr/>
                    <a:lstStyle/>
                    <a:p>
                      <a:r>
                        <a:rPr lang="en-US" sz="1600" dirty="0">
                          <a:latin typeface="Times New Roman" panose="02020603050405020304" pitchFamily="18" charset="0"/>
                          <a:cs typeface="Times New Roman" panose="02020603050405020304" pitchFamily="18" charset="0"/>
                        </a:rPr>
                        <a:t>In thousands</a:t>
                      </a: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Revenue (Last year)</a:t>
                      </a:r>
                    </a:p>
                  </a:txBody>
                  <a:tcPr/>
                </a:tc>
                <a:tc>
                  <a:txBody>
                    <a:bodyPr/>
                    <a:lstStyle/>
                    <a:p>
                      <a:r>
                        <a:rPr lang="en-US" sz="1600" dirty="0">
                          <a:latin typeface="Times New Roman" panose="02020603050405020304" pitchFamily="18" charset="0"/>
                          <a:cs typeface="Times New Roman" panose="02020603050405020304" pitchFamily="18" charset="0"/>
                        </a:rPr>
                        <a:t>186.86</a:t>
                      </a:r>
                    </a:p>
                  </a:txBody>
                  <a:tcPr/>
                </a:tc>
                <a:extLst>
                  <a:ext uri="{0D108BD9-81ED-4DB2-BD59-A6C34878D82A}">
                    <a16:rowId xmlns:a16="http://schemas.microsoft.com/office/drawing/2014/main" val="4283379366"/>
                  </a:ext>
                </a:extLst>
              </a:tr>
              <a:tr h="412954">
                <a:tc>
                  <a:txBody>
                    <a:bodyPr/>
                    <a:lstStyle/>
                    <a:p>
                      <a:r>
                        <a:rPr lang="en-US" sz="1600" dirty="0">
                          <a:latin typeface="Times New Roman" panose="02020603050405020304" pitchFamily="18" charset="0"/>
                          <a:cs typeface="Times New Roman" panose="02020603050405020304" pitchFamily="18" charset="0"/>
                        </a:rPr>
                        <a:t>Net Income (Last year)</a:t>
                      </a:r>
                    </a:p>
                  </a:txBody>
                  <a:tcPr/>
                </a:tc>
                <a:tc>
                  <a:txBody>
                    <a:bodyPr/>
                    <a:lstStyle/>
                    <a:p>
                      <a:r>
                        <a:rPr lang="en-US" sz="1600" dirty="0">
                          <a:latin typeface="Times New Roman" panose="02020603050405020304" pitchFamily="18" charset="0"/>
                          <a:cs typeface="Times New Roman" panose="02020603050405020304" pitchFamily="18" charset="0"/>
                        </a:rPr>
                        <a:t>42.41</a:t>
                      </a:r>
                    </a:p>
                  </a:txBody>
                  <a:tcPr/>
                </a:tc>
                <a:extLst>
                  <a:ext uri="{0D108BD9-81ED-4DB2-BD59-A6C34878D82A}">
                    <a16:rowId xmlns:a16="http://schemas.microsoft.com/office/drawing/2014/main" val="1456784613"/>
                  </a:ext>
                </a:extLst>
              </a:tr>
              <a:tr h="0">
                <a:tc>
                  <a:txBody>
                    <a:bodyPr/>
                    <a:lstStyle/>
                    <a:p>
                      <a:r>
                        <a:rPr lang="en-US" sz="1600" dirty="0">
                          <a:latin typeface="Times New Roman" panose="02020603050405020304" pitchFamily="18" charset="0"/>
                          <a:cs typeface="Times New Roman" panose="02020603050405020304" pitchFamily="18" charset="0"/>
                        </a:rPr>
                        <a:t>EPS</a:t>
                      </a:r>
                    </a:p>
                  </a:txBody>
                  <a:tcPr/>
                </a:tc>
                <a:tc>
                  <a:txBody>
                    <a:bodyPr/>
                    <a:lstStyle/>
                    <a:p>
                      <a:r>
                        <a:rPr lang="en-US" sz="1600" dirty="0">
                          <a:latin typeface="Times New Roman" panose="02020603050405020304" pitchFamily="18" charset="0"/>
                          <a:cs typeface="Times New Roman" panose="02020603050405020304" pitchFamily="18" charset="0"/>
                        </a:rPr>
                        <a:t>0.77</a:t>
                      </a:r>
                    </a:p>
                  </a:txBody>
                  <a:tcPr/>
                </a:tc>
                <a:extLst>
                  <a:ext uri="{0D108BD9-81ED-4DB2-BD59-A6C34878D82A}">
                    <a16:rowId xmlns:a16="http://schemas.microsoft.com/office/drawing/2014/main" val="138172741"/>
                  </a:ext>
                </a:extLst>
              </a:tr>
              <a:tr h="0">
                <a:tc>
                  <a:txBody>
                    <a:bodyPr/>
                    <a:lstStyle/>
                    <a:p>
                      <a:r>
                        <a:rPr lang="en-US" sz="1600" dirty="0">
                          <a:latin typeface="Times New Roman" panose="02020603050405020304" pitchFamily="18" charset="0"/>
                          <a:cs typeface="Times New Roman" panose="02020603050405020304" pitchFamily="18" charset="0"/>
                        </a:rPr>
                        <a:t>Dividend Yield</a:t>
                      </a:r>
                    </a:p>
                  </a:txBody>
                  <a:tcPr/>
                </a:tc>
                <a:tc>
                  <a:txBody>
                    <a:bodyPr/>
                    <a:lstStyle/>
                    <a:p>
                      <a:r>
                        <a:rPr lang="en-US" sz="1600" dirty="0">
                          <a:latin typeface="Times New Roman" panose="02020603050405020304" pitchFamily="18" charset="0"/>
                          <a:cs typeface="Times New Roman" panose="02020603050405020304" pitchFamily="18" charset="0"/>
                        </a:rPr>
                        <a:t>6.45%</a:t>
                      </a:r>
                    </a:p>
                  </a:txBody>
                  <a:tcPr/>
                </a:tc>
                <a:extLst>
                  <a:ext uri="{0D108BD9-81ED-4DB2-BD59-A6C34878D82A}">
                    <a16:rowId xmlns:a16="http://schemas.microsoft.com/office/drawing/2014/main" val="3052879808"/>
                  </a:ext>
                </a:extLst>
              </a:tr>
            </a:tbl>
          </a:graphicData>
        </a:graphic>
      </p:graphicFrame>
      <p:sp>
        <p:nvSpPr>
          <p:cNvPr id="9" name="Rectangle 8">
            <a:extLst>
              <a:ext uri="{FF2B5EF4-FFF2-40B4-BE49-F238E27FC236}">
                <a16:creationId xmlns:a16="http://schemas.microsoft.com/office/drawing/2014/main" id="{4E51138E-E23C-5C12-A500-F8633145EFDD}"/>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443762-B18B-4C65-04C5-764882F01A3D}"/>
              </a:ext>
            </a:extLst>
          </p:cNvPr>
          <p:cNvSpPr txBox="1"/>
          <p:nvPr/>
        </p:nvSpPr>
        <p:spPr>
          <a:xfrm>
            <a:off x="-943897" y="124201"/>
            <a:ext cx="6843252"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Fundamental Analysis</a:t>
            </a:r>
          </a:p>
        </p:txBody>
      </p:sp>
      <p:graphicFrame>
        <p:nvGraphicFramePr>
          <p:cNvPr id="16" name="Table 15">
            <a:extLst>
              <a:ext uri="{FF2B5EF4-FFF2-40B4-BE49-F238E27FC236}">
                <a16:creationId xmlns:a16="http://schemas.microsoft.com/office/drawing/2014/main" id="{B2C3AFF2-3A58-F1AD-D986-646CF6C982AC}"/>
              </a:ext>
            </a:extLst>
          </p:cNvPr>
          <p:cNvGraphicFramePr>
            <a:graphicFrameLocks noGrp="1"/>
          </p:cNvGraphicFramePr>
          <p:nvPr>
            <p:extLst>
              <p:ext uri="{D42A27DB-BD31-4B8C-83A1-F6EECF244321}">
                <p14:modId xmlns:p14="http://schemas.microsoft.com/office/powerpoint/2010/main" val="2235248589"/>
              </p:ext>
            </p:extLst>
          </p:nvPr>
        </p:nvGraphicFramePr>
        <p:xfrm>
          <a:off x="4509500" y="4000597"/>
          <a:ext cx="2980186" cy="1935867"/>
        </p:xfrm>
        <a:graphic>
          <a:graphicData uri="http://schemas.openxmlformats.org/drawingml/2006/table">
            <a:tbl>
              <a:tblPr firstRow="1" bandRow="1">
                <a:tableStyleId>{8EC20E35-A176-4012-BC5E-935CFFF8708E}</a:tableStyleId>
              </a:tblPr>
              <a:tblGrid>
                <a:gridCol w="1964770">
                  <a:extLst>
                    <a:ext uri="{9D8B030D-6E8A-4147-A177-3AD203B41FA5}">
                      <a16:colId xmlns:a16="http://schemas.microsoft.com/office/drawing/2014/main" val="2833845001"/>
                    </a:ext>
                  </a:extLst>
                </a:gridCol>
                <a:gridCol w="1015416">
                  <a:extLst>
                    <a:ext uri="{9D8B030D-6E8A-4147-A177-3AD203B41FA5}">
                      <a16:colId xmlns:a16="http://schemas.microsoft.com/office/drawing/2014/main" val="487971665"/>
                    </a:ext>
                  </a:extLst>
                </a:gridCol>
              </a:tblGrid>
              <a:tr h="429457">
                <a:tc>
                  <a:txBody>
                    <a:bodyPr/>
                    <a:lstStyle/>
                    <a:p>
                      <a:r>
                        <a:rPr lang="en-US" sz="1600" dirty="0">
                          <a:latin typeface="Times New Roman" panose="02020603050405020304" pitchFamily="18" charset="0"/>
                          <a:cs typeface="Times New Roman" panose="02020603050405020304" pitchFamily="18" charset="0"/>
                        </a:rPr>
                        <a:t>Key Financial Ratios</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279729">
                <a:tc>
                  <a:txBody>
                    <a:bodyPr/>
                    <a:lstStyle/>
                    <a:p>
                      <a:r>
                        <a:rPr lang="en-US" sz="1600" dirty="0">
                          <a:latin typeface="Times New Roman" panose="02020603050405020304" pitchFamily="18" charset="0"/>
                          <a:cs typeface="Times New Roman" panose="02020603050405020304" pitchFamily="18" charset="0"/>
                        </a:rPr>
                        <a:t>P/E</a:t>
                      </a:r>
                    </a:p>
                  </a:txBody>
                  <a:tcPr/>
                </a:tc>
                <a:tc>
                  <a:txBody>
                    <a:bodyPr/>
                    <a:lstStyle/>
                    <a:p>
                      <a:r>
                        <a:rPr lang="en-US" sz="1600" dirty="0">
                          <a:latin typeface="Times New Roman" panose="02020603050405020304" pitchFamily="18" charset="0"/>
                          <a:cs typeface="Times New Roman" panose="02020603050405020304" pitchFamily="18" charset="0"/>
                        </a:rPr>
                        <a:t>39.02</a:t>
                      </a:r>
                    </a:p>
                  </a:txBody>
                  <a:tcPr/>
                </a:tc>
                <a:extLst>
                  <a:ext uri="{0D108BD9-81ED-4DB2-BD59-A6C34878D82A}">
                    <a16:rowId xmlns:a16="http://schemas.microsoft.com/office/drawing/2014/main" val="4283379366"/>
                  </a:ext>
                </a:extLst>
              </a:tr>
              <a:tr h="271605">
                <a:tc>
                  <a:txBody>
                    <a:bodyPr/>
                    <a:lstStyle/>
                    <a:p>
                      <a:r>
                        <a:rPr lang="en-US" sz="1600" dirty="0">
                          <a:latin typeface="Times New Roman" panose="02020603050405020304" pitchFamily="18" charset="0"/>
                          <a:cs typeface="Times New Roman" panose="02020603050405020304" pitchFamily="18" charset="0"/>
                        </a:rPr>
                        <a:t>P/B</a:t>
                      </a:r>
                    </a:p>
                  </a:txBody>
                  <a:tcPr/>
                </a:tc>
                <a:tc>
                  <a:txBody>
                    <a:bodyPr/>
                    <a:lstStyle/>
                    <a:p>
                      <a:r>
                        <a:rPr lang="en-US" sz="1600" dirty="0">
                          <a:latin typeface="Times New Roman" panose="02020603050405020304" pitchFamily="18" charset="0"/>
                          <a:cs typeface="Times New Roman" panose="02020603050405020304" pitchFamily="18" charset="0"/>
                        </a:rPr>
                        <a:t>0.99</a:t>
                      </a:r>
                    </a:p>
                  </a:txBody>
                  <a:tcPr/>
                </a:tc>
                <a:extLst>
                  <a:ext uri="{0D108BD9-81ED-4DB2-BD59-A6C34878D82A}">
                    <a16:rowId xmlns:a16="http://schemas.microsoft.com/office/drawing/2014/main" val="1456784613"/>
                  </a:ext>
                </a:extLst>
              </a:tr>
              <a:tr h="350907">
                <a:tc>
                  <a:txBody>
                    <a:bodyPr/>
                    <a:lstStyle/>
                    <a:p>
                      <a:r>
                        <a:rPr lang="en-US" sz="1600" dirty="0">
                          <a:latin typeface="Times New Roman" panose="02020603050405020304" pitchFamily="18" charset="0"/>
                          <a:cs typeface="Times New Roman" panose="02020603050405020304" pitchFamily="18" charset="0"/>
                        </a:rPr>
                        <a:t>D/E</a:t>
                      </a:r>
                    </a:p>
                  </a:txBody>
                  <a:tcPr/>
                </a:tc>
                <a:tc>
                  <a:txBody>
                    <a:bodyPr/>
                    <a:lstStyle/>
                    <a:p>
                      <a:r>
                        <a:rPr lang="en-US" sz="1600" dirty="0">
                          <a:latin typeface="Times New Roman" panose="02020603050405020304" pitchFamily="18" charset="0"/>
                          <a:cs typeface="Times New Roman" panose="02020603050405020304" pitchFamily="18" charset="0"/>
                        </a:rPr>
                        <a:t>0.44</a:t>
                      </a:r>
                    </a:p>
                  </a:txBody>
                  <a:tcPr/>
                </a:tc>
                <a:extLst>
                  <a:ext uri="{0D108BD9-81ED-4DB2-BD59-A6C34878D82A}">
                    <a16:rowId xmlns:a16="http://schemas.microsoft.com/office/drawing/2014/main" val="138172741"/>
                  </a:ext>
                </a:extLst>
              </a:tr>
              <a:tr h="277973">
                <a:tc>
                  <a:txBody>
                    <a:bodyPr/>
                    <a:lstStyle/>
                    <a:p>
                      <a:r>
                        <a:rPr lang="en-US" sz="1600" dirty="0">
                          <a:latin typeface="Times New Roman" panose="02020603050405020304" pitchFamily="18" charset="0"/>
                          <a:cs typeface="Times New Roman" panose="02020603050405020304" pitchFamily="18" charset="0"/>
                        </a:rPr>
                        <a:t>ROE</a:t>
                      </a:r>
                    </a:p>
                  </a:txBody>
                  <a:tcPr/>
                </a:tc>
                <a:tc>
                  <a:txBody>
                    <a:bodyPr/>
                    <a:lstStyle/>
                    <a:p>
                      <a:r>
                        <a:rPr lang="en-US" sz="1600" dirty="0">
                          <a:latin typeface="Times New Roman" panose="02020603050405020304" pitchFamily="18" charset="0"/>
                          <a:cs typeface="Times New Roman" panose="02020603050405020304" pitchFamily="18" charset="0"/>
                        </a:rPr>
                        <a:t>2.39%</a:t>
                      </a:r>
                    </a:p>
                  </a:txBody>
                  <a:tcPr/>
                </a:tc>
                <a:extLst>
                  <a:ext uri="{0D108BD9-81ED-4DB2-BD59-A6C34878D82A}">
                    <a16:rowId xmlns:a16="http://schemas.microsoft.com/office/drawing/2014/main" val="3052879808"/>
                  </a:ext>
                </a:extLst>
              </a:tr>
            </a:tbl>
          </a:graphicData>
        </a:graphic>
      </p:graphicFrame>
      <p:graphicFrame>
        <p:nvGraphicFramePr>
          <p:cNvPr id="17" name="Table 16">
            <a:extLst>
              <a:ext uri="{FF2B5EF4-FFF2-40B4-BE49-F238E27FC236}">
                <a16:creationId xmlns:a16="http://schemas.microsoft.com/office/drawing/2014/main" id="{9FE055A0-0CA8-E005-CE05-903B5D3EC3E0}"/>
              </a:ext>
            </a:extLst>
          </p:cNvPr>
          <p:cNvGraphicFramePr>
            <a:graphicFrameLocks noGrp="1"/>
          </p:cNvGraphicFramePr>
          <p:nvPr>
            <p:extLst>
              <p:ext uri="{D42A27DB-BD31-4B8C-83A1-F6EECF244321}">
                <p14:modId xmlns:p14="http://schemas.microsoft.com/office/powerpoint/2010/main" val="2265157435"/>
              </p:ext>
            </p:extLst>
          </p:nvPr>
        </p:nvGraphicFramePr>
        <p:xfrm>
          <a:off x="818319" y="4641061"/>
          <a:ext cx="2980186" cy="1999572"/>
        </p:xfrm>
        <a:graphic>
          <a:graphicData uri="http://schemas.openxmlformats.org/drawingml/2006/table">
            <a:tbl>
              <a:tblPr firstRow="1" bandRow="1">
                <a:tableStyleId>{8EC20E35-A176-4012-BC5E-935CFFF8708E}</a:tableStyleId>
              </a:tblPr>
              <a:tblGrid>
                <a:gridCol w="1651705">
                  <a:extLst>
                    <a:ext uri="{9D8B030D-6E8A-4147-A177-3AD203B41FA5}">
                      <a16:colId xmlns:a16="http://schemas.microsoft.com/office/drawing/2014/main" val="2833845001"/>
                    </a:ext>
                  </a:extLst>
                </a:gridCol>
                <a:gridCol w="1328481">
                  <a:extLst>
                    <a:ext uri="{9D8B030D-6E8A-4147-A177-3AD203B41FA5}">
                      <a16:colId xmlns:a16="http://schemas.microsoft.com/office/drawing/2014/main" val="487971665"/>
                    </a:ext>
                  </a:extLst>
                </a:gridCol>
              </a:tblGrid>
              <a:tr h="499788">
                <a:tc>
                  <a:txBody>
                    <a:bodyPr/>
                    <a:lstStyle/>
                    <a:p>
                      <a:r>
                        <a:rPr lang="en-US" sz="1600" dirty="0">
                          <a:latin typeface="Times New Roman" panose="02020603050405020304" pitchFamily="18" charset="0"/>
                          <a:cs typeface="Times New Roman" panose="02020603050405020304" pitchFamily="18" charset="0"/>
                        </a:rPr>
                        <a:t>Company Growth</a:t>
                      </a: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688467"/>
                  </a:ext>
                </a:extLst>
              </a:tr>
              <a:tr h="710226">
                <a:tc>
                  <a:txBody>
                    <a:bodyPr/>
                    <a:lstStyle/>
                    <a:p>
                      <a:r>
                        <a:rPr lang="en-US" sz="1600" dirty="0">
                          <a:latin typeface="Times New Roman" panose="02020603050405020304" pitchFamily="18" charset="0"/>
                          <a:cs typeface="Times New Roman" panose="02020603050405020304" pitchFamily="18" charset="0"/>
                        </a:rPr>
                        <a:t>Revenue Growth Rate (YoY)</a:t>
                      </a:r>
                    </a:p>
                  </a:txBody>
                  <a:tcPr/>
                </a:tc>
                <a:tc>
                  <a:txBody>
                    <a:bodyPr/>
                    <a:lstStyle/>
                    <a:p>
                      <a:r>
                        <a:rPr lang="en-US" sz="1600" dirty="0">
                          <a:latin typeface="Times New Roman" panose="02020603050405020304" pitchFamily="18" charset="0"/>
                          <a:cs typeface="Times New Roman" panose="02020603050405020304" pitchFamily="18" charset="0"/>
                        </a:rPr>
                        <a:t>-1.16%</a:t>
                      </a:r>
                    </a:p>
                  </a:txBody>
                  <a:tcPr/>
                </a:tc>
                <a:extLst>
                  <a:ext uri="{0D108BD9-81ED-4DB2-BD59-A6C34878D82A}">
                    <a16:rowId xmlns:a16="http://schemas.microsoft.com/office/drawing/2014/main" val="4283379366"/>
                  </a:ext>
                </a:extLst>
              </a:tr>
              <a:tr h="710226">
                <a:tc>
                  <a:txBody>
                    <a:bodyPr/>
                    <a:lstStyle/>
                    <a:p>
                      <a:r>
                        <a:rPr lang="en-US" sz="1600" dirty="0">
                          <a:latin typeface="Times New Roman" panose="02020603050405020304" pitchFamily="18" charset="0"/>
                          <a:cs typeface="Times New Roman" panose="02020603050405020304" pitchFamily="18" charset="0"/>
                        </a:rPr>
                        <a:t>Earnings Growth Rate (YoY)</a:t>
                      </a:r>
                    </a:p>
                  </a:txBody>
                  <a:tcPr/>
                </a:tc>
                <a:tc>
                  <a:txBody>
                    <a:bodyPr/>
                    <a:lstStyle/>
                    <a:p>
                      <a:r>
                        <a:rPr lang="en-US" sz="16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456784613"/>
                  </a:ext>
                </a:extLst>
              </a:tr>
            </a:tbl>
          </a:graphicData>
        </a:graphic>
      </p:graphicFrame>
      <p:sp>
        <p:nvSpPr>
          <p:cNvPr id="18" name="Rectangle 17">
            <a:extLst>
              <a:ext uri="{FF2B5EF4-FFF2-40B4-BE49-F238E27FC236}">
                <a16:creationId xmlns:a16="http://schemas.microsoft.com/office/drawing/2014/main" id="{A8EB9C30-957B-D9E5-AE82-83F292B6D9C4}"/>
              </a:ext>
            </a:extLst>
          </p:cNvPr>
          <p:cNvSpPr/>
          <p:nvPr/>
        </p:nvSpPr>
        <p:spPr>
          <a:xfrm>
            <a:off x="8464552" y="5193479"/>
            <a:ext cx="2909129" cy="894735"/>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Valuation = slightly overvalued  </a:t>
            </a:r>
          </a:p>
        </p:txBody>
      </p:sp>
      <p:pic>
        <p:nvPicPr>
          <p:cNvPr id="10" name="Picture 9" descr="A blue and white logo&#10;&#10;AI-generated content may be incorrect.">
            <a:extLst>
              <a:ext uri="{FF2B5EF4-FFF2-40B4-BE49-F238E27FC236}">
                <a16:creationId xmlns:a16="http://schemas.microsoft.com/office/drawing/2014/main" id="{62E9D0B6-F9BC-702F-C6FC-ED04524D7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457" y="1156843"/>
            <a:ext cx="3511141" cy="1237048"/>
          </a:xfrm>
          <a:prstGeom prst="rect">
            <a:avLst/>
          </a:prstGeom>
        </p:spPr>
      </p:pic>
      <p:graphicFrame>
        <p:nvGraphicFramePr>
          <p:cNvPr id="11" name="Table 10">
            <a:extLst>
              <a:ext uri="{FF2B5EF4-FFF2-40B4-BE49-F238E27FC236}">
                <a16:creationId xmlns:a16="http://schemas.microsoft.com/office/drawing/2014/main" id="{69878A22-83B6-CBCA-E95F-A9E288857366}"/>
              </a:ext>
            </a:extLst>
          </p:cNvPr>
          <p:cNvGraphicFramePr>
            <a:graphicFrameLocks noGrp="1"/>
          </p:cNvGraphicFramePr>
          <p:nvPr>
            <p:extLst>
              <p:ext uri="{D42A27DB-BD31-4B8C-83A1-F6EECF244321}">
                <p14:modId xmlns:p14="http://schemas.microsoft.com/office/powerpoint/2010/main" val="1271484172"/>
              </p:ext>
            </p:extLst>
          </p:nvPr>
        </p:nvGraphicFramePr>
        <p:xfrm>
          <a:off x="8372736" y="2779104"/>
          <a:ext cx="3342014" cy="1920240"/>
        </p:xfrm>
        <a:graphic>
          <a:graphicData uri="http://schemas.openxmlformats.org/drawingml/2006/table">
            <a:tbl>
              <a:tblPr firstRow="1" bandRow="1">
                <a:tableStyleId>{00A15C55-8517-42AA-B614-E9B94910E393}</a:tableStyleId>
              </a:tblPr>
              <a:tblGrid>
                <a:gridCol w="1671007">
                  <a:extLst>
                    <a:ext uri="{9D8B030D-6E8A-4147-A177-3AD203B41FA5}">
                      <a16:colId xmlns:a16="http://schemas.microsoft.com/office/drawing/2014/main" val="4011757234"/>
                    </a:ext>
                  </a:extLst>
                </a:gridCol>
                <a:gridCol w="1671007">
                  <a:extLst>
                    <a:ext uri="{9D8B030D-6E8A-4147-A177-3AD203B41FA5}">
                      <a16:colId xmlns:a16="http://schemas.microsoft.com/office/drawing/2014/main" val="3385707967"/>
                    </a:ext>
                  </a:extLst>
                </a:gridCol>
              </a:tblGrid>
              <a:tr h="577115">
                <a:tc>
                  <a:txBody>
                    <a:bodyPr/>
                    <a:lstStyle/>
                    <a:p>
                      <a:r>
                        <a:rPr lang="en-US" dirty="0">
                          <a:latin typeface="Times New Roman" panose="02020603050405020304" pitchFamily="18" charset="0"/>
                          <a:cs typeface="Times New Roman" panose="02020603050405020304" pitchFamily="18" charset="0"/>
                        </a:rPr>
                        <a:t>Key ratios for Real state sector</a:t>
                      </a:r>
                    </a:p>
                  </a:txBody>
                  <a:tcPr/>
                </a:tc>
                <a:tc>
                  <a:txBody>
                    <a:bodyPr/>
                    <a:lstStyle/>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98666558"/>
                  </a:ext>
                </a:extLst>
              </a:tr>
              <a:tr h="360427">
                <a:tc>
                  <a:txBody>
                    <a:bodyPr/>
                    <a:lstStyle/>
                    <a:p>
                      <a:r>
                        <a:rPr lang="en-US" dirty="0">
                          <a:latin typeface="Times New Roman" panose="02020603050405020304" pitchFamily="18" charset="0"/>
                          <a:cs typeface="Times New Roman" panose="02020603050405020304" pitchFamily="18" charset="0"/>
                        </a:rPr>
                        <a:t>P/FFO</a:t>
                      </a:r>
                    </a:p>
                  </a:txBody>
                  <a:tcPr/>
                </a:tc>
                <a:tc>
                  <a:txBody>
                    <a:bodyPr/>
                    <a:lstStyle/>
                    <a:p>
                      <a:r>
                        <a:rPr lang="en-US" dirty="0">
                          <a:latin typeface="Times New Roman" panose="02020603050405020304" pitchFamily="18" charset="0"/>
                          <a:cs typeface="Times New Roman" panose="02020603050405020304" pitchFamily="18" charset="0"/>
                        </a:rPr>
                        <a:t>11.84</a:t>
                      </a:r>
                    </a:p>
                  </a:txBody>
                  <a:tcPr/>
                </a:tc>
                <a:extLst>
                  <a:ext uri="{0D108BD9-81ED-4DB2-BD59-A6C34878D82A}">
                    <a16:rowId xmlns:a16="http://schemas.microsoft.com/office/drawing/2014/main" val="2868549166"/>
                  </a:ext>
                </a:extLst>
              </a:tr>
              <a:tr h="241080">
                <a:tc>
                  <a:txBody>
                    <a:bodyPr/>
                    <a:lstStyle/>
                    <a:p>
                      <a:r>
                        <a:rPr lang="en-US" dirty="0">
                          <a:latin typeface="Times New Roman" panose="02020603050405020304" pitchFamily="18" charset="0"/>
                          <a:cs typeface="Times New Roman" panose="02020603050405020304" pitchFamily="18" charset="0"/>
                        </a:rPr>
                        <a:t>AFFO payout ratio</a:t>
                      </a:r>
                    </a:p>
                  </a:txBody>
                  <a:tcPr/>
                </a:tc>
                <a:tc>
                  <a:txBody>
                    <a:bodyPr/>
                    <a:lstStyle/>
                    <a:p>
                      <a:r>
                        <a:rPr lang="en-US" dirty="0">
                          <a:latin typeface="Times New Roman" panose="02020603050405020304" pitchFamily="18" charset="0"/>
                          <a:cs typeface="Times New Roman" panose="02020603050405020304" pitchFamily="18" charset="0"/>
                        </a:rPr>
                        <a:t>75.5%</a:t>
                      </a:r>
                    </a:p>
                  </a:txBody>
                  <a:tcPr/>
                </a:tc>
                <a:extLst>
                  <a:ext uri="{0D108BD9-81ED-4DB2-BD59-A6C34878D82A}">
                    <a16:rowId xmlns:a16="http://schemas.microsoft.com/office/drawing/2014/main" val="427567931"/>
                  </a:ext>
                </a:extLst>
              </a:tr>
            </a:tbl>
          </a:graphicData>
        </a:graphic>
      </p:graphicFrame>
      <p:cxnSp>
        <p:nvCxnSpPr>
          <p:cNvPr id="13" name="Straight Connector 12">
            <a:extLst>
              <a:ext uri="{FF2B5EF4-FFF2-40B4-BE49-F238E27FC236}">
                <a16:creationId xmlns:a16="http://schemas.microsoft.com/office/drawing/2014/main" id="{E8AD1333-D458-13C1-7785-C56EFE4F67E6}"/>
              </a:ext>
            </a:extLst>
          </p:cNvPr>
          <p:cNvCxnSpPr>
            <a:cxnSpLocks/>
          </p:cNvCxnSpPr>
          <p:nvPr/>
        </p:nvCxnSpPr>
        <p:spPr>
          <a:xfrm>
            <a:off x="7758953" y="894734"/>
            <a:ext cx="0" cy="59436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5F3E261A-5AA9-4D42-A305-39F2E02263A8}"/>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25752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C28C-D8D1-5F42-B3A4-0D720CF6B70E}"/>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963489C6-9FD7-189A-245A-588858EEA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0C99394-B2CF-B351-8BB4-265C36E4B281}"/>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252BBC7-4FAC-6E57-1D2F-7F30F2CE02AA}"/>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0E535B-37DA-619B-145D-32A2F8D848B3}"/>
              </a:ext>
            </a:extLst>
          </p:cNvPr>
          <p:cNvSpPr txBox="1"/>
          <p:nvPr/>
        </p:nvSpPr>
        <p:spPr>
          <a:xfrm>
            <a:off x="-774564" y="124201"/>
            <a:ext cx="9004164" cy="646331"/>
          </a:xfrm>
          <a:prstGeom prst="rect">
            <a:avLst/>
          </a:prstGeom>
          <a:noFill/>
        </p:spPr>
        <p:txBody>
          <a:bodyPr wrap="square" rtlCol="0">
            <a:spAutoFit/>
          </a:bodyPr>
          <a:lstStyle/>
          <a:p>
            <a:pPr algn="ctr"/>
            <a:r>
              <a:rPr lang="en-US" sz="3600" dirty="0" err="1">
                <a:solidFill>
                  <a:schemeClr val="bg1"/>
                </a:solidFill>
                <a:latin typeface="Times New Roman" panose="02020603050405020304" pitchFamily="18" charset="0"/>
                <a:cs typeface="Times New Roman" panose="02020603050405020304" pitchFamily="18" charset="0"/>
              </a:rPr>
              <a:t>Quantumvest</a:t>
            </a:r>
            <a:r>
              <a:rPr lang="en-US" sz="3600" dirty="0">
                <a:solidFill>
                  <a:schemeClr val="bg1"/>
                </a:solidFill>
                <a:latin typeface="Times New Roman" panose="02020603050405020304" pitchFamily="18" charset="0"/>
                <a:cs typeface="Times New Roman" panose="02020603050405020304" pitchFamily="18" charset="0"/>
              </a:rPr>
              <a:t> Key Financial Ratios</a:t>
            </a:r>
          </a:p>
        </p:txBody>
      </p:sp>
      <p:graphicFrame>
        <p:nvGraphicFramePr>
          <p:cNvPr id="11" name="Table 10">
            <a:extLst>
              <a:ext uri="{FF2B5EF4-FFF2-40B4-BE49-F238E27FC236}">
                <a16:creationId xmlns:a16="http://schemas.microsoft.com/office/drawing/2014/main" id="{59E76F8E-FE71-8746-B793-07ADA8E008CB}"/>
              </a:ext>
            </a:extLst>
          </p:cNvPr>
          <p:cNvGraphicFramePr>
            <a:graphicFrameLocks noGrp="1"/>
          </p:cNvGraphicFramePr>
          <p:nvPr>
            <p:extLst>
              <p:ext uri="{D42A27DB-BD31-4B8C-83A1-F6EECF244321}">
                <p14:modId xmlns:p14="http://schemas.microsoft.com/office/powerpoint/2010/main" val="3944822735"/>
              </p:ext>
            </p:extLst>
          </p:nvPr>
        </p:nvGraphicFramePr>
        <p:xfrm>
          <a:off x="666045" y="1227665"/>
          <a:ext cx="5429956" cy="4312920"/>
        </p:xfrm>
        <a:graphic>
          <a:graphicData uri="http://schemas.openxmlformats.org/drawingml/2006/table">
            <a:tbl>
              <a:tblPr firstRow="1" bandRow="1">
                <a:tableStyleId>{073A0DAA-6AF3-43AB-8588-CEC1D06C72B9}</a:tableStyleId>
              </a:tblPr>
              <a:tblGrid>
                <a:gridCol w="2714978">
                  <a:extLst>
                    <a:ext uri="{9D8B030D-6E8A-4147-A177-3AD203B41FA5}">
                      <a16:colId xmlns:a16="http://schemas.microsoft.com/office/drawing/2014/main" val="322861608"/>
                    </a:ext>
                  </a:extLst>
                </a:gridCol>
                <a:gridCol w="2714978">
                  <a:extLst>
                    <a:ext uri="{9D8B030D-6E8A-4147-A177-3AD203B41FA5}">
                      <a16:colId xmlns:a16="http://schemas.microsoft.com/office/drawing/2014/main" val="310928362"/>
                    </a:ext>
                  </a:extLst>
                </a:gridCol>
              </a:tblGrid>
              <a:tr h="370840">
                <a:tc>
                  <a:txBody>
                    <a:bodyPr/>
                    <a:lstStyle/>
                    <a:p>
                      <a:r>
                        <a:rPr lang="en-US" dirty="0">
                          <a:latin typeface="Times New Roman" panose="02020603050405020304" pitchFamily="18" charset="0"/>
                          <a:cs typeface="Times New Roman" panose="02020603050405020304" pitchFamily="18" charset="0"/>
                        </a:rPr>
                        <a:t>Financial Ratios</a:t>
                      </a:r>
                    </a:p>
                  </a:txBody>
                  <a:tcPr/>
                </a:tc>
                <a:tc>
                  <a:txBody>
                    <a:bodyPr/>
                    <a:lstStyle/>
                    <a:p>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137598"/>
                  </a:ext>
                </a:extLst>
              </a:tr>
              <a:tr h="370840">
                <a:tc>
                  <a:txBody>
                    <a:bodyPr/>
                    <a:lstStyle/>
                    <a:p>
                      <a:r>
                        <a:rPr lang="en-US" dirty="0">
                          <a:latin typeface="Times New Roman" panose="02020603050405020304" pitchFamily="18" charset="0"/>
                          <a:cs typeface="Times New Roman" panose="02020603050405020304" pitchFamily="18" charset="0"/>
                        </a:rPr>
                        <a:t>EPS Growth Next 5 Years – Over 10%</a:t>
                      </a:r>
                    </a:p>
                  </a:txBody>
                  <a:tcPr/>
                </a:tc>
                <a:tc>
                  <a:txBody>
                    <a:bodyPr/>
                    <a:lstStyle/>
                    <a:p>
                      <a:r>
                        <a:rPr lang="en-US" dirty="0">
                          <a:latin typeface="Times New Roman" panose="02020603050405020304" pitchFamily="18" charset="0"/>
                          <a:cs typeface="Times New Roman" panose="02020603050405020304" pitchFamily="18" charset="0"/>
                        </a:rPr>
                        <a:t>13.62%</a:t>
                      </a:r>
                    </a:p>
                  </a:txBody>
                  <a:tcPr>
                    <a:solidFill>
                      <a:schemeClr val="accent6"/>
                    </a:solidFill>
                  </a:tcPr>
                </a:tc>
                <a:extLst>
                  <a:ext uri="{0D108BD9-81ED-4DB2-BD59-A6C34878D82A}">
                    <a16:rowId xmlns:a16="http://schemas.microsoft.com/office/drawing/2014/main" val="1582317047"/>
                  </a:ext>
                </a:extLst>
              </a:tr>
              <a:tr h="367455">
                <a:tc>
                  <a:txBody>
                    <a:bodyPr/>
                    <a:lstStyle/>
                    <a:p>
                      <a:r>
                        <a:rPr lang="en-US" dirty="0">
                          <a:latin typeface="Times New Roman" panose="02020603050405020304" pitchFamily="18" charset="0"/>
                          <a:cs typeface="Times New Roman" panose="02020603050405020304" pitchFamily="18" charset="0"/>
                        </a:rPr>
                        <a:t>Return on Equity – Over +15%</a:t>
                      </a:r>
                    </a:p>
                  </a:txBody>
                  <a:tcPr/>
                </a:tc>
                <a:tc>
                  <a:txBody>
                    <a:bodyPr/>
                    <a:lstStyle/>
                    <a:p>
                      <a:r>
                        <a:rPr lang="en-US" dirty="0">
                          <a:latin typeface="Times New Roman" panose="02020603050405020304" pitchFamily="18" charset="0"/>
                          <a:cs typeface="Times New Roman" panose="02020603050405020304" pitchFamily="18" charset="0"/>
                        </a:rPr>
                        <a:t>2.39%</a:t>
                      </a:r>
                    </a:p>
                  </a:txBody>
                  <a:tcPr>
                    <a:solidFill>
                      <a:srgbClr val="FF0000"/>
                    </a:solidFill>
                  </a:tcPr>
                </a:tc>
                <a:extLst>
                  <a:ext uri="{0D108BD9-81ED-4DB2-BD59-A6C34878D82A}">
                    <a16:rowId xmlns:a16="http://schemas.microsoft.com/office/drawing/2014/main" val="1606345081"/>
                  </a:ext>
                </a:extLst>
              </a:tr>
              <a:tr h="370840">
                <a:tc>
                  <a:txBody>
                    <a:bodyPr/>
                    <a:lstStyle/>
                    <a:p>
                      <a:r>
                        <a:rPr lang="en-US" dirty="0">
                          <a:latin typeface="Times New Roman" panose="02020603050405020304" pitchFamily="18" charset="0"/>
                          <a:cs typeface="Times New Roman" panose="02020603050405020304" pitchFamily="18" charset="0"/>
                        </a:rPr>
                        <a:t>Debt/Equity – Under 1</a:t>
                      </a:r>
                    </a:p>
                  </a:txBody>
                  <a:tcPr/>
                </a:tc>
                <a:tc>
                  <a:txBody>
                    <a:bodyPr/>
                    <a:lstStyle/>
                    <a:p>
                      <a:r>
                        <a:rPr lang="en-US" dirty="0">
                          <a:latin typeface="Times New Roman" panose="02020603050405020304" pitchFamily="18" charset="0"/>
                          <a:cs typeface="Times New Roman" panose="02020603050405020304" pitchFamily="18" charset="0"/>
                        </a:rPr>
                        <a:t>0.44</a:t>
                      </a:r>
                    </a:p>
                  </a:txBody>
                  <a:tcPr>
                    <a:solidFill>
                      <a:schemeClr val="accent6"/>
                    </a:solidFill>
                  </a:tcPr>
                </a:tc>
                <a:extLst>
                  <a:ext uri="{0D108BD9-81ED-4DB2-BD59-A6C34878D82A}">
                    <a16:rowId xmlns:a16="http://schemas.microsoft.com/office/drawing/2014/main" val="1316653365"/>
                  </a:ext>
                </a:extLst>
              </a:tr>
              <a:tr h="370840">
                <a:tc>
                  <a:txBody>
                    <a:bodyPr/>
                    <a:lstStyle/>
                    <a:p>
                      <a:r>
                        <a:rPr lang="en-US" dirty="0">
                          <a:latin typeface="Times New Roman" panose="02020603050405020304" pitchFamily="18" charset="0"/>
                          <a:cs typeface="Times New Roman" panose="02020603050405020304" pitchFamily="18" charset="0"/>
                        </a:rPr>
                        <a:t>Sales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-1.83%</a:t>
                      </a:r>
                    </a:p>
                  </a:txBody>
                  <a:tcPr>
                    <a:solidFill>
                      <a:srgbClr val="FF0000"/>
                    </a:solidFill>
                  </a:tcPr>
                </a:tc>
                <a:extLst>
                  <a:ext uri="{0D108BD9-81ED-4DB2-BD59-A6C34878D82A}">
                    <a16:rowId xmlns:a16="http://schemas.microsoft.com/office/drawing/2014/main" val="3291641899"/>
                  </a:ext>
                </a:extLst>
              </a:tr>
              <a:tr h="370840">
                <a:tc>
                  <a:txBody>
                    <a:bodyPr/>
                    <a:lstStyle/>
                    <a:p>
                      <a:r>
                        <a:rPr lang="en-US" dirty="0">
                          <a:latin typeface="Times New Roman" panose="02020603050405020304" pitchFamily="18" charset="0"/>
                          <a:cs typeface="Times New Roman" panose="02020603050405020304" pitchFamily="18" charset="0"/>
                        </a:rPr>
                        <a:t>Return On Investment – Over +15%</a:t>
                      </a:r>
                    </a:p>
                  </a:txBody>
                  <a:tcPr/>
                </a:tc>
                <a:tc>
                  <a:txBody>
                    <a:bodyPr/>
                    <a:lstStyle/>
                    <a:p>
                      <a:r>
                        <a:rPr lang="en-US" dirty="0">
                          <a:latin typeface="Times New Roman" panose="02020603050405020304" pitchFamily="18" charset="0"/>
                          <a:cs typeface="Times New Roman" panose="02020603050405020304" pitchFamily="18" charset="0"/>
                        </a:rPr>
                        <a:t>1.73%</a:t>
                      </a:r>
                    </a:p>
                  </a:txBody>
                  <a:tcPr>
                    <a:solidFill>
                      <a:srgbClr val="FF0000"/>
                    </a:solidFill>
                  </a:tcPr>
                </a:tc>
                <a:extLst>
                  <a:ext uri="{0D108BD9-81ED-4DB2-BD59-A6C34878D82A}">
                    <a16:rowId xmlns:a16="http://schemas.microsoft.com/office/drawing/2014/main" val="1614374234"/>
                  </a:ext>
                </a:extLst>
              </a:tr>
              <a:tr h="370840">
                <a:tc>
                  <a:txBody>
                    <a:bodyPr/>
                    <a:lstStyle/>
                    <a:p>
                      <a:r>
                        <a:rPr lang="en-US" dirty="0">
                          <a:latin typeface="Times New Roman" panose="02020603050405020304" pitchFamily="18" charset="0"/>
                          <a:cs typeface="Times New Roman" panose="02020603050405020304" pitchFamily="18" charset="0"/>
                        </a:rPr>
                        <a:t>Current Ratio – Over 1</a:t>
                      </a:r>
                    </a:p>
                  </a:txBody>
                  <a:tcPr/>
                </a:tc>
                <a:tc>
                  <a:txBody>
                    <a:bodyPr/>
                    <a:lstStyle/>
                    <a:p>
                      <a:r>
                        <a:rPr lang="en-US" dirty="0">
                          <a:latin typeface="Times New Roman" panose="02020603050405020304" pitchFamily="18" charset="0"/>
                          <a:cs typeface="Times New Roman" panose="02020603050405020304" pitchFamily="18" charset="0"/>
                        </a:rPr>
                        <a:t>-</a:t>
                      </a:r>
                    </a:p>
                  </a:txBody>
                  <a:tcPr>
                    <a:solidFill>
                      <a:srgbClr val="FF0000"/>
                    </a:solidFill>
                  </a:tcPr>
                </a:tc>
                <a:extLst>
                  <a:ext uri="{0D108BD9-81ED-4DB2-BD59-A6C34878D82A}">
                    <a16:rowId xmlns:a16="http://schemas.microsoft.com/office/drawing/2014/main" val="4145553608"/>
                  </a:ext>
                </a:extLst>
              </a:tr>
              <a:tr h="370840">
                <a:tc>
                  <a:txBody>
                    <a:bodyPr/>
                    <a:lstStyle/>
                    <a:p>
                      <a:r>
                        <a:rPr lang="en-US" dirty="0">
                          <a:latin typeface="Times New Roman" panose="02020603050405020304" pitchFamily="18" charset="0"/>
                          <a:cs typeface="Times New Roman" panose="02020603050405020304" pitchFamily="18" charset="0"/>
                        </a:rPr>
                        <a:t>EPS Growth Past 5 Years – Over 10%</a:t>
                      </a:r>
                    </a:p>
                  </a:txBody>
                  <a:tcPr/>
                </a:tc>
                <a:tc>
                  <a:txBody>
                    <a:bodyPr/>
                    <a:lstStyle/>
                    <a:p>
                      <a:r>
                        <a:rPr lang="en-US" dirty="0">
                          <a:latin typeface="Times New Roman" panose="02020603050405020304" pitchFamily="18" charset="0"/>
                          <a:cs typeface="Times New Roman" panose="02020603050405020304" pitchFamily="18" charset="0"/>
                        </a:rPr>
                        <a:t>56.56%</a:t>
                      </a:r>
                    </a:p>
                  </a:txBody>
                  <a:tcPr>
                    <a:solidFill>
                      <a:schemeClr val="accent6"/>
                    </a:solidFill>
                  </a:tcPr>
                </a:tc>
                <a:extLst>
                  <a:ext uri="{0D108BD9-81ED-4DB2-BD59-A6C34878D82A}">
                    <a16:rowId xmlns:a16="http://schemas.microsoft.com/office/drawing/2014/main" val="430916214"/>
                  </a:ext>
                </a:extLst>
              </a:tr>
            </a:tbl>
          </a:graphicData>
        </a:graphic>
      </p:graphicFrame>
      <p:sp>
        <p:nvSpPr>
          <p:cNvPr id="12" name="Rectangle 11">
            <a:extLst>
              <a:ext uri="{FF2B5EF4-FFF2-40B4-BE49-F238E27FC236}">
                <a16:creationId xmlns:a16="http://schemas.microsoft.com/office/drawing/2014/main" id="{C9C132B3-BE20-5963-5CB4-5E3ADF350E5F}"/>
              </a:ext>
            </a:extLst>
          </p:cNvPr>
          <p:cNvSpPr/>
          <p:nvPr/>
        </p:nvSpPr>
        <p:spPr>
          <a:xfrm>
            <a:off x="6838336" y="2667000"/>
            <a:ext cx="4611329" cy="152400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Price target = 41.6</a:t>
            </a:r>
          </a:p>
        </p:txBody>
      </p:sp>
      <p:pic>
        <p:nvPicPr>
          <p:cNvPr id="13" name="Picture 12">
            <a:extLst>
              <a:ext uri="{FF2B5EF4-FFF2-40B4-BE49-F238E27FC236}">
                <a16:creationId xmlns:a16="http://schemas.microsoft.com/office/drawing/2014/main" id="{64D42D97-3FD3-4175-A4ED-50C77DF721EA}"/>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421776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EDC7B-C659-2E46-DB56-28753873CF18}"/>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DB8434B5-DAD0-5482-7D78-244D531E2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A1DBBE2-88F2-7937-BDE1-88180B7B7416}"/>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A244E41-0FAD-5E06-40C7-58979F2E6A58}"/>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61C57D-225A-B596-FAFE-BF559295737A}"/>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12" name="Picture 11">
            <a:extLst>
              <a:ext uri="{FF2B5EF4-FFF2-40B4-BE49-F238E27FC236}">
                <a16:creationId xmlns:a16="http://schemas.microsoft.com/office/drawing/2014/main" id="{A12B84A2-EBA1-12A8-219B-12B89230EBF8}"/>
              </a:ext>
            </a:extLst>
          </p:cNvPr>
          <p:cNvPicPr>
            <a:picLocks noChangeAspect="1"/>
          </p:cNvPicPr>
          <p:nvPr/>
        </p:nvPicPr>
        <p:blipFill>
          <a:blip r:embed="rId3"/>
          <a:stretch>
            <a:fillRect/>
          </a:stretch>
        </p:blipFill>
        <p:spPr>
          <a:xfrm>
            <a:off x="1780433" y="1018936"/>
            <a:ext cx="8631133" cy="5555007"/>
          </a:xfrm>
          <a:prstGeom prst="rect">
            <a:avLst/>
          </a:prstGeom>
        </p:spPr>
      </p:pic>
      <p:pic>
        <p:nvPicPr>
          <p:cNvPr id="8" name="Picture 7">
            <a:extLst>
              <a:ext uri="{FF2B5EF4-FFF2-40B4-BE49-F238E27FC236}">
                <a16:creationId xmlns:a16="http://schemas.microsoft.com/office/drawing/2014/main" id="{5AE06DBA-A146-4B48-B328-9DE5A61F9C15}"/>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137480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97C58-059E-2FAC-8308-65DA6439A5E5}"/>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D3048984-9B1C-01A9-7101-D1EF41B4E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63F52AB-3086-618A-B9D4-EFCC282D7CE7}"/>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875D5463-3EBF-8926-3E97-1F9F647FE675}"/>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277093-182F-8950-CD9D-F02B6C6F9C39}"/>
              </a:ext>
            </a:extLst>
          </p:cNvPr>
          <p:cNvSpPr txBox="1"/>
          <p:nvPr/>
        </p:nvSpPr>
        <p:spPr>
          <a:xfrm>
            <a:off x="-264622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12" name="Picture 11">
            <a:extLst>
              <a:ext uri="{FF2B5EF4-FFF2-40B4-BE49-F238E27FC236}">
                <a16:creationId xmlns:a16="http://schemas.microsoft.com/office/drawing/2014/main" id="{743BE9A0-457D-4948-CEA2-E5A5BFC72A05}"/>
              </a:ext>
            </a:extLst>
          </p:cNvPr>
          <p:cNvPicPr>
            <a:picLocks noChangeAspect="1"/>
          </p:cNvPicPr>
          <p:nvPr/>
        </p:nvPicPr>
        <p:blipFill>
          <a:blip r:embed="rId3"/>
          <a:stretch>
            <a:fillRect/>
          </a:stretch>
        </p:blipFill>
        <p:spPr>
          <a:xfrm>
            <a:off x="1615207" y="986479"/>
            <a:ext cx="8961586" cy="5747320"/>
          </a:xfrm>
          <a:prstGeom prst="rect">
            <a:avLst/>
          </a:prstGeom>
        </p:spPr>
      </p:pic>
      <p:pic>
        <p:nvPicPr>
          <p:cNvPr id="8" name="Picture 7">
            <a:extLst>
              <a:ext uri="{FF2B5EF4-FFF2-40B4-BE49-F238E27FC236}">
                <a16:creationId xmlns:a16="http://schemas.microsoft.com/office/drawing/2014/main" id="{994E03B0-2CE0-49C9-8765-6ADBDF32495D}"/>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784556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53CE8-5AD8-7115-33EF-417236A6220B}"/>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F0AB0AF1-AC99-C562-F89B-7FA3BDC28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379055B-5691-E066-25DA-9452E6A2B12F}"/>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8DE6DF5-844F-4CFE-5467-892C44A02D22}"/>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3AFB264-2106-28CD-C0A8-1CEF7AB0740A}"/>
              </a:ext>
            </a:extLst>
          </p:cNvPr>
          <p:cNvSpPr txBox="1"/>
          <p:nvPr/>
        </p:nvSpPr>
        <p:spPr>
          <a:xfrm>
            <a:off x="-3046270" y="140886"/>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10" name="Picture 9">
            <a:extLst>
              <a:ext uri="{FF2B5EF4-FFF2-40B4-BE49-F238E27FC236}">
                <a16:creationId xmlns:a16="http://schemas.microsoft.com/office/drawing/2014/main" id="{9FEDFECD-AF87-6847-7FBC-188BCE84DA46}"/>
              </a:ext>
            </a:extLst>
          </p:cNvPr>
          <p:cNvPicPr>
            <a:picLocks noChangeAspect="1"/>
          </p:cNvPicPr>
          <p:nvPr/>
        </p:nvPicPr>
        <p:blipFill>
          <a:blip r:embed="rId3"/>
          <a:stretch>
            <a:fillRect/>
          </a:stretch>
        </p:blipFill>
        <p:spPr>
          <a:xfrm>
            <a:off x="4231532" y="1288553"/>
            <a:ext cx="7653523" cy="4912468"/>
          </a:xfrm>
          <a:prstGeom prst="rect">
            <a:avLst/>
          </a:prstGeom>
        </p:spPr>
      </p:pic>
      <p:sp>
        <p:nvSpPr>
          <p:cNvPr id="11" name="TextBox 10">
            <a:extLst>
              <a:ext uri="{FF2B5EF4-FFF2-40B4-BE49-F238E27FC236}">
                <a16:creationId xmlns:a16="http://schemas.microsoft.com/office/drawing/2014/main" id="{EBB55877-1525-D642-9649-0FBAA2104A0B}"/>
              </a:ext>
            </a:extLst>
          </p:cNvPr>
          <p:cNvSpPr txBox="1"/>
          <p:nvPr/>
        </p:nvSpPr>
        <p:spPr>
          <a:xfrm>
            <a:off x="252919" y="1035621"/>
            <a:ext cx="3725694" cy="5509200"/>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The stock is clearly following an uptrend in the long term, with higher highs and lower lows</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Testing the 25$ monthly resistance level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Found support at the upward trend line</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Moving averages indicate in the weekly chart indicate more of a sideway movement, uptrend for the stock takes time to develop (slow growth)</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Sort of trading within a channel, marked by the blue rectangles in the weekly chart</a:t>
            </a: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15832230-BB77-4FAF-A46C-2838019BB3A4}"/>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0030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63813-EEA9-6850-1DD1-FCBC7DB330B9}"/>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62FBBF7-E833-E0BF-8804-7A7312657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64E414EF-0812-64F0-DB5B-68503927E2C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0944D89-B805-4166-C02C-DF8BC1AD04F1}"/>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5AFBC5-2771-D11A-EC59-F28235E0F390}"/>
              </a:ext>
            </a:extLst>
          </p:cNvPr>
          <p:cNvSpPr txBox="1"/>
          <p:nvPr/>
        </p:nvSpPr>
        <p:spPr>
          <a:xfrm>
            <a:off x="-2775429" y="91252"/>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Monthly chart</a:t>
            </a:r>
          </a:p>
        </p:txBody>
      </p:sp>
      <p:pic>
        <p:nvPicPr>
          <p:cNvPr id="9" name="Picture 8">
            <a:extLst>
              <a:ext uri="{FF2B5EF4-FFF2-40B4-BE49-F238E27FC236}">
                <a16:creationId xmlns:a16="http://schemas.microsoft.com/office/drawing/2014/main" id="{6F3357C6-2191-8856-D70E-02FF9488D0BB}"/>
              </a:ext>
            </a:extLst>
          </p:cNvPr>
          <p:cNvPicPr>
            <a:picLocks noChangeAspect="1"/>
          </p:cNvPicPr>
          <p:nvPr/>
        </p:nvPicPr>
        <p:blipFill>
          <a:blip r:embed="rId3"/>
          <a:stretch>
            <a:fillRect/>
          </a:stretch>
        </p:blipFill>
        <p:spPr>
          <a:xfrm>
            <a:off x="1990670" y="1207956"/>
            <a:ext cx="8476129" cy="5336822"/>
          </a:xfrm>
          <a:prstGeom prst="rect">
            <a:avLst/>
          </a:prstGeom>
        </p:spPr>
      </p:pic>
      <p:pic>
        <p:nvPicPr>
          <p:cNvPr id="10" name="Picture 9">
            <a:extLst>
              <a:ext uri="{FF2B5EF4-FFF2-40B4-BE49-F238E27FC236}">
                <a16:creationId xmlns:a16="http://schemas.microsoft.com/office/drawing/2014/main" id="{F5E489F5-4336-4589-89BF-496099AD02BF}"/>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644677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AEDD2-8E01-EC3A-AA09-3F7B8C19CA07}"/>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8F147742-8B69-1A7E-DE54-AFD892B78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DE30638-30A8-B1DC-BC29-B050FF421668}"/>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84B7F23-0AC3-8EF3-67B7-8B6F142ED24F}"/>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077690-F177-791A-C233-330F39419C43}"/>
              </a:ext>
            </a:extLst>
          </p:cNvPr>
          <p:cNvSpPr txBox="1"/>
          <p:nvPr/>
        </p:nvSpPr>
        <p:spPr>
          <a:xfrm>
            <a:off x="-2272059"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8" name="TextBox 7">
            <a:extLst>
              <a:ext uri="{FF2B5EF4-FFF2-40B4-BE49-F238E27FC236}">
                <a16:creationId xmlns:a16="http://schemas.microsoft.com/office/drawing/2014/main" id="{DDDA5C24-ACBF-E0BF-F75E-D22CC0928BD4}"/>
              </a:ext>
            </a:extLst>
          </p:cNvPr>
          <p:cNvSpPr txBox="1"/>
          <p:nvPr/>
        </p:nvSpPr>
        <p:spPr>
          <a:xfrm>
            <a:off x="983316" y="2006162"/>
            <a:ext cx="4544732" cy="584775"/>
          </a:xfrm>
          <a:prstGeom prst="rect">
            <a:avLst/>
          </a:prstGeom>
          <a:noFill/>
        </p:spPr>
        <p:txBody>
          <a:bodyPr wrap="square">
            <a:spAutoFit/>
          </a:bodyPr>
          <a:lstStyle/>
          <a:p>
            <a:pPr marL="285750" indent="-285750" algn="l">
              <a:spcAft>
                <a:spcPts val="1800"/>
              </a:spcAft>
              <a:buFont typeface="Arial" panose="020B0604020202020204" pitchFamily="34" charset="0"/>
              <a:buChar char="•"/>
            </a:pPr>
            <a:r>
              <a:rPr lang="en-US" sz="1600" i="0" dirty="0">
                <a:solidFill>
                  <a:schemeClr val="bg1"/>
                </a:solidFill>
                <a:effectLst/>
                <a:latin typeface="Times New Roman" panose="02020603050405020304" pitchFamily="18" charset="0"/>
                <a:cs typeface="Times New Roman" panose="02020603050405020304" pitchFamily="18" charset="0"/>
              </a:rPr>
              <a:t>Sila Realty Trust Closes $23.5 Million Acquisition of Dover Healthcare Facility</a:t>
            </a:r>
          </a:p>
        </p:txBody>
      </p:sp>
      <p:sp>
        <p:nvSpPr>
          <p:cNvPr id="10" name="TextBox 9">
            <a:extLst>
              <a:ext uri="{FF2B5EF4-FFF2-40B4-BE49-F238E27FC236}">
                <a16:creationId xmlns:a16="http://schemas.microsoft.com/office/drawing/2014/main" id="{2ED29203-A29B-18A8-4BF2-752215C5C30F}"/>
              </a:ext>
            </a:extLst>
          </p:cNvPr>
          <p:cNvSpPr txBox="1"/>
          <p:nvPr/>
        </p:nvSpPr>
        <p:spPr>
          <a:xfrm>
            <a:off x="983316" y="3189722"/>
            <a:ext cx="4179980" cy="1815882"/>
          </a:xfrm>
          <a:prstGeom prst="rect">
            <a:avLst/>
          </a:prstGeom>
          <a:noFill/>
        </p:spPr>
        <p:txBody>
          <a:bodyPr wrap="square">
            <a:spAutoFit/>
          </a:bodyPr>
          <a:lstStyle/>
          <a:p>
            <a:pPr marL="285750" indent="-285750" algn="l">
              <a:spcAft>
                <a:spcPts val="900"/>
              </a:spcAft>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On May 6, 2025, the Company's board of directors, or the Board, approved and authorized a quarterly cash dividend of $0.40 per share of common stock payable on June 4, 2025, to the Company's stockholders of record as of the close of business on May 21, 2025</a:t>
            </a:r>
          </a:p>
        </p:txBody>
      </p:sp>
      <p:sp>
        <p:nvSpPr>
          <p:cNvPr id="11" name="TextBox 10">
            <a:extLst>
              <a:ext uri="{FF2B5EF4-FFF2-40B4-BE49-F238E27FC236}">
                <a16:creationId xmlns:a16="http://schemas.microsoft.com/office/drawing/2014/main" id="{3377EA96-46A7-2522-F3B4-139E60D46901}"/>
              </a:ext>
            </a:extLst>
          </p:cNvPr>
          <p:cNvSpPr txBox="1"/>
          <p:nvPr/>
        </p:nvSpPr>
        <p:spPr>
          <a:xfrm>
            <a:off x="6891244" y="1682996"/>
            <a:ext cx="4538756" cy="1815882"/>
          </a:xfrm>
          <a:prstGeom prst="rect">
            <a:avLst/>
          </a:prstGeom>
          <a:noFill/>
        </p:spPr>
        <p:txBody>
          <a:bodyPr wrap="square">
            <a:spAutoFit/>
          </a:bodyPr>
          <a:lstStyle/>
          <a:p>
            <a:r>
              <a:rPr lang="en-US" sz="1600" b="0" i="0" dirty="0">
                <a:solidFill>
                  <a:schemeClr val="bg1"/>
                </a:solidFill>
                <a:effectLst/>
                <a:latin typeface="Times New Roman" panose="02020603050405020304" pitchFamily="18" charset="0"/>
                <a:cs typeface="Times New Roman" panose="02020603050405020304" pitchFamily="18" charset="0"/>
              </a:rPr>
              <a:t>By 2030, the entire baby boomer generation will have reached retirement age, increasing the U.S. population’s share of senior citizens (age 65+) to 20% (70 million) from 17% (61 million) in 2024. Seniors are expected to increase total outpatient healthcare spending by 31% over that time to nearly $2 trillion.</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767F332-2965-7BCF-5B09-248EB5D519CD}"/>
              </a:ext>
            </a:extLst>
          </p:cNvPr>
          <p:cNvSpPr/>
          <p:nvPr/>
        </p:nvSpPr>
        <p:spPr>
          <a:xfrm>
            <a:off x="762000" y="1493520"/>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8A930342-12E3-C10C-340C-E47B280A4CEC}"/>
              </a:ext>
            </a:extLst>
          </p:cNvPr>
          <p:cNvSpPr/>
          <p:nvPr/>
        </p:nvSpPr>
        <p:spPr>
          <a:xfrm>
            <a:off x="6511364" y="1520389"/>
            <a:ext cx="5130800" cy="4836160"/>
          </a:xfrm>
          <a:prstGeom prst="rect">
            <a:avLst/>
          </a:prstGeom>
          <a:noFill/>
          <a:ln w="9525" cap="flat" cmpd="sng" algn="ctr">
            <a:solidFill>
              <a:schemeClr val="bg1"/>
            </a:solidFill>
            <a:prstDash val="lgDash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A679AFD5-3738-80E6-736D-5463517D8CE0}"/>
              </a:ext>
            </a:extLst>
          </p:cNvPr>
          <p:cNvSpPr txBox="1"/>
          <p:nvPr/>
        </p:nvSpPr>
        <p:spPr>
          <a:xfrm>
            <a:off x="6558280" y="997200"/>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&amp; industry</a:t>
            </a:r>
          </a:p>
        </p:txBody>
      </p:sp>
      <p:sp>
        <p:nvSpPr>
          <p:cNvPr id="15" name="TextBox 14">
            <a:extLst>
              <a:ext uri="{FF2B5EF4-FFF2-40B4-BE49-F238E27FC236}">
                <a16:creationId xmlns:a16="http://schemas.microsoft.com/office/drawing/2014/main" id="{2322EC05-620B-DCF4-FF73-5F649EBEA860}"/>
              </a:ext>
            </a:extLst>
          </p:cNvPr>
          <p:cNvSpPr txBox="1"/>
          <p:nvPr/>
        </p:nvSpPr>
        <p:spPr>
          <a:xfrm>
            <a:off x="762000" y="997442"/>
            <a:ext cx="463296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6" name="TextBox 15">
            <a:extLst>
              <a:ext uri="{FF2B5EF4-FFF2-40B4-BE49-F238E27FC236}">
                <a16:creationId xmlns:a16="http://schemas.microsoft.com/office/drawing/2014/main" id="{355A41C9-A34E-0570-C36A-CAA6835B89E5}"/>
              </a:ext>
            </a:extLst>
          </p:cNvPr>
          <p:cNvSpPr txBox="1"/>
          <p:nvPr/>
        </p:nvSpPr>
        <p:spPr>
          <a:xfrm>
            <a:off x="6654800" y="3767951"/>
            <a:ext cx="4549850" cy="1569660"/>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“the healthcare sector is relatively immune to the macroeconomic problems faced by office … This is because even amid tough economic conditions, consumers need to spend on healthcare services while curtailing discretionary purchases.”</a:t>
            </a:r>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99F7E1D3-0C49-4C0E-ABE6-4DC2F42A6195}"/>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579700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F55A2-70E0-6FFB-2075-525E1A4DA1F1}"/>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D6DBAAB5-EE5E-E6C3-AD74-255FAC1D8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11452B02-0053-EB6B-E52A-AE7B272F02F4}"/>
              </a:ext>
            </a:extLst>
          </p:cNvPr>
          <p:cNvSpPr/>
          <p:nvPr/>
        </p:nvSpPr>
        <p:spPr>
          <a:xfrm>
            <a:off x="0" y="-29712"/>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415BFECF-45CE-B8F7-D143-5314EF24890E}"/>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5A6D1D-B7EA-2058-B0BE-5743E1D77374}"/>
              </a:ext>
            </a:extLst>
          </p:cNvPr>
          <p:cNvSpPr txBox="1"/>
          <p:nvPr/>
        </p:nvSpPr>
        <p:spPr>
          <a:xfrm>
            <a:off x="-1248330"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5" name="Rectangle 4">
            <a:extLst>
              <a:ext uri="{FF2B5EF4-FFF2-40B4-BE49-F238E27FC236}">
                <a16:creationId xmlns:a16="http://schemas.microsoft.com/office/drawing/2014/main" id="{E3D29EA5-F035-36AF-6D51-88AA2419187A}"/>
              </a:ext>
            </a:extLst>
          </p:cNvPr>
          <p:cNvSpPr/>
          <p:nvPr/>
        </p:nvSpPr>
        <p:spPr>
          <a:xfrm>
            <a:off x="599440" y="1518920"/>
            <a:ext cx="4500880" cy="382016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HOLD</a:t>
            </a:r>
          </a:p>
        </p:txBody>
      </p:sp>
      <p:sp>
        <p:nvSpPr>
          <p:cNvPr id="9" name="TextBox 8">
            <a:extLst>
              <a:ext uri="{FF2B5EF4-FFF2-40B4-BE49-F238E27FC236}">
                <a16:creationId xmlns:a16="http://schemas.microsoft.com/office/drawing/2014/main" id="{1B3C1790-5B78-BB26-1C79-B13502E9E58A}"/>
              </a:ext>
            </a:extLst>
          </p:cNvPr>
          <p:cNvSpPr txBox="1"/>
          <p:nvPr/>
        </p:nvSpPr>
        <p:spPr>
          <a:xfrm>
            <a:off x="5384800" y="1199279"/>
            <a:ext cx="6522720" cy="5016758"/>
          </a:xfrm>
          <a:prstGeom prst="rect">
            <a:avLst/>
          </a:prstGeom>
          <a:noFill/>
        </p:spPr>
        <p:txBody>
          <a:bodyPr wrap="square">
            <a:spAutoFit/>
          </a:bodyPr>
          <a:lstStyle/>
          <a:p>
            <a:pPr>
              <a:buNone/>
            </a:pPr>
            <a:r>
              <a:rPr lang="en-US" sz="1600" b="1" u="sng" dirty="0">
                <a:solidFill>
                  <a:schemeClr val="bg1"/>
                </a:solidFill>
                <a:latin typeface="Times New Roman" panose="02020603050405020304" pitchFamily="18" charset="0"/>
                <a:cs typeface="Times New Roman" panose="02020603050405020304" pitchFamily="18" charset="0"/>
              </a:rPr>
              <a:t>Fundamentals: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EPS Growth (5Y): +56.56% (very strong historical growth)</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ROE: 2.39% and ROI: 1.73% → low profitability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Dividend Yield: 6.45% → attractive for income investors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P/FFO: 11.84 → reasonable valuation</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AFFO Payout: 75.5% → sustainable dividend policy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Revenue Growth: -1.16% (slight recent decline)</a:t>
            </a:r>
          </a:p>
          <a:p>
            <a:pPr>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a:buNone/>
            </a:pPr>
            <a:r>
              <a:rPr lang="en-US" sz="1600" b="1" u="sng" dirty="0" err="1">
                <a:solidFill>
                  <a:schemeClr val="bg1"/>
                </a:solidFill>
                <a:latin typeface="Times New Roman" panose="02020603050405020304" pitchFamily="18" charset="0"/>
                <a:cs typeface="Times New Roman" panose="02020603050405020304" pitchFamily="18" charset="0"/>
              </a:rPr>
              <a:t>Technicals</a:t>
            </a:r>
            <a:r>
              <a:rPr lang="en-US" sz="1600" b="1" u="sng" dirty="0">
                <a:solidFill>
                  <a:schemeClr val="bg1"/>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Following an uptrend in the three charts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Will need to break monthly resistance at 25</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stable, no sign of extreme overbought/oversold, much space for it to move towards the upside</a:t>
            </a:r>
          </a:p>
          <a:p>
            <a:pPr>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a:buNone/>
            </a:pPr>
            <a:r>
              <a:rPr lang="en-US" sz="1600" b="1" u="sng" dirty="0">
                <a:solidFill>
                  <a:schemeClr val="bg1"/>
                </a:solidFill>
                <a:latin typeface="Times New Roman" panose="02020603050405020304" pitchFamily="18" charset="0"/>
                <a:cs typeface="Times New Roman" panose="02020603050405020304" pitchFamily="18" charset="0"/>
              </a:rPr>
              <a:t>Macro &amp; Industry: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Healthcare REITs are defensive and resilient in high-rate or recessionary environments</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Demographics (aging population) drive long-term demand</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Recent acquisition shows growth activity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Dividend increase supports shareholder value</a:t>
            </a:r>
          </a:p>
        </p:txBody>
      </p:sp>
      <p:pic>
        <p:nvPicPr>
          <p:cNvPr id="10" name="Picture 9">
            <a:extLst>
              <a:ext uri="{FF2B5EF4-FFF2-40B4-BE49-F238E27FC236}">
                <a16:creationId xmlns:a16="http://schemas.microsoft.com/office/drawing/2014/main" id="{550843A0-88F2-4F6C-8816-8B85445FF4D0}"/>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1101957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0D44C-DEC6-29FC-B267-8FE6C6B383DF}"/>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6DCAA9DD-5160-99F6-A630-CCBB1DADD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4CC872F-1928-3558-B408-83F079CB155D}"/>
              </a:ext>
            </a:extLst>
          </p:cNvPr>
          <p:cNvSpPr/>
          <p:nvPr/>
        </p:nvSpPr>
        <p:spPr>
          <a:xfrm>
            <a:off x="0" y="0"/>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2C5A2BF-268D-1019-94D2-32386D5E53B9}"/>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558DAC-0E8C-6D0D-7A0B-695DFAFAE04A}"/>
              </a:ext>
            </a:extLst>
          </p:cNvPr>
          <p:cNvSpPr txBox="1"/>
          <p:nvPr/>
        </p:nvSpPr>
        <p:spPr>
          <a:xfrm>
            <a:off x="-2775429" y="91252"/>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Weekly chart</a:t>
            </a:r>
          </a:p>
        </p:txBody>
      </p:sp>
      <p:pic>
        <p:nvPicPr>
          <p:cNvPr id="9" name="Picture 8">
            <a:extLst>
              <a:ext uri="{FF2B5EF4-FFF2-40B4-BE49-F238E27FC236}">
                <a16:creationId xmlns:a16="http://schemas.microsoft.com/office/drawing/2014/main" id="{8460F4EA-5A7D-7170-ECDD-FF6CBD43EF2E}"/>
              </a:ext>
            </a:extLst>
          </p:cNvPr>
          <p:cNvPicPr>
            <a:picLocks noChangeAspect="1"/>
          </p:cNvPicPr>
          <p:nvPr/>
        </p:nvPicPr>
        <p:blipFill>
          <a:blip r:embed="rId3"/>
          <a:stretch>
            <a:fillRect/>
          </a:stretch>
        </p:blipFill>
        <p:spPr>
          <a:xfrm>
            <a:off x="1949147" y="1118361"/>
            <a:ext cx="8293705" cy="5520895"/>
          </a:xfrm>
          <a:prstGeom prst="rect">
            <a:avLst/>
          </a:prstGeom>
        </p:spPr>
      </p:pic>
      <p:pic>
        <p:nvPicPr>
          <p:cNvPr id="10" name="Picture 9">
            <a:extLst>
              <a:ext uri="{FF2B5EF4-FFF2-40B4-BE49-F238E27FC236}">
                <a16:creationId xmlns:a16="http://schemas.microsoft.com/office/drawing/2014/main" id="{D4AB6C4B-8D0F-4580-BE9D-3199D15D0EA7}"/>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01287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88B5F-5B31-FD7B-4E5B-278E188175CD}"/>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55DE2848-3D5B-712A-DB80-BC9E4D7A7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FD20D719-FF91-3A1F-A978-F39C8A1B4BBE}"/>
              </a:ext>
            </a:extLst>
          </p:cNvPr>
          <p:cNvSpPr/>
          <p:nvPr/>
        </p:nvSpPr>
        <p:spPr>
          <a:xfrm>
            <a:off x="0" y="0"/>
            <a:ext cx="12236243"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4EF70D9-44AE-0108-34B1-9E83654DF80F}"/>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ED5A8B-AB83-31E3-49B3-E7203D1189A7}"/>
              </a:ext>
            </a:extLst>
          </p:cNvPr>
          <p:cNvSpPr txBox="1"/>
          <p:nvPr/>
        </p:nvSpPr>
        <p:spPr>
          <a:xfrm>
            <a:off x="-2775429" y="91252"/>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Daily chart</a:t>
            </a:r>
          </a:p>
        </p:txBody>
      </p:sp>
      <p:pic>
        <p:nvPicPr>
          <p:cNvPr id="3" name="Picture 2">
            <a:extLst>
              <a:ext uri="{FF2B5EF4-FFF2-40B4-BE49-F238E27FC236}">
                <a16:creationId xmlns:a16="http://schemas.microsoft.com/office/drawing/2014/main" id="{2519FE40-B8CA-BAA2-B6BF-04776E88D964}"/>
              </a:ext>
            </a:extLst>
          </p:cNvPr>
          <p:cNvPicPr>
            <a:picLocks noChangeAspect="1"/>
          </p:cNvPicPr>
          <p:nvPr/>
        </p:nvPicPr>
        <p:blipFill>
          <a:blip r:embed="rId3"/>
          <a:stretch>
            <a:fillRect/>
          </a:stretch>
        </p:blipFill>
        <p:spPr>
          <a:xfrm>
            <a:off x="4029307" y="999435"/>
            <a:ext cx="8034217" cy="5475870"/>
          </a:xfrm>
          <a:prstGeom prst="rect">
            <a:avLst/>
          </a:prstGeom>
        </p:spPr>
      </p:pic>
      <p:sp>
        <p:nvSpPr>
          <p:cNvPr id="10" name="TextBox 9">
            <a:extLst>
              <a:ext uri="{FF2B5EF4-FFF2-40B4-BE49-F238E27FC236}">
                <a16:creationId xmlns:a16="http://schemas.microsoft.com/office/drawing/2014/main" id="{9BA7DCC1-F7F2-B9E2-DF9C-476C59E6EC51}"/>
              </a:ext>
            </a:extLst>
          </p:cNvPr>
          <p:cNvSpPr txBox="1"/>
          <p:nvPr/>
        </p:nvSpPr>
        <p:spPr>
          <a:xfrm>
            <a:off x="254000" y="1188720"/>
            <a:ext cx="3495040" cy="5262979"/>
          </a:xfrm>
          <a:prstGeom prst="rect">
            <a:avLst/>
          </a:prstGeom>
          <a:noFill/>
        </p:spPr>
        <p:txBody>
          <a:bodyPr wrap="square" rtlCol="0">
            <a:spAutoFit/>
          </a:bodyPr>
          <a:lstStyle/>
          <a:p>
            <a:r>
              <a:rPr lang="en-US" sz="1600" dirty="0">
                <a:solidFill>
                  <a:schemeClr val="bg1"/>
                </a:solidFill>
                <a:latin typeface="Times New Roman" panose="02020603050405020304" pitchFamily="18" charset="0"/>
                <a:cs typeface="Times New Roman" panose="02020603050405020304" pitchFamily="18" charset="0"/>
              </a:rPr>
              <a:t>Higher highs and higher lows, following an upward trend for the long run</a:t>
            </a:r>
          </a:p>
          <a:p>
            <a:endParaRPr lang="en-US" sz="1600" dirty="0">
              <a:solidFill>
                <a:schemeClr val="bg1"/>
              </a:solidFill>
              <a:latin typeface="Times New Roman" panose="02020603050405020304" pitchFamily="18" charset="0"/>
              <a:cs typeface="Times New Roman" panose="02020603050405020304" pitchFamily="18" charset="0"/>
            </a:endParaRPr>
          </a:p>
          <a:p>
            <a:r>
              <a:rPr lang="en-US" sz="1600" u="sng" dirty="0">
                <a:solidFill>
                  <a:schemeClr val="bg1"/>
                </a:solidFill>
                <a:latin typeface="Times New Roman" panose="02020603050405020304" pitchFamily="18" charset="0"/>
                <a:cs typeface="Times New Roman" panose="02020603050405020304" pitchFamily="18" charset="0"/>
              </a:rPr>
              <a:t>Key observations:</a:t>
            </a:r>
          </a:p>
          <a:p>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Consolidation right below the 30$ monthly resistance level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Bounced from the point where the outer upward trend line and the 25$ weekly support level intersect, great buying opportunity</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8 SMA cross above 21 EMA, bullish signal</a:t>
            </a:r>
          </a:p>
          <a:p>
            <a:pPr marL="285750" indent="-285750">
              <a:buFont typeface="Arial" panose="020B0604020202020204" pitchFamily="34" charset="0"/>
              <a:buChar char="•"/>
            </a:pPr>
            <a:endParaRPr lang="en-US" sz="1600" dirty="0">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RSI in the high 50s area, not overbought yet, enough space for the upside</a:t>
            </a:r>
          </a:p>
          <a:p>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50EE98AF-7155-4DD0-AC16-9BED427CB931}"/>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52909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3FF2-70FB-E06D-1C20-C81D2A4AB35E}"/>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5A92E300-53E9-2D25-925D-C6ACACBD8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3F6068E-9099-7FBF-6A47-AC7EBF92D727}"/>
              </a:ext>
            </a:extLst>
          </p:cNvPr>
          <p:cNvSpPr/>
          <p:nvPr/>
        </p:nvSpPr>
        <p:spPr>
          <a:xfrm>
            <a:off x="0" y="29712"/>
            <a:ext cx="12192000" cy="68580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solidFill>
                <a:schemeClr val="bg1"/>
              </a:solidFill>
            </a:endParaRPr>
          </a:p>
        </p:txBody>
      </p:sp>
      <p:sp>
        <p:nvSpPr>
          <p:cNvPr id="2" name="Rectangle 1">
            <a:extLst>
              <a:ext uri="{FF2B5EF4-FFF2-40B4-BE49-F238E27FC236}">
                <a16:creationId xmlns:a16="http://schemas.microsoft.com/office/drawing/2014/main" id="{8DA919FF-AB1E-DA31-A40F-631FE325BB10}"/>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8F21EC-A9BC-FB11-8158-7938EA6BBEDF}"/>
              </a:ext>
            </a:extLst>
          </p:cNvPr>
          <p:cNvSpPr txBox="1"/>
          <p:nvPr/>
        </p:nvSpPr>
        <p:spPr>
          <a:xfrm>
            <a:off x="-1930603"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Qualitative analysis</a:t>
            </a:r>
          </a:p>
        </p:txBody>
      </p:sp>
      <p:sp>
        <p:nvSpPr>
          <p:cNvPr id="8" name="TextBox 7">
            <a:extLst>
              <a:ext uri="{FF2B5EF4-FFF2-40B4-BE49-F238E27FC236}">
                <a16:creationId xmlns:a16="http://schemas.microsoft.com/office/drawing/2014/main" id="{F85E6B98-AA63-97EB-EE43-655867E74CCC}"/>
              </a:ext>
            </a:extLst>
          </p:cNvPr>
          <p:cNvSpPr txBox="1"/>
          <p:nvPr/>
        </p:nvSpPr>
        <p:spPr>
          <a:xfrm>
            <a:off x="710869" y="1841041"/>
            <a:ext cx="4277691" cy="923330"/>
          </a:xfrm>
          <a:prstGeom prst="rect">
            <a:avLst/>
          </a:prstGeom>
          <a:noFill/>
        </p:spPr>
        <p:txBody>
          <a:bodyPr wrap="square">
            <a:spAutoFit/>
          </a:bodyPr>
          <a:lstStyle/>
          <a:p>
            <a:pPr marL="285750" indent="-285750">
              <a:buFont typeface="Arial" panose="020B0604020202020204" pitchFamily="34" charset="0"/>
              <a:buChar char="•"/>
            </a:pPr>
            <a:r>
              <a:rPr lang="en-US" i="0" dirty="0" err="1">
                <a:solidFill>
                  <a:schemeClr val="bg1"/>
                </a:solidFill>
                <a:effectLst/>
                <a:latin typeface="Times New Roman" panose="02020603050405020304" pitchFamily="18" charset="0"/>
                <a:cs typeface="Times New Roman" panose="02020603050405020304" pitchFamily="18" charset="0"/>
              </a:rPr>
              <a:t>CareTrust</a:t>
            </a:r>
            <a:r>
              <a:rPr lang="en-US" i="0" dirty="0">
                <a:solidFill>
                  <a:schemeClr val="bg1"/>
                </a:solidFill>
                <a:effectLst/>
                <a:latin typeface="Times New Roman" panose="02020603050405020304" pitchFamily="18" charset="0"/>
                <a:cs typeface="Times New Roman" panose="02020603050405020304" pitchFamily="18" charset="0"/>
              </a:rPr>
              <a:t> REIT Announces $55 Million Acquisition of Two California Facilities in Separate Transactions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2575E45-A511-FBB5-756E-FA6984443F87}"/>
              </a:ext>
            </a:extLst>
          </p:cNvPr>
          <p:cNvSpPr txBox="1"/>
          <p:nvPr/>
        </p:nvSpPr>
        <p:spPr>
          <a:xfrm>
            <a:off x="710869" y="2920114"/>
            <a:ext cx="3988241" cy="646331"/>
          </a:xfrm>
          <a:prstGeom prst="rect">
            <a:avLst/>
          </a:prstGeom>
          <a:noFill/>
        </p:spPr>
        <p:txBody>
          <a:bodyPr wrap="square">
            <a:spAutoFit/>
          </a:bodyPr>
          <a:lstStyle/>
          <a:p>
            <a:pPr marL="285750" indent="-285750">
              <a:buFont typeface="Arial" panose="020B0604020202020204" pitchFamily="34" charset="0"/>
              <a:buChar char="•"/>
            </a:pPr>
            <a:r>
              <a:rPr lang="en-US" i="0" dirty="0" err="1">
                <a:solidFill>
                  <a:schemeClr val="bg1"/>
                </a:solidFill>
                <a:effectLst/>
                <a:latin typeface="Times New Roman" panose="02020603050405020304" pitchFamily="18" charset="0"/>
                <a:cs typeface="Times New Roman" panose="02020603050405020304" pitchFamily="18" charset="0"/>
              </a:rPr>
              <a:t>CareTrust</a:t>
            </a:r>
            <a:r>
              <a:rPr lang="en-US" i="0" dirty="0">
                <a:solidFill>
                  <a:schemeClr val="bg1"/>
                </a:solidFill>
                <a:effectLst/>
                <a:latin typeface="Times New Roman" panose="02020603050405020304" pitchFamily="18" charset="0"/>
                <a:cs typeface="Times New Roman" panose="02020603050405020304" pitchFamily="18" charset="0"/>
              </a:rPr>
              <a:t> REIT boosts dividend to 33.5c per share from 29c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B7DF31-A19C-4BAF-BDA1-3BA97DB7C954}"/>
              </a:ext>
            </a:extLst>
          </p:cNvPr>
          <p:cNvSpPr txBox="1"/>
          <p:nvPr/>
        </p:nvSpPr>
        <p:spPr>
          <a:xfrm>
            <a:off x="6541915" y="3352474"/>
            <a:ext cx="4503128" cy="1815882"/>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By 2030, the entire baby boomer generation will have reached retirement age, increasing the U.S. population’s share of senior citizens (age 65+) to 20% (70 million) from 17% (61 million) in 2024. Seniors are expected to increase total outpatient healthcare spending by 31% over that time to nearly $2 trillion.</a:t>
            </a: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7AE68AD-8701-E7EA-9E18-EF5263E1DB9C}"/>
              </a:ext>
            </a:extLst>
          </p:cNvPr>
          <p:cNvSpPr/>
          <p:nvPr/>
        </p:nvSpPr>
        <p:spPr>
          <a:xfrm>
            <a:off x="505221" y="1443215"/>
            <a:ext cx="4889739" cy="4456967"/>
          </a:xfrm>
          <a:prstGeom prst="rect">
            <a:avLst/>
          </a:prstGeom>
          <a:noFill/>
          <a:ln w="9525" cap="flat" cmpd="sng" algn="ctr">
            <a:solidFill>
              <a:schemeClr val="bg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683B13FC-5D1B-A5BF-10C9-A6E1418A1B52}"/>
              </a:ext>
            </a:extLst>
          </p:cNvPr>
          <p:cNvSpPr txBox="1"/>
          <p:nvPr/>
        </p:nvSpPr>
        <p:spPr>
          <a:xfrm>
            <a:off x="505221" y="957817"/>
            <a:ext cx="4889739"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News Headlines</a:t>
            </a:r>
          </a:p>
        </p:txBody>
      </p:sp>
      <p:sp>
        <p:nvSpPr>
          <p:cNvPr id="13" name="TextBox 12">
            <a:extLst>
              <a:ext uri="{FF2B5EF4-FFF2-40B4-BE49-F238E27FC236}">
                <a16:creationId xmlns:a16="http://schemas.microsoft.com/office/drawing/2014/main" id="{53190DA4-FE47-60BA-058E-D357E07EB33B}"/>
              </a:ext>
            </a:extLst>
          </p:cNvPr>
          <p:cNvSpPr txBox="1"/>
          <p:nvPr/>
        </p:nvSpPr>
        <p:spPr>
          <a:xfrm>
            <a:off x="6629713" y="1738473"/>
            <a:ext cx="4549850" cy="1569660"/>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chemeClr val="bg1"/>
                </a:solidFill>
                <a:effectLst/>
                <a:latin typeface="Times New Roman" panose="02020603050405020304" pitchFamily="18" charset="0"/>
                <a:cs typeface="Times New Roman" panose="02020603050405020304" pitchFamily="18" charset="0"/>
              </a:rPr>
              <a:t>“the healthcare sector is relatively immune to the macroeconomic problems faced by office … This is because even amid tough economic conditions, consumers need to spend on healthcare services while curtailing discretionary purchases.”</a:t>
            </a:r>
            <a:endParaRPr lang="en-US" sz="1600" dirty="0">
              <a:solidFill>
                <a:schemeClr val="bg1"/>
              </a:solidFill>
              <a:latin typeface="Times New Roman" panose="02020603050405020304" pitchFamily="18" charset="0"/>
              <a:cs typeface="Times New Roman" panose="02020603050405020304" pitchFamily="18" charset="0"/>
            </a:endParaRPr>
          </a:p>
          <a:p>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9E8DECE0-4735-909E-2F55-923930D605A1}"/>
              </a:ext>
            </a:extLst>
          </p:cNvPr>
          <p:cNvSpPr/>
          <p:nvPr/>
        </p:nvSpPr>
        <p:spPr>
          <a:xfrm>
            <a:off x="6348610" y="1453978"/>
            <a:ext cx="4889739" cy="5028101"/>
          </a:xfrm>
          <a:prstGeom prst="rect">
            <a:avLst/>
          </a:prstGeom>
          <a:noFill/>
          <a:ln w="9525" cap="flat" cmpd="sng" algn="ctr">
            <a:solidFill>
              <a:schemeClr val="bg1"/>
            </a:solidFill>
            <a:prstDash val="lgDashDot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E31B8B9E-3B2F-748C-8CCC-FFF290DD0EA9}"/>
              </a:ext>
            </a:extLst>
          </p:cNvPr>
          <p:cNvSpPr txBox="1"/>
          <p:nvPr/>
        </p:nvSpPr>
        <p:spPr>
          <a:xfrm>
            <a:off x="6348610" y="995964"/>
            <a:ext cx="4889739"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Economic situation and Industry</a:t>
            </a:r>
          </a:p>
        </p:txBody>
      </p:sp>
      <p:sp>
        <p:nvSpPr>
          <p:cNvPr id="18" name="TextBox 17">
            <a:extLst>
              <a:ext uri="{FF2B5EF4-FFF2-40B4-BE49-F238E27FC236}">
                <a16:creationId xmlns:a16="http://schemas.microsoft.com/office/drawing/2014/main" id="{DF47A499-01C8-37A7-63B0-D46E086F1EBA}"/>
              </a:ext>
            </a:extLst>
          </p:cNvPr>
          <p:cNvSpPr txBox="1"/>
          <p:nvPr/>
        </p:nvSpPr>
        <p:spPr>
          <a:xfrm>
            <a:off x="710869" y="3968028"/>
            <a:ext cx="3914140" cy="584775"/>
          </a:xfrm>
          <a:prstGeom prst="rect">
            <a:avLst/>
          </a:prstGeom>
          <a:noFill/>
        </p:spPr>
        <p:txBody>
          <a:bodyPr wrap="square">
            <a:spAutoFit/>
          </a:bodyPr>
          <a:lstStyle/>
          <a:p>
            <a:pPr marL="285750" indent="-285750">
              <a:buFont typeface="Arial" panose="020B0604020202020204" pitchFamily="34" charset="0"/>
              <a:buChar char="•"/>
            </a:pPr>
            <a:r>
              <a:rPr lang="en-US" sz="1600" i="0" dirty="0" err="1">
                <a:solidFill>
                  <a:schemeClr val="bg1"/>
                </a:solidFill>
                <a:effectLst/>
                <a:latin typeface="Times New Roman" panose="02020603050405020304" pitchFamily="18" charset="0"/>
                <a:cs typeface="Times New Roman" panose="02020603050405020304" pitchFamily="18" charset="0"/>
              </a:rPr>
              <a:t>CareTrust</a:t>
            </a:r>
            <a:r>
              <a:rPr lang="en-US" sz="1600" i="0" dirty="0">
                <a:solidFill>
                  <a:schemeClr val="bg1"/>
                </a:solidFill>
                <a:effectLst/>
                <a:latin typeface="Times New Roman" panose="02020603050405020304" pitchFamily="18" charset="0"/>
                <a:cs typeface="Times New Roman" panose="02020603050405020304" pitchFamily="18" charset="0"/>
              </a:rPr>
              <a:t> REIT Receives Investment Grade Rating Upgrade from Fitch Ratings</a:t>
            </a:r>
            <a:endParaRPr lang="en-US" sz="1600" dirty="0">
              <a:solidFill>
                <a:schemeClr val="bg1"/>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0806B1C-FE52-436A-AAA0-7556303AB12C}"/>
              </a:ext>
            </a:extLst>
          </p:cNvPr>
          <p:cNvPicPr>
            <a:picLocks noChangeAspect="1"/>
          </p:cNvPicPr>
          <p:nvPr/>
        </p:nvPicPr>
        <p:blipFill>
          <a:blip r:embed="rId4">
            <a:alphaModFix/>
            <a:biLevel thresh="25000"/>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277984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0A738-8015-15A8-BA6E-1DD116071A0D}"/>
            </a:ext>
          </a:extLst>
        </p:cNvPr>
        <p:cNvGrpSpPr/>
        <p:nvPr/>
      </p:nvGrpSpPr>
      <p:grpSpPr>
        <a:xfrm>
          <a:off x="0" y="0"/>
          <a:ext cx="0" cy="0"/>
          <a:chOff x="0" y="0"/>
          <a:chExt cx="0" cy="0"/>
        </a:xfrm>
      </p:grpSpPr>
      <p:pic>
        <p:nvPicPr>
          <p:cNvPr id="6" name="Picture 5" descr="A hand pointing at a graph&#10;&#10;AI-generated content may be incorrect.">
            <a:extLst>
              <a:ext uri="{FF2B5EF4-FFF2-40B4-BE49-F238E27FC236}">
                <a16:creationId xmlns:a16="http://schemas.microsoft.com/office/drawing/2014/main" id="{92C87F15-06D4-3353-D5BB-EF4F8FDA9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9C805E30-E87E-DA46-431F-552BDB270362}"/>
              </a:ext>
            </a:extLst>
          </p:cNvPr>
          <p:cNvSpPr/>
          <p:nvPr/>
        </p:nvSpPr>
        <p:spPr>
          <a:xfrm>
            <a:off x="0" y="0"/>
            <a:ext cx="12192000" cy="6858000"/>
          </a:xfrm>
          <a:prstGeom prst="rect">
            <a:avLst/>
          </a:prstGeom>
          <a:solidFill>
            <a:schemeClr val="tx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buNone/>
            </a:pPr>
            <a:endParaRPr lang="en-US" sz="1600" dirty="0">
              <a:solidFill>
                <a:schemeClr val="bg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7E4BD0D-0709-5604-FAB0-8AC39312F76E}"/>
              </a:ext>
            </a:extLst>
          </p:cNvPr>
          <p:cNvSpPr/>
          <p:nvPr/>
        </p:nvSpPr>
        <p:spPr>
          <a:xfrm>
            <a:off x="0" y="0"/>
            <a:ext cx="12192000" cy="89473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5794AE-0F98-84DB-47C4-52D020EE0314}"/>
              </a:ext>
            </a:extLst>
          </p:cNvPr>
          <p:cNvSpPr txBox="1"/>
          <p:nvPr/>
        </p:nvSpPr>
        <p:spPr>
          <a:xfrm>
            <a:off x="-1155351" y="124201"/>
            <a:ext cx="9004164" cy="646331"/>
          </a:xfrm>
          <a:prstGeom prst="rect">
            <a:avLst/>
          </a:prstGeom>
          <a:noFill/>
        </p:spPr>
        <p:txBody>
          <a:bodyPr wrap="square" rtlCol="0">
            <a:spAutoFit/>
          </a:bodyPr>
          <a:lstStyle/>
          <a:p>
            <a:pPr algn="ctr"/>
            <a:r>
              <a:rPr lang="en-US" sz="3600" dirty="0">
                <a:solidFill>
                  <a:schemeClr val="bg1"/>
                </a:solidFill>
                <a:latin typeface="Times New Roman" panose="02020603050405020304" pitchFamily="18" charset="0"/>
                <a:cs typeface="Times New Roman" panose="02020603050405020304" pitchFamily="18" charset="0"/>
              </a:rPr>
              <a:t>Investment recommendation</a:t>
            </a:r>
          </a:p>
        </p:txBody>
      </p:sp>
      <p:sp>
        <p:nvSpPr>
          <p:cNvPr id="5" name="Rectangle 4">
            <a:extLst>
              <a:ext uri="{FF2B5EF4-FFF2-40B4-BE49-F238E27FC236}">
                <a16:creationId xmlns:a16="http://schemas.microsoft.com/office/drawing/2014/main" id="{54577DB0-B38B-E818-E5C2-C8CE55BE441E}"/>
              </a:ext>
            </a:extLst>
          </p:cNvPr>
          <p:cNvSpPr/>
          <p:nvPr/>
        </p:nvSpPr>
        <p:spPr>
          <a:xfrm>
            <a:off x="466161" y="2311400"/>
            <a:ext cx="3768828" cy="265684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BUY</a:t>
            </a:r>
          </a:p>
        </p:txBody>
      </p:sp>
      <p:sp>
        <p:nvSpPr>
          <p:cNvPr id="12" name="Rectangle 4">
            <a:extLst>
              <a:ext uri="{FF2B5EF4-FFF2-40B4-BE49-F238E27FC236}">
                <a16:creationId xmlns:a16="http://schemas.microsoft.com/office/drawing/2014/main" id="{A5634D6D-8651-39C9-13E6-35ED7633C45A}"/>
              </a:ext>
            </a:extLst>
          </p:cNvPr>
          <p:cNvSpPr>
            <a:spLocks noChangeArrowheads="1"/>
          </p:cNvSpPr>
          <p:nvPr/>
        </p:nvSpPr>
        <p:spPr bwMode="auto">
          <a:xfrm>
            <a:off x="4413075" y="1061379"/>
            <a:ext cx="75009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1"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Fundamentals: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P/FFO = 16.6 → At the lower end of the fair range for healthcare REITs (typically 15–20), suggesting slight undervaluation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AFFO payout ratio = 78% → Well below the danger zone, indicating dividend safety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Strong revenue (36%) and earnings growth (56.9%) YY → This is unusually strong for a REIT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Low debt-to-equity (0.28) and solid current ratio (3.33) → Financially conservative and liquid</a:t>
            </a:r>
          </a:p>
        </p:txBody>
      </p:sp>
      <p:sp>
        <p:nvSpPr>
          <p:cNvPr id="13" name="Rectangle 5">
            <a:extLst>
              <a:ext uri="{FF2B5EF4-FFF2-40B4-BE49-F238E27FC236}">
                <a16:creationId xmlns:a16="http://schemas.microsoft.com/office/drawing/2014/main" id="{6BA95CA8-0998-50F8-5D23-83FDE481E604}"/>
              </a:ext>
            </a:extLst>
          </p:cNvPr>
          <p:cNvSpPr>
            <a:spLocks noChangeArrowheads="1"/>
          </p:cNvSpPr>
          <p:nvPr/>
        </p:nvSpPr>
        <p:spPr bwMode="auto">
          <a:xfrm>
            <a:off x="4427361" y="3216721"/>
            <a:ext cx="67192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1" i="0" u="sng"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Technicals</a:t>
            </a:r>
            <a:r>
              <a:rPr kumimoji="0" lang="en-US" altLang="en-US" sz="1600" b="1" i="0" u="sng"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Bullish structure across monthly, weekly, and daily charts.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The price is retesting a key breakout zone (~$28–30) with signs of accumulation.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RSI and trend lines suggest the stock is rebounding from a higher low, pointing toward continued upward movement.</a:t>
            </a:r>
          </a:p>
        </p:txBody>
      </p:sp>
      <p:sp>
        <p:nvSpPr>
          <p:cNvPr id="15" name="TextBox 14">
            <a:extLst>
              <a:ext uri="{FF2B5EF4-FFF2-40B4-BE49-F238E27FC236}">
                <a16:creationId xmlns:a16="http://schemas.microsoft.com/office/drawing/2014/main" id="{B1407E76-0FB6-4D43-156F-64C27E880BA9}"/>
              </a:ext>
            </a:extLst>
          </p:cNvPr>
          <p:cNvSpPr txBox="1"/>
          <p:nvPr/>
        </p:nvSpPr>
        <p:spPr>
          <a:xfrm>
            <a:off x="4413075" y="4879620"/>
            <a:ext cx="7600839" cy="1569660"/>
          </a:xfrm>
          <a:prstGeom prst="rect">
            <a:avLst/>
          </a:prstGeom>
          <a:noFill/>
        </p:spPr>
        <p:txBody>
          <a:bodyPr wrap="square">
            <a:spAutoFit/>
          </a:bodyPr>
          <a:lstStyle/>
          <a:p>
            <a:pPr>
              <a:buNone/>
            </a:pPr>
            <a:r>
              <a:rPr lang="en-US" sz="1600" b="1" u="sng" dirty="0">
                <a:solidFill>
                  <a:schemeClr val="bg1"/>
                </a:solidFill>
                <a:latin typeface="Times New Roman" panose="02020603050405020304" pitchFamily="18" charset="0"/>
                <a:cs typeface="Times New Roman" panose="02020603050405020304" pitchFamily="18" charset="0"/>
              </a:rPr>
              <a:t>Macro &amp; Industry:</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Favorable industry backdrop: The aging U.S. population and stable demand for senior housing make healthcare REITs resilient</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Recent upgrades: Fitch’s investment-grade rating upgrade boosts investor confidence</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Dividend increase to $0.335/share is a strong bullish signal from management.</a:t>
            </a:r>
          </a:p>
          <a:p>
            <a:pPr>
              <a:buFont typeface="Arial" panose="020B0604020202020204" pitchFamily="34" charset="0"/>
              <a:buChar char="•"/>
            </a:pPr>
            <a:r>
              <a:rPr lang="en-US" sz="1600" dirty="0">
                <a:solidFill>
                  <a:schemeClr val="bg1"/>
                </a:solidFill>
                <a:latin typeface="Times New Roman" panose="02020603050405020304" pitchFamily="18" charset="0"/>
                <a:cs typeface="Times New Roman" panose="02020603050405020304" pitchFamily="18" charset="0"/>
              </a:rPr>
              <a:t>Acquisition of new facilities supports long-term FFO growth.</a:t>
            </a:r>
          </a:p>
        </p:txBody>
      </p:sp>
      <p:pic>
        <p:nvPicPr>
          <p:cNvPr id="11" name="Picture 10">
            <a:extLst>
              <a:ext uri="{FF2B5EF4-FFF2-40B4-BE49-F238E27FC236}">
                <a16:creationId xmlns:a16="http://schemas.microsoft.com/office/drawing/2014/main" id="{EF4DF09D-AECA-4D5B-8A9C-A0B29F041703}"/>
              </a:ext>
            </a:extLst>
          </p:cNvPr>
          <p:cNvPicPr>
            <a:picLocks noChangeAspect="1"/>
          </p:cNvPicPr>
          <p:nvPr/>
        </p:nvPicPr>
        <p:blipFill>
          <a:blip r:embed="rId3">
            <a:alphaModFix/>
            <a:biLevel thresh="2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524856" y="-356175"/>
            <a:ext cx="1514547" cy="1514547"/>
          </a:xfrm>
          <a:prstGeom prst="rect">
            <a:avLst/>
          </a:prstGeom>
        </p:spPr>
      </p:pic>
    </p:spTree>
    <p:extLst>
      <p:ext uri="{BB962C8B-B14F-4D97-AF65-F5344CB8AC3E}">
        <p14:creationId xmlns:p14="http://schemas.microsoft.com/office/powerpoint/2010/main" val="3767456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View</Template>
  <TotalTime>26181</TotalTime>
  <Words>4010</Words>
  <Application>Microsoft Office PowerPoint</Application>
  <PresentationFormat>Widescreen</PresentationFormat>
  <Paragraphs>711</Paragraphs>
  <Slides>51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Aptos</vt:lpstr>
      <vt:lpstr>Aptos Display</vt:lpstr>
      <vt:lpstr>Arial</vt:lpstr>
      <vt:lpstr>GT America</vt:lpstr>
      <vt:lpstr>Times New Roman</vt:lpstr>
      <vt:lpstr>Office Theme</vt:lpstr>
      <vt:lpstr>Sector presentation Real 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presentation Real state</dc:title>
  <dc:creator>carlosdcorado@gmail.com</dc:creator>
  <cp:lastModifiedBy>Corado Antezana, Carlos</cp:lastModifiedBy>
  <cp:revision>2</cp:revision>
  <dcterms:created xsi:type="dcterms:W3CDTF">2025-05-20T19:13:12Z</dcterms:created>
  <dcterms:modified xsi:type="dcterms:W3CDTF">2026-02-05T19:46:28Z</dcterms:modified>
</cp:coreProperties>
</file>