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2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7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7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4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9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35A5E36-80A1-3E49-B7DF-73D6387B39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11D339F-44AB-9A44-9CF9-09C77F1F3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tannica.com/money/Dell-In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ll Technologies Collaborates with 6WIND to Deliver Cutting-Edge  Networking Solutions for Communication Service Providers and Enterprises  across EMEA">
            <a:extLst>
              <a:ext uri="{FF2B5EF4-FFF2-40B4-BE49-F238E27FC236}">
                <a16:creationId xmlns:a16="http://schemas.microsoft.com/office/drawing/2014/main" id="{D8BFE91E-EEA9-50B2-5BD4-CBE8EAFD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" y="1"/>
            <a:ext cx="12190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4F1B6-56E4-248B-27DB-3B5B44EED426}"/>
              </a:ext>
            </a:extLst>
          </p:cNvPr>
          <p:cNvSpPr txBox="1"/>
          <p:nvPr/>
        </p:nvSpPr>
        <p:spPr>
          <a:xfrm>
            <a:off x="5310663" y="5193417"/>
            <a:ext cx="2485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By: Paolo Hernandez</a:t>
            </a:r>
          </a:p>
          <a:p>
            <a:pPr algn="just"/>
            <a:r>
              <a:rPr lang="en-US" dirty="0"/>
              <a:t>September 30, 2025</a:t>
            </a:r>
          </a:p>
          <a:p>
            <a:pPr algn="just"/>
            <a:r>
              <a:rPr lang="en-US" dirty="0"/>
              <a:t>Investments I</a:t>
            </a:r>
          </a:p>
          <a:p>
            <a:pPr algn="just"/>
            <a:r>
              <a:rPr lang="en-US" dirty="0"/>
              <a:t>Peckham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03A9B31-A19D-09D7-37AA-58408C5E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04" y="4585628"/>
            <a:ext cx="2676896" cy="26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8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FE22-476C-C62D-78E4-2A758872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296883"/>
            <a:ext cx="5953496" cy="497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History</a:t>
            </a:r>
          </a:p>
          <a:p>
            <a:r>
              <a:rPr lang="en-US" sz="1600" dirty="0"/>
              <a:t>1984: Founded by Michael Dell with $1,000 in Austin, Texas, focusing on PCs sold directly to customer</a:t>
            </a:r>
          </a:p>
          <a:p>
            <a:r>
              <a:rPr lang="en-US" sz="1600" dirty="0"/>
              <a:t>1985- released the Turbo PC, the first Dell designed computer</a:t>
            </a:r>
          </a:p>
          <a:p>
            <a:r>
              <a:rPr lang="en-US" sz="1600" dirty="0"/>
              <a:t>1988- IPO as Dell Computer Corporation</a:t>
            </a:r>
          </a:p>
          <a:p>
            <a:r>
              <a:rPr lang="en-US" sz="1600" dirty="0"/>
              <a:t>1990s-2000- Become global Leader in PCs</a:t>
            </a:r>
          </a:p>
          <a:p>
            <a:r>
              <a:rPr lang="en-US" sz="1600" dirty="0"/>
              <a:t>2013- Michael Dell and Silver Lake take Dell private for $25 billion</a:t>
            </a:r>
          </a:p>
          <a:p>
            <a:r>
              <a:rPr lang="en-US" sz="1600" dirty="0"/>
              <a:t>2016- EMC acquisition for $60 billion, creating one of the largest enterprise tech firm</a:t>
            </a:r>
          </a:p>
          <a:p>
            <a:r>
              <a:rPr lang="en-US" sz="1600" dirty="0"/>
              <a:t>2018- Dell returns to public markets</a:t>
            </a:r>
          </a:p>
          <a:p>
            <a:r>
              <a:rPr lang="en-US" sz="1600" dirty="0"/>
              <a:t>2020- Focus shifts to AI infrastructure, </a:t>
            </a:r>
            <a:r>
              <a:rPr lang="en-US" sz="1600" dirty="0" err="1"/>
              <a:t>multicloud</a:t>
            </a:r>
            <a:r>
              <a:rPr lang="en-US" sz="1600" dirty="0"/>
              <a:t> solutions, and edge computing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1C999-3467-D8E0-48E5-CEC6AD00809D}"/>
              </a:ext>
            </a:extLst>
          </p:cNvPr>
          <p:cNvSpPr txBox="1"/>
          <p:nvPr/>
        </p:nvSpPr>
        <p:spPr>
          <a:xfrm>
            <a:off x="6119943" y="298476"/>
            <a:ext cx="5700156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Key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NYSE: DELL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CEO: Michael Dell</a:t>
            </a:r>
          </a:p>
          <a:p>
            <a:r>
              <a:rPr lang="en-US" sz="1600" dirty="0"/>
              <a:t>-Founded Dell in 1984 at Age 19</a:t>
            </a:r>
          </a:p>
          <a:p>
            <a:r>
              <a:rPr lang="en-US" sz="1600" dirty="0"/>
              <a:t>-Took Dell private in 2013 and relisted to NYSE in 2018</a:t>
            </a:r>
          </a:p>
          <a:p>
            <a:r>
              <a:rPr lang="en-US" sz="1600" dirty="0"/>
              <a:t>-Holds majority voting power via Class C shares</a:t>
            </a:r>
          </a:p>
          <a:p>
            <a:endParaRPr lang="en-US" sz="1600" dirty="0"/>
          </a:p>
          <a:p>
            <a:r>
              <a:rPr lang="en-US" b="1" u="sng" dirty="0">
                <a:solidFill>
                  <a:srgbClr val="0070C0"/>
                </a:solidFill>
              </a:rPr>
              <a:t>M&amp;A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Perot Systems (2009)</a:t>
            </a:r>
          </a:p>
          <a:p>
            <a:r>
              <a:rPr lang="en-US" sz="1600" dirty="0"/>
              <a:t>-IT services and consulting firm</a:t>
            </a:r>
          </a:p>
          <a:p>
            <a:r>
              <a:rPr lang="en-US" sz="1600" dirty="0"/>
              <a:t>-Helped Dell move beyond hardware into IT                outsourcing and professional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Quest Software (2012)</a:t>
            </a:r>
          </a:p>
          <a:p>
            <a:r>
              <a:rPr lang="en-US" sz="1600" dirty="0"/>
              <a:t>-IT management, database tools, and software</a:t>
            </a:r>
          </a:p>
          <a:p>
            <a:r>
              <a:rPr lang="en-US" sz="1600" dirty="0"/>
              <a:t>-Expanded Dell’s software portfolio into security, monitoring, and systems 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EMC Corporation Acquisition (2016)</a:t>
            </a:r>
          </a:p>
          <a:p>
            <a:r>
              <a:rPr lang="en-US" sz="1600" dirty="0"/>
              <a:t>-Created Dell EMC, expanding into storage, virtualization, and enterprise infrastructure    </a:t>
            </a:r>
          </a:p>
          <a:p>
            <a:endParaRPr lang="en-US" sz="1600" dirty="0"/>
          </a:p>
        </p:txBody>
      </p:sp>
      <p:pic>
        <p:nvPicPr>
          <p:cNvPr id="2" name="Picture 1" descr="Michael Dell - Simple English Wikipedia, the free encyclopedia">
            <a:extLst>
              <a:ext uri="{FF2B5EF4-FFF2-40B4-BE49-F238E27FC236}">
                <a16:creationId xmlns:a16="http://schemas.microsoft.com/office/drawing/2014/main" id="{A4BE133B-852F-27D1-498A-F5546606F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97" y="4979367"/>
            <a:ext cx="1661300" cy="1759339"/>
          </a:xfrm>
          <a:prstGeom prst="rect">
            <a:avLst/>
          </a:prstGeom>
        </p:spPr>
      </p:pic>
      <p:pic>
        <p:nvPicPr>
          <p:cNvPr id="4" name="Picture 2" descr="Michael Dell's Wealth Tumbles Most in Single Day as Dell Shares Plunge -  Bloomberg">
            <a:extLst>
              <a:ext uri="{FF2B5EF4-FFF2-40B4-BE49-F238E27FC236}">
                <a16:creationId xmlns:a16="http://schemas.microsoft.com/office/drawing/2014/main" id="{9119FE5B-9AD3-D00B-7263-47B403C3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1" y="4979367"/>
            <a:ext cx="2637786" cy="1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19FEC3A-81BE-709C-4457-19808A7A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04" y="4585628"/>
            <a:ext cx="2676896" cy="26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0C5-0AE0-9C42-4B93-19607E6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811" y="292333"/>
            <a:ext cx="5109207" cy="62284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</a:rPr>
              <a:t>Qualitative</a:t>
            </a:r>
          </a:p>
          <a:p>
            <a:pPr marL="0" indent="0">
              <a:buNone/>
            </a:pPr>
            <a:r>
              <a:rPr lang="en-US" sz="1600" b="1" dirty="0"/>
              <a:t>Client Solutions Group (CSG)</a:t>
            </a:r>
          </a:p>
          <a:p>
            <a:pPr marL="285750" indent="-285750"/>
            <a:r>
              <a:rPr lang="en-US" sz="1600" dirty="0"/>
              <a:t>PC, laptops, workstations</a:t>
            </a:r>
          </a:p>
          <a:p>
            <a:pPr marL="285750" indent="-285750"/>
            <a:r>
              <a:rPr lang="en-US" sz="1600" dirty="0"/>
              <a:t>Strong brand recognition and global market share in PCs</a:t>
            </a:r>
          </a:p>
          <a:p>
            <a:pPr marL="285750" indent="-285750"/>
            <a:r>
              <a:rPr lang="en-US" sz="1600" dirty="0"/>
              <a:t>Consumer and Commercial markets, emphasizes enterprise/commercial side (corporations, governments, schools)</a:t>
            </a:r>
          </a:p>
          <a:p>
            <a:pPr marL="0" indent="0">
              <a:buNone/>
            </a:pPr>
            <a:r>
              <a:rPr lang="en-US" sz="1600" b="1" dirty="0"/>
              <a:t>Infrastructure Solutions Group (ISG)</a:t>
            </a:r>
          </a:p>
          <a:p>
            <a:pPr marL="285750" indent="-285750"/>
            <a:r>
              <a:rPr lang="en-US" sz="1600" dirty="0"/>
              <a:t>Servers, storage, networking solutions</a:t>
            </a:r>
          </a:p>
          <a:p>
            <a:pPr marL="285750" indent="-285750"/>
            <a:r>
              <a:rPr lang="en-US" sz="1600" dirty="0"/>
              <a:t>Core to Dell's AI + data center strategy</a:t>
            </a:r>
          </a:p>
          <a:p>
            <a:pPr marL="285750" indent="-285750"/>
            <a:r>
              <a:rPr lang="en-US" sz="1600" dirty="0"/>
              <a:t>Partnerships with Nvidia, AMD, Intel, for AI infrastructure</a:t>
            </a:r>
          </a:p>
          <a:p>
            <a:pPr marL="285750" indent="-285750"/>
            <a:r>
              <a:rPr lang="en-US" sz="1600" dirty="0"/>
              <a:t>Competes with HPE, Lenovo, Cisco</a:t>
            </a:r>
          </a:p>
          <a:p>
            <a:pPr marL="0" indent="0">
              <a:buNone/>
            </a:pPr>
            <a:r>
              <a:rPr lang="en-US" sz="1600" b="1" dirty="0"/>
              <a:t>Services</a:t>
            </a:r>
          </a:p>
          <a:p>
            <a:pPr marL="285750" indent="-285750"/>
            <a:r>
              <a:rPr lang="en-US" sz="1600" dirty="0"/>
              <a:t>Deployment, support, consulting, cybersecurity</a:t>
            </a:r>
          </a:p>
          <a:p>
            <a:pPr marL="285750" indent="-285750"/>
            <a:r>
              <a:rPr lang="en-US" sz="1600" dirty="0"/>
              <a:t>Growing recurring revenue stream</a:t>
            </a:r>
          </a:p>
          <a:p>
            <a:pPr marL="285750" indent="-285750"/>
            <a:r>
              <a:rPr lang="en-US" sz="1600" dirty="0"/>
              <a:t>End-to-end services that cover entire lifespan for enterprise clients</a:t>
            </a:r>
          </a:p>
          <a:p>
            <a:pPr marL="285750" indent="-285750"/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8BBF7-DB09-AD91-4AFE-D0D12494D872}"/>
              </a:ext>
            </a:extLst>
          </p:cNvPr>
          <p:cNvSpPr txBox="1"/>
          <p:nvPr/>
        </p:nvSpPr>
        <p:spPr>
          <a:xfrm>
            <a:off x="5694893" y="143220"/>
            <a:ext cx="5551697" cy="4157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>
                <a:solidFill>
                  <a:srgbClr val="0070C0"/>
                </a:solidFill>
              </a:rPr>
              <a:t>Quantitative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Revenue (2024): </a:t>
            </a:r>
            <a:r>
              <a:rPr lang="en-US" sz="1600" dirty="0"/>
              <a:t>$88.4B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Net Income (2024): </a:t>
            </a:r>
            <a:r>
              <a:rPr lang="en-US" sz="1600" dirty="0"/>
              <a:t>$3.2B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$2.42B Net Income in 2023, Net gain of $780M in 2024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Net Profit Margin</a:t>
            </a:r>
            <a:r>
              <a:rPr lang="en-US" sz="1600" dirty="0"/>
              <a:t>: 3.62%, driven by ISG Growth (AI/data center growth), efficiency improvements, and reduced financing costs  (2.35% NPM in 2023)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Free Cash Flow (TTM): </a:t>
            </a:r>
            <a:r>
              <a:rPr lang="en-US" sz="1600" dirty="0"/>
              <a:t>$4.59B, </a:t>
            </a:r>
            <a:r>
              <a:rPr lang="en-US" sz="1600" b="1" dirty="0"/>
              <a:t>2030 Projection</a:t>
            </a:r>
            <a:r>
              <a:rPr lang="en-US" sz="1600" dirty="0"/>
              <a:t>: $8.52B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 </a:t>
            </a:r>
          </a:p>
        </p:txBody>
      </p:sp>
      <p:pic>
        <p:nvPicPr>
          <p:cNvPr id="4" name="Picture 3" descr="A graph of a number of columns&#10;&#10;Description automatically generated">
            <a:extLst>
              <a:ext uri="{FF2B5EF4-FFF2-40B4-BE49-F238E27FC236}">
                <a16:creationId xmlns:a16="http://schemas.microsoft.com/office/drawing/2014/main" id="{605941C5-9937-DEEC-6BD5-BBBAE6DA2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77" y="3606473"/>
            <a:ext cx="2241945" cy="1560614"/>
          </a:xfrm>
          <a:prstGeom prst="rect">
            <a:avLst/>
          </a:prstGeom>
        </p:spPr>
      </p:pic>
      <p:pic>
        <p:nvPicPr>
          <p:cNvPr id="7" name="Picture 6" descr="A graph of a number of orange bars&#10;&#10;Description automatically generated">
            <a:extLst>
              <a:ext uri="{FF2B5EF4-FFF2-40B4-BE49-F238E27FC236}">
                <a16:creationId xmlns:a16="http://schemas.microsoft.com/office/drawing/2014/main" id="{DD2DEBDF-A01F-5D89-722D-6D4954D5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84" y="5167087"/>
            <a:ext cx="2241935" cy="1513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22CC6-C84E-132C-5CB4-12EF3AE6A94C}"/>
              </a:ext>
            </a:extLst>
          </p:cNvPr>
          <p:cNvSpPr txBox="1"/>
          <p:nvPr/>
        </p:nvSpPr>
        <p:spPr>
          <a:xfrm>
            <a:off x="7957592" y="3606473"/>
            <a:ext cx="2103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Challenges in CSG (PCs, laptops, desktops)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Weaker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FFB3A-BDAB-EFBD-FD67-42ADAF24EA7D}"/>
              </a:ext>
            </a:extLst>
          </p:cNvPr>
          <p:cNvSpPr txBox="1"/>
          <p:nvPr/>
        </p:nvSpPr>
        <p:spPr>
          <a:xfrm>
            <a:off x="7957592" y="516708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ISG (servers, storage, data center) strong demand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92B274-DCE5-88AD-46E0-1EC179768DAD}"/>
              </a:ext>
            </a:extLst>
          </p:cNvPr>
          <p:cNvCxnSpPr>
            <a:cxnSpLocks/>
          </p:cNvCxnSpPr>
          <p:nvPr/>
        </p:nvCxnSpPr>
        <p:spPr>
          <a:xfrm>
            <a:off x="5430224" y="155210"/>
            <a:ext cx="0" cy="6563254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B3ABF811-EF50-31E6-9D60-DF9CA4A3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04" y="4585628"/>
            <a:ext cx="2676896" cy="26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8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49132-2FA1-DF8A-3655-00E53F4A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267140"/>
            <a:ext cx="4287012" cy="2296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Stock Classification</a:t>
            </a:r>
          </a:p>
          <a:p>
            <a:pPr marL="0" indent="0">
              <a:buNone/>
            </a:pPr>
            <a:r>
              <a:rPr lang="en-US" sz="1600" b="1" dirty="0"/>
              <a:t>Market Cap</a:t>
            </a:r>
            <a:r>
              <a:rPr lang="en-US" sz="1600" dirty="0"/>
              <a:t>: 92.786B, Large-cap stock,  Value &amp; Growth</a:t>
            </a:r>
          </a:p>
          <a:p>
            <a:pPr marL="0" indent="0">
              <a:buNone/>
            </a:pPr>
            <a:r>
              <a:rPr lang="en-US" sz="1600" b="1" dirty="0"/>
              <a:t>Traded on</a:t>
            </a:r>
            <a:r>
              <a:rPr lang="en-US" sz="1600" dirty="0"/>
              <a:t>: NYSE</a:t>
            </a:r>
          </a:p>
          <a:p>
            <a:pPr marL="0" indent="0">
              <a:buNone/>
            </a:pPr>
            <a:r>
              <a:rPr lang="en-US" sz="1600" b="1" dirty="0"/>
              <a:t>Five-Year Growth</a:t>
            </a:r>
            <a:r>
              <a:rPr lang="en-US" sz="1600" dirty="0"/>
              <a:t>: +313.23%</a:t>
            </a:r>
          </a:p>
          <a:p>
            <a:r>
              <a:rPr lang="en-US" sz="1600" dirty="0"/>
              <a:t>One-year Growth: +19.60%</a:t>
            </a:r>
          </a:p>
          <a:p>
            <a:pPr marL="0" indent="0">
              <a:buNone/>
            </a:pPr>
            <a:r>
              <a:rPr lang="en-US" sz="1600" b="1" dirty="0"/>
              <a:t>Dividends</a:t>
            </a:r>
            <a:r>
              <a:rPr lang="en-US" sz="1600" dirty="0"/>
              <a:t>: $2.10 per share, </a:t>
            </a:r>
            <a:r>
              <a:rPr lang="en-US" sz="1600" b="1" dirty="0"/>
              <a:t>Yield</a:t>
            </a:r>
            <a:r>
              <a:rPr lang="en-US" sz="1600" dirty="0"/>
              <a:t> (1.61%)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2B6A7-6636-3AF8-0A5B-A3FFC1046BDC}"/>
              </a:ext>
            </a:extLst>
          </p:cNvPr>
          <p:cNvSpPr txBox="1"/>
          <p:nvPr/>
        </p:nvSpPr>
        <p:spPr>
          <a:xfrm>
            <a:off x="6959167" y="192658"/>
            <a:ext cx="54162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70C0"/>
                </a:solidFill>
              </a:rPr>
              <a:t>Valuation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Avg EPS since 2021</a:t>
            </a:r>
            <a:r>
              <a:rPr lang="en-US" sz="1600" dirty="0"/>
              <a:t>: 5.04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Earnings Growth Rate</a:t>
            </a:r>
            <a:r>
              <a:rPr lang="en-US" sz="1600" dirty="0"/>
              <a:t>: 8.62%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/>
              <a:t>Future Value of EPS in 5 years</a:t>
            </a:r>
            <a:r>
              <a:rPr lang="en-US" sz="1600" dirty="0"/>
              <a:t>: 10.61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P/E Ratio</a:t>
            </a:r>
            <a:r>
              <a:rPr lang="en-US" sz="1600" dirty="0"/>
              <a:t>: 20.20 (lower than Information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Technology sector average of 37.97x)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Beta</a:t>
            </a:r>
            <a:r>
              <a:rPr lang="en-US" sz="1600" dirty="0"/>
              <a:t>: 1.08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Current EPS (TTM): 7.02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dirty="0"/>
              <a:t>Forecasted Price Targets</a:t>
            </a:r>
            <a:r>
              <a:rPr lang="en-US" sz="16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High: $180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Mid: $149.95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Low: $104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9CF7F8-B8D8-741D-BEEA-26FB0882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04" y="4585628"/>
            <a:ext cx="2676896" cy="26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D911E8-9660-808E-D3D5-F4A92650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14" y="3255265"/>
            <a:ext cx="6501344" cy="3116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E9F3C7-8344-2D1C-C48F-6FFF65F19214}"/>
              </a:ext>
            </a:extLst>
          </p:cNvPr>
          <p:cNvSpPr txBox="1"/>
          <p:nvPr/>
        </p:nvSpPr>
        <p:spPr>
          <a:xfrm>
            <a:off x="6959167" y="5251084"/>
            <a:ext cx="2111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Introduced Power Edge XR8720t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 costs, power use, deployment complexity</a:t>
            </a:r>
          </a:p>
        </p:txBody>
      </p:sp>
    </p:spTree>
    <p:extLst>
      <p:ext uri="{BB962C8B-B14F-4D97-AF65-F5344CB8AC3E}">
        <p14:creationId xmlns:p14="http://schemas.microsoft.com/office/powerpoint/2010/main" val="405240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810A-5B85-B562-CE1A-E65C394B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220180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u="sng">
                <a:solidFill>
                  <a:srgbClr val="0070C0"/>
                </a:solidFill>
              </a:rPr>
              <a:t>Recommendation</a:t>
            </a:r>
          </a:p>
        </p:txBody>
      </p:sp>
      <p:pic>
        <p:nvPicPr>
          <p:cNvPr id="1026" name="Picture 2" descr="Dell Technologies - Wikipedia">
            <a:extLst>
              <a:ext uri="{FF2B5EF4-FFF2-40B4-BE49-F238E27FC236}">
                <a16:creationId xmlns:a16="http://schemas.microsoft.com/office/drawing/2014/main" id="{AF5CEBD9-4D76-CD51-A255-2DB709ED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41482"/>
          <a:stretch>
            <a:fillRect/>
          </a:stretch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910DA-797C-B177-5324-1A3571A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242" y="1571912"/>
            <a:ext cx="4963903" cy="498433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B300"/>
                </a:solidFill>
              </a:rPr>
              <a:t>Buy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Pros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Attractive valuation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Strong EPS and Cash Flow Growth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AI and Infrastructure demand drive growth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Diversified Business Model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Returning capital (Dividends and aggressive buybacks)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Cons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PC market dependance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Thin Margins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High competition in Growth areas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Growth uncertainty (if AI infrastructure demand slows)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Tech Sector Volatility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1A5CDA-7D1C-29CF-F1AE-58EB3DF2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04" y="4585628"/>
            <a:ext cx="2676896" cy="26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2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67C3-9F86-845A-5726-83E481D2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5804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24801-0143-EBBA-DDCF-FC5397AE7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9092"/>
            <a:ext cx="7729728" cy="3653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Dell Technologies Inc. Form 10-K: Annual Report for the Fiscal Year Ended January 28, 2022. U.S. Securities and Exchange Commission, 24 Mar. 2022, https://investors.delltechnologies.com/static-files/de73a7a0-e961-4391-962e-0e67a37ccb02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Dell Technologies Inc. Form 10-K: Annual Report for the Fiscal Year Ended February 2, 2024. U.S. Securities and Exchange Commission, 25 Mar. 2024, investors.delltechnologies.com/sec-filings/sec-filing/10-k/0001571996-24-000036.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“DELL (Dell Technologies Inc.) Stock Price &amp; News.” Yahoo Finance, finance.yahoo.com/quote/DELL/. Accessed 25 Sept. 2025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The Editors of Encyclopedia Britannica. “Dell.” </a:t>
            </a:r>
            <a:r>
              <a:rPr lang="en-US" sz="1600" i="1" dirty="0">
                <a:ea typeface="+mn-lt"/>
                <a:cs typeface="+mn-lt"/>
              </a:rPr>
              <a:t>Encyclopedia Britannica</a:t>
            </a:r>
            <a:r>
              <a:rPr lang="en-US" sz="1600" dirty="0">
                <a:ea typeface="+mn-lt"/>
                <a:cs typeface="+mn-lt"/>
              </a:rPr>
              <a:t>, Encyclopedia Britannica, Inc., 2025, </a:t>
            </a:r>
            <a:r>
              <a:rPr lang="en-US" sz="1600" dirty="0">
                <a:ea typeface="+mn-lt"/>
                <a:cs typeface="+mn-lt"/>
                <a:hlinkClick r:id="rId2"/>
              </a:rPr>
              <a:t>www.britannica.com/money/Dell-Inc</a:t>
            </a:r>
            <a:r>
              <a:rPr lang="en-US" sz="16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1600" dirty="0"/>
              <a:t>“Dell Stock Climbs on Server Demand” </a:t>
            </a:r>
            <a:r>
              <a:rPr lang="en-US" sz="1600" i="1" dirty="0"/>
              <a:t>Yahoo Finance</a:t>
            </a:r>
            <a:r>
              <a:rPr lang="en-US" sz="1600" dirty="0"/>
              <a:t>, Yahoo, [date published if available], finance.yahoo.com/news/dell-dell-stock-climbs-server-190647501.html.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84D749-3671-D1CB-D52D-9BB68B5B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04" y="4585628"/>
            <a:ext cx="2676896" cy="26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075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1492</TotalTime>
  <Words>759</Words>
  <Application>Microsoft Office PowerPoint</Application>
  <PresentationFormat>Widescreen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Recommendation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 Turpin, Paolo</dc:creator>
  <cp:lastModifiedBy>Hernandez Turpin, Paolo</cp:lastModifiedBy>
  <cp:revision>20</cp:revision>
  <dcterms:created xsi:type="dcterms:W3CDTF">2025-09-24T22:06:39Z</dcterms:created>
  <dcterms:modified xsi:type="dcterms:W3CDTF">2025-10-01T01:36:28Z</dcterms:modified>
</cp:coreProperties>
</file>